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activeX/activeX2.xml" ContentType="application/vnd.ms-office.activeX+xml"/>
  <Override PartName="/ppt/notesSlides/notesSlide38.xml" ContentType="application/vnd.openxmlformats-officedocument.presentationml.notesSlide+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activeX/activeX3.xml" ContentType="application/vnd.ms-office.activeX+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activeX/activeX1.xml" ContentType="application/vnd.ms-office.activeX+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gif" ContentType="image/gif"/>
  <Override PartName="/ppt/diagrams/layout2.xml" ContentType="application/vnd.openxmlformats-officedocument.drawingml.diagram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activeX/activeX4.xml" ContentType="application/vnd.ms-office.activeX+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6"/>
  </p:notesMasterIdLst>
  <p:sldIdLst>
    <p:sldId id="256" r:id="rId2"/>
    <p:sldId id="257" r:id="rId3"/>
    <p:sldId id="258" r:id="rId4"/>
    <p:sldId id="290" r:id="rId5"/>
    <p:sldId id="340" r:id="rId6"/>
    <p:sldId id="341" r:id="rId7"/>
    <p:sldId id="296" r:id="rId8"/>
    <p:sldId id="259" r:id="rId9"/>
    <p:sldId id="292" r:id="rId10"/>
    <p:sldId id="300" r:id="rId11"/>
    <p:sldId id="302" r:id="rId12"/>
    <p:sldId id="299" r:id="rId13"/>
    <p:sldId id="262" r:id="rId14"/>
    <p:sldId id="303" r:id="rId15"/>
    <p:sldId id="304" r:id="rId16"/>
    <p:sldId id="305" r:id="rId17"/>
    <p:sldId id="306" r:id="rId18"/>
    <p:sldId id="307" r:id="rId19"/>
    <p:sldId id="268" r:id="rId20"/>
    <p:sldId id="308" r:id="rId21"/>
    <p:sldId id="349" r:id="rId22"/>
    <p:sldId id="294" r:id="rId23"/>
    <p:sldId id="342" r:id="rId24"/>
    <p:sldId id="344" r:id="rId25"/>
    <p:sldId id="346" r:id="rId26"/>
    <p:sldId id="347" r:id="rId27"/>
    <p:sldId id="350" r:id="rId28"/>
    <p:sldId id="309" r:id="rId29"/>
    <p:sldId id="311" r:id="rId30"/>
    <p:sldId id="310" r:id="rId31"/>
    <p:sldId id="351" r:id="rId32"/>
    <p:sldId id="313" r:id="rId33"/>
    <p:sldId id="314" r:id="rId34"/>
    <p:sldId id="315" r:id="rId35"/>
    <p:sldId id="316" r:id="rId36"/>
    <p:sldId id="317" r:id="rId37"/>
    <p:sldId id="318" r:id="rId38"/>
    <p:sldId id="319" r:id="rId39"/>
    <p:sldId id="320" r:id="rId40"/>
    <p:sldId id="321" r:id="rId41"/>
    <p:sldId id="322" r:id="rId42"/>
    <p:sldId id="323" r:id="rId43"/>
    <p:sldId id="325" r:id="rId44"/>
    <p:sldId id="326" r:id="rId45"/>
    <p:sldId id="327" r:id="rId46"/>
    <p:sldId id="328" r:id="rId47"/>
    <p:sldId id="329" r:id="rId48"/>
    <p:sldId id="333" r:id="rId49"/>
    <p:sldId id="334" r:id="rId50"/>
    <p:sldId id="336" r:id="rId51"/>
    <p:sldId id="337" r:id="rId52"/>
    <p:sldId id="286" r:id="rId53"/>
    <p:sldId id="338" r:id="rId54"/>
    <p:sldId id="352"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03" autoAdjust="0"/>
    <p:restoredTop sz="84303" autoAdjust="0"/>
  </p:normalViewPr>
  <p:slideViewPr>
    <p:cSldViewPr>
      <p:cViewPr varScale="1">
        <p:scale>
          <a:sx n="88" d="100"/>
          <a:sy n="88" d="100"/>
        </p:scale>
        <p:origin x="-120" y="-45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activeX/activeX1.xml><?xml version="1.0" encoding="utf-8"?>
<ax:ocx xmlns:ax="http://schemas.microsoft.com/office/2006/activeX" xmlns:r="http://schemas.openxmlformats.org/officeDocument/2006/relationships" ax:classid="{6BF52A52-394A-11D3-B153-00C04F79FAA6}" ax:persistence="persistPropertyBag">
  <ax:ocxPr ax:name="URL" ax:value="c:\video\Emprendedores-Damian.divx"/>
  <ax:ocxPr ax:name="rate" ax:value="1"/>
  <ax:ocxPr ax:name="balance" ax:value="0"/>
  <ax:ocxPr ax:name="currentPosition" ax:value="0"/>
  <ax:ocxPr ax:name="defaultFrame" ax:value=""/>
  <ax:ocxPr ax:name="playCount" ax:value="1"/>
  <ax:ocxPr ax:name="autoStart" ax:value="0"/>
  <ax:ocxPr ax:name="currentMarker" ax:value="0"/>
  <ax:ocxPr ax:name="invokeURLs" ax:value="0"/>
  <ax:ocxPr ax:name="baseURL" ax:value=""/>
  <ax:ocxPr ax:name="volume" ax:value="50"/>
  <ax:ocxPr ax:name="mute" ax:value="0"/>
  <ax:ocxPr ax:name="uiMode" ax:value="full"/>
  <ax:ocxPr ax:name="stretchToFit" ax:value="-1"/>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22044"/>
  <ax:ocxPr ax:name="_cy" ax:value="16673"/>
</ax:ocx>
</file>

<file path=ppt/activeX/activeX2.xml><?xml version="1.0" encoding="utf-8"?>
<ax:ocx xmlns:ax="http://schemas.microsoft.com/office/2006/activeX" xmlns:r="http://schemas.openxmlformats.org/officeDocument/2006/relationships" ax:classid="{6BF52A52-394A-11D3-B153-00C04F79FAA6}" ax:persistence="persistPropertyBag">
  <ax:ocxPr ax:name="URL" ax:value="c:\video\INDOTELPrimerImpacto.wmv"/>
  <ax:ocxPr ax:name="rate" ax:value="1"/>
  <ax:ocxPr ax:name="balance" ax:value="0"/>
  <ax:ocxPr ax:name="currentPosition" ax:value="0"/>
  <ax:ocxPr ax:name="defaultFrame" ax:value=""/>
  <ax:ocxPr ax:name="playCount" ax:value="1"/>
  <ax:ocxPr ax:name="autoStart" ax:value="0"/>
  <ax:ocxPr ax:name="currentMarker" ax:value="0"/>
  <ax:ocxPr ax:name="invokeURLs" ax:value="0"/>
  <ax:ocxPr ax:name="baseURL" ax:value=""/>
  <ax:ocxPr ax:name="volume" ax:value="50"/>
  <ax:ocxPr ax:name="mute" ax:value="0"/>
  <ax:ocxPr ax:name="uiMode" ax:value="full"/>
  <ax:ocxPr ax:name="stretchToFit" ax:value="-1"/>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22040"/>
  <ax:ocxPr ax:name="_cy" ax:value="16669"/>
</ax:ocx>
</file>

<file path=ppt/activeX/activeX3.xml><?xml version="1.0" encoding="utf-8"?>
<ax:ocx xmlns:ax="http://schemas.microsoft.com/office/2006/activeX" xmlns:r="http://schemas.openxmlformats.org/officeDocument/2006/relationships" ax:classid="{6BF52A52-394A-11D3-B153-00C04F79FAA6}" ax:persistence="persistPropertyBag">
  <ax:ocxPr ax:name="URL" ax:value="c:\video\Nuria-JovenesYautía.wmv"/>
  <ax:ocxPr ax:name="rate" ax:value="1"/>
  <ax:ocxPr ax:name="balance" ax:value="0"/>
  <ax:ocxPr ax:name="currentPosition" ax:value="0"/>
  <ax:ocxPr ax:name="defaultFrame" ax:value=""/>
  <ax:ocxPr ax:name="playCount" ax:value="1"/>
  <ax:ocxPr ax:name="autoStart" ax:value="0"/>
  <ax:ocxPr ax:name="currentMarker" ax:value="0"/>
  <ax:ocxPr ax:name="invokeURLs" ax:value="0"/>
  <ax:ocxPr ax:name="baseURL" ax:value=""/>
  <ax:ocxPr ax:name="volume" ax:value="50"/>
  <ax:ocxPr ax:name="mute" ax:value="0"/>
  <ax:ocxPr ax:name="uiMode" ax:value="full"/>
  <ax:ocxPr ax:name="stretchToFit" ax:value="-1"/>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22040"/>
  <ax:ocxPr ax:name="_cy" ax:value="16669"/>
</ax:ocx>
</file>

<file path=ppt/activeX/activeX4.xml><?xml version="1.0" encoding="utf-8"?>
<ax:ocx xmlns:ax="http://schemas.microsoft.com/office/2006/activeX" xmlns:r="http://schemas.openxmlformats.org/officeDocument/2006/relationships" ax:classid="{6BF52A52-394A-11D3-B153-00C04F79FAA6}" ax:persistence="persistPropertyBag">
  <ax:ocxPr ax:name="URL" ax:value="c:\video\Testimonio_Arroyo_dulce.wmv"/>
  <ax:ocxPr ax:name="rate" ax:value="1"/>
  <ax:ocxPr ax:name="balance" ax:value="0"/>
  <ax:ocxPr ax:name="currentPosition" ax:value="0"/>
  <ax:ocxPr ax:name="defaultFrame" ax:value=""/>
  <ax:ocxPr ax:name="playCount" ax:value="1"/>
  <ax:ocxPr ax:name="autoStart" ax:value="0"/>
  <ax:ocxPr ax:name="currentMarker" ax:value="0"/>
  <ax:ocxPr ax:name="invokeURLs" ax:value="0"/>
  <ax:ocxPr ax:name="baseURL" ax:value=""/>
  <ax:ocxPr ax:name="volume" ax:value="50"/>
  <ax:ocxPr ax:name="mute" ax:value="0"/>
  <ax:ocxPr ax:name="uiMode" ax:value="full"/>
  <ax:ocxPr ax:name="stretchToFit" ax:value="-1"/>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22040"/>
  <ax:ocxPr ax:name="_cy" ax:value="16669"/>
</ax:ocx>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3113A4-E937-4A67-8049-D15AB50601E1}" type="doc">
      <dgm:prSet loTypeId="urn:microsoft.com/office/officeart/2005/8/layout/vList2" loCatId="list" qsTypeId="urn:microsoft.com/office/officeart/2005/8/quickstyle/3d1" qsCatId="3D" csTypeId="urn:microsoft.com/office/officeart/2005/8/colors/accent6_5" csCatId="accent6" phldr="1"/>
      <dgm:spPr/>
      <dgm:t>
        <a:bodyPr/>
        <a:lstStyle/>
        <a:p>
          <a:endParaRPr lang="es-DO"/>
        </a:p>
      </dgm:t>
    </dgm:pt>
    <dgm:pt modelId="{30819D86-93D6-44CE-AE8B-14F77D1D900A}">
      <dgm:prSet/>
      <dgm:spPr/>
      <dgm:t>
        <a:bodyPr/>
        <a:lstStyle/>
        <a:p>
          <a:pPr rtl="0"/>
          <a:r>
            <a:rPr lang="es-DO" dirty="0" smtClean="0"/>
            <a:t>Un mejor aprovechamiento del espectro radioeléctrico, que permite aumentar el número de programas transmitidos.</a:t>
          </a:r>
          <a:endParaRPr lang="es-DO" dirty="0"/>
        </a:p>
      </dgm:t>
    </dgm:pt>
    <dgm:pt modelId="{30457D02-A40F-4A0C-8AF2-BA9D06526CF8}" type="parTrans" cxnId="{9B7126D5-EB13-48BB-8F43-1EE70B76A99B}">
      <dgm:prSet/>
      <dgm:spPr/>
      <dgm:t>
        <a:bodyPr/>
        <a:lstStyle/>
        <a:p>
          <a:endParaRPr lang="es-DO"/>
        </a:p>
      </dgm:t>
    </dgm:pt>
    <dgm:pt modelId="{049A902C-3446-45DB-8E2F-D7D69640D852}" type="sibTrans" cxnId="{9B7126D5-EB13-48BB-8F43-1EE70B76A99B}">
      <dgm:prSet/>
      <dgm:spPr/>
      <dgm:t>
        <a:bodyPr/>
        <a:lstStyle/>
        <a:p>
          <a:endParaRPr lang="es-DO"/>
        </a:p>
      </dgm:t>
    </dgm:pt>
    <dgm:pt modelId="{BD099EE1-2984-42FF-B667-BFB0E71D6378}">
      <dgm:prSet/>
      <dgm:spPr/>
      <dgm:t>
        <a:bodyPr/>
        <a:lstStyle/>
        <a:p>
          <a:pPr rtl="0"/>
          <a:r>
            <a:rPr lang="es-DO" dirty="0" smtClean="0"/>
            <a:t>Se elimina la vulnerabilidad a interferencias que tiene la señal  analógica con los canales adyacentes.</a:t>
          </a:r>
          <a:endParaRPr lang="es-DO" dirty="0"/>
        </a:p>
      </dgm:t>
    </dgm:pt>
    <dgm:pt modelId="{2B25A6AC-1096-423E-8B3E-CF8EB655649B}" type="parTrans" cxnId="{58C53338-597F-4366-A9FD-913C9100065A}">
      <dgm:prSet/>
      <dgm:spPr/>
      <dgm:t>
        <a:bodyPr/>
        <a:lstStyle/>
        <a:p>
          <a:endParaRPr lang="es-DO"/>
        </a:p>
      </dgm:t>
    </dgm:pt>
    <dgm:pt modelId="{2AE8AF33-750D-483F-ABAE-6EF8A678FCD4}" type="sibTrans" cxnId="{58C53338-597F-4366-A9FD-913C9100065A}">
      <dgm:prSet/>
      <dgm:spPr/>
      <dgm:t>
        <a:bodyPr/>
        <a:lstStyle/>
        <a:p>
          <a:endParaRPr lang="es-DO"/>
        </a:p>
      </dgm:t>
    </dgm:pt>
    <dgm:pt modelId="{0AF9CEC1-EE89-4AB0-8BF1-FD787F4510A6}">
      <dgm:prSet/>
      <dgm:spPr/>
      <dgm:t>
        <a:bodyPr/>
        <a:lstStyle/>
        <a:p>
          <a:pPr rtl="0"/>
          <a:r>
            <a:rPr lang="es-DO" b="1" dirty="0" smtClean="0"/>
            <a:t>Una mejor calidad de imagen y sonido</a:t>
          </a:r>
          <a:endParaRPr lang="es-DO" dirty="0"/>
        </a:p>
      </dgm:t>
    </dgm:pt>
    <dgm:pt modelId="{056212CC-CA70-4E60-9B58-D3FA8EEC015A}" type="parTrans" cxnId="{9F1318F5-4F59-44E6-9AC0-5307C6C0F721}">
      <dgm:prSet/>
      <dgm:spPr/>
      <dgm:t>
        <a:bodyPr/>
        <a:lstStyle/>
        <a:p>
          <a:endParaRPr lang="es-DO"/>
        </a:p>
      </dgm:t>
    </dgm:pt>
    <dgm:pt modelId="{4B129A04-2C8B-4A54-B12F-D97790E965E5}" type="sibTrans" cxnId="{9F1318F5-4F59-44E6-9AC0-5307C6C0F721}">
      <dgm:prSet/>
      <dgm:spPr/>
      <dgm:t>
        <a:bodyPr/>
        <a:lstStyle/>
        <a:p>
          <a:endParaRPr lang="es-DO"/>
        </a:p>
      </dgm:t>
    </dgm:pt>
    <dgm:pt modelId="{6E59B63B-E6E0-4A72-B158-5B1744E384BE}">
      <dgm:prSet/>
      <dgm:spPr/>
      <dgm:t>
        <a:bodyPr/>
        <a:lstStyle/>
        <a:p>
          <a:pPr rtl="0"/>
          <a:r>
            <a:rPr lang="es-DO" b="1" dirty="0" smtClean="0"/>
            <a:t>Menores costos de transmisión</a:t>
          </a:r>
          <a:r>
            <a:rPr lang="es-DO" dirty="0" smtClean="0"/>
            <a:t> </a:t>
          </a:r>
          <a:endParaRPr lang="es-DO" dirty="0"/>
        </a:p>
      </dgm:t>
    </dgm:pt>
    <dgm:pt modelId="{B766084C-4A24-4DAC-A5AE-603665135917}" type="parTrans" cxnId="{D62BD6EB-77BC-48F5-B1AC-3657ECB735BF}">
      <dgm:prSet/>
      <dgm:spPr/>
      <dgm:t>
        <a:bodyPr/>
        <a:lstStyle/>
        <a:p>
          <a:endParaRPr lang="es-DO"/>
        </a:p>
      </dgm:t>
    </dgm:pt>
    <dgm:pt modelId="{1AA3613D-0DF0-465A-B89C-ADA9ECFDEC54}" type="sibTrans" cxnId="{D62BD6EB-77BC-48F5-B1AC-3657ECB735BF}">
      <dgm:prSet/>
      <dgm:spPr/>
      <dgm:t>
        <a:bodyPr/>
        <a:lstStyle/>
        <a:p>
          <a:endParaRPr lang="es-DO"/>
        </a:p>
      </dgm:t>
    </dgm:pt>
    <dgm:pt modelId="{7D9026AE-4CEA-46BA-BAA4-1B8F5430B9C6}">
      <dgm:prSet/>
      <dgm:spPr/>
      <dgm:t>
        <a:bodyPr/>
        <a:lstStyle/>
        <a:p>
          <a:pPr rtl="0"/>
          <a:r>
            <a:rPr lang="es-DO" b="1" dirty="0" smtClean="0"/>
            <a:t>Posibilidad de prestar servicios  interactivos.</a:t>
          </a:r>
          <a:endParaRPr lang="es-DO" b="1" dirty="0"/>
        </a:p>
      </dgm:t>
    </dgm:pt>
    <dgm:pt modelId="{84B7D56D-5531-4BCE-ACE3-5B8C6E356F5D}" type="parTrans" cxnId="{D867DA07-E0A6-4797-BA52-36F3BCE2BDD2}">
      <dgm:prSet/>
      <dgm:spPr/>
      <dgm:t>
        <a:bodyPr/>
        <a:lstStyle/>
        <a:p>
          <a:endParaRPr lang="es-DO"/>
        </a:p>
      </dgm:t>
    </dgm:pt>
    <dgm:pt modelId="{737E3D1A-DE6D-4A16-B8C8-7A1FE33C0290}" type="sibTrans" cxnId="{D867DA07-E0A6-4797-BA52-36F3BCE2BDD2}">
      <dgm:prSet/>
      <dgm:spPr/>
      <dgm:t>
        <a:bodyPr/>
        <a:lstStyle/>
        <a:p>
          <a:endParaRPr lang="es-DO"/>
        </a:p>
      </dgm:t>
    </dgm:pt>
    <dgm:pt modelId="{4F14E548-B1ED-4D3B-BBF3-B3C1D3D6E529}" type="pres">
      <dgm:prSet presAssocID="{0C3113A4-E937-4A67-8049-D15AB50601E1}" presName="linear" presStyleCnt="0">
        <dgm:presLayoutVars>
          <dgm:animLvl val="lvl"/>
          <dgm:resizeHandles val="exact"/>
        </dgm:presLayoutVars>
      </dgm:prSet>
      <dgm:spPr/>
      <dgm:t>
        <a:bodyPr/>
        <a:lstStyle/>
        <a:p>
          <a:endParaRPr lang="es-NI"/>
        </a:p>
      </dgm:t>
    </dgm:pt>
    <dgm:pt modelId="{46B1533F-C136-4E99-8334-2DBA5E5604D5}" type="pres">
      <dgm:prSet presAssocID="{30819D86-93D6-44CE-AE8B-14F77D1D900A}" presName="parentText" presStyleLbl="node1" presStyleIdx="0" presStyleCnt="5">
        <dgm:presLayoutVars>
          <dgm:chMax val="0"/>
          <dgm:bulletEnabled val="1"/>
        </dgm:presLayoutVars>
      </dgm:prSet>
      <dgm:spPr/>
      <dgm:t>
        <a:bodyPr/>
        <a:lstStyle/>
        <a:p>
          <a:endParaRPr lang="es-NI"/>
        </a:p>
      </dgm:t>
    </dgm:pt>
    <dgm:pt modelId="{0670E655-0563-4C58-9197-E9AE55333BE5}" type="pres">
      <dgm:prSet presAssocID="{049A902C-3446-45DB-8E2F-D7D69640D852}" presName="spacer" presStyleCnt="0"/>
      <dgm:spPr/>
    </dgm:pt>
    <dgm:pt modelId="{4CE425A4-EEEF-4F61-9D92-1021DF67FA0E}" type="pres">
      <dgm:prSet presAssocID="{BD099EE1-2984-42FF-B667-BFB0E71D6378}" presName="parentText" presStyleLbl="node1" presStyleIdx="1" presStyleCnt="5">
        <dgm:presLayoutVars>
          <dgm:chMax val="0"/>
          <dgm:bulletEnabled val="1"/>
        </dgm:presLayoutVars>
      </dgm:prSet>
      <dgm:spPr/>
      <dgm:t>
        <a:bodyPr/>
        <a:lstStyle/>
        <a:p>
          <a:endParaRPr lang="es-NI"/>
        </a:p>
      </dgm:t>
    </dgm:pt>
    <dgm:pt modelId="{A2BDD978-50EC-43D9-9FD3-F4A5B358729A}" type="pres">
      <dgm:prSet presAssocID="{2AE8AF33-750D-483F-ABAE-6EF8A678FCD4}" presName="spacer" presStyleCnt="0"/>
      <dgm:spPr/>
    </dgm:pt>
    <dgm:pt modelId="{1F4F1C2E-A8BF-4DC7-8FB3-22C9579FE88F}" type="pres">
      <dgm:prSet presAssocID="{0AF9CEC1-EE89-4AB0-8BF1-FD787F4510A6}" presName="parentText" presStyleLbl="node1" presStyleIdx="2" presStyleCnt="5" custScaleY="72896">
        <dgm:presLayoutVars>
          <dgm:chMax val="0"/>
          <dgm:bulletEnabled val="1"/>
        </dgm:presLayoutVars>
      </dgm:prSet>
      <dgm:spPr/>
      <dgm:t>
        <a:bodyPr/>
        <a:lstStyle/>
        <a:p>
          <a:endParaRPr lang="es-NI"/>
        </a:p>
      </dgm:t>
    </dgm:pt>
    <dgm:pt modelId="{E9A0E77E-E084-4382-B6EC-BFE6AFD29C47}" type="pres">
      <dgm:prSet presAssocID="{4B129A04-2C8B-4A54-B12F-D97790E965E5}" presName="spacer" presStyleCnt="0"/>
      <dgm:spPr/>
    </dgm:pt>
    <dgm:pt modelId="{FA31EAA9-4663-42A7-A894-AD6CAC07A9B7}" type="pres">
      <dgm:prSet presAssocID="{6E59B63B-E6E0-4A72-B158-5B1744E384BE}" presName="parentText" presStyleLbl="node1" presStyleIdx="3" presStyleCnt="5">
        <dgm:presLayoutVars>
          <dgm:chMax val="0"/>
          <dgm:bulletEnabled val="1"/>
        </dgm:presLayoutVars>
      </dgm:prSet>
      <dgm:spPr/>
      <dgm:t>
        <a:bodyPr/>
        <a:lstStyle/>
        <a:p>
          <a:endParaRPr lang="es-NI"/>
        </a:p>
      </dgm:t>
    </dgm:pt>
    <dgm:pt modelId="{D05AC6C6-0B23-4458-9268-8182EFCC237A}" type="pres">
      <dgm:prSet presAssocID="{1AA3613D-0DF0-465A-B89C-ADA9ECFDEC54}" presName="spacer" presStyleCnt="0"/>
      <dgm:spPr/>
    </dgm:pt>
    <dgm:pt modelId="{30C44CA1-D405-4E70-8938-B7B0135DB9DE}" type="pres">
      <dgm:prSet presAssocID="{7D9026AE-4CEA-46BA-BAA4-1B8F5430B9C6}" presName="parentText" presStyleLbl="node1" presStyleIdx="4" presStyleCnt="5">
        <dgm:presLayoutVars>
          <dgm:chMax val="0"/>
          <dgm:bulletEnabled val="1"/>
        </dgm:presLayoutVars>
      </dgm:prSet>
      <dgm:spPr/>
      <dgm:t>
        <a:bodyPr/>
        <a:lstStyle/>
        <a:p>
          <a:endParaRPr lang="es-NI"/>
        </a:p>
      </dgm:t>
    </dgm:pt>
  </dgm:ptLst>
  <dgm:cxnLst>
    <dgm:cxn modelId="{D62B389B-F27C-4E1E-8475-CD1AE60F0216}" type="presOf" srcId="{30819D86-93D6-44CE-AE8B-14F77D1D900A}" destId="{46B1533F-C136-4E99-8334-2DBA5E5604D5}" srcOrd="0" destOrd="0" presId="urn:microsoft.com/office/officeart/2005/8/layout/vList2"/>
    <dgm:cxn modelId="{F48EE68C-FBD3-40D8-B942-84D4D925CEEB}" type="presOf" srcId="{6E59B63B-E6E0-4A72-B158-5B1744E384BE}" destId="{FA31EAA9-4663-42A7-A894-AD6CAC07A9B7}" srcOrd="0" destOrd="0" presId="urn:microsoft.com/office/officeart/2005/8/layout/vList2"/>
    <dgm:cxn modelId="{D62BD6EB-77BC-48F5-B1AC-3657ECB735BF}" srcId="{0C3113A4-E937-4A67-8049-D15AB50601E1}" destId="{6E59B63B-E6E0-4A72-B158-5B1744E384BE}" srcOrd="3" destOrd="0" parTransId="{B766084C-4A24-4DAC-A5AE-603665135917}" sibTransId="{1AA3613D-0DF0-465A-B89C-ADA9ECFDEC54}"/>
    <dgm:cxn modelId="{D5BAD74F-7011-4CC1-AB24-8B9AF8955BD9}" type="presOf" srcId="{BD099EE1-2984-42FF-B667-BFB0E71D6378}" destId="{4CE425A4-EEEF-4F61-9D92-1021DF67FA0E}" srcOrd="0" destOrd="0" presId="urn:microsoft.com/office/officeart/2005/8/layout/vList2"/>
    <dgm:cxn modelId="{AF658AC2-DE01-4399-AD5F-CEAC68E4A0FA}" type="presOf" srcId="{7D9026AE-4CEA-46BA-BAA4-1B8F5430B9C6}" destId="{30C44CA1-D405-4E70-8938-B7B0135DB9DE}" srcOrd="0" destOrd="0" presId="urn:microsoft.com/office/officeart/2005/8/layout/vList2"/>
    <dgm:cxn modelId="{9B7126D5-EB13-48BB-8F43-1EE70B76A99B}" srcId="{0C3113A4-E937-4A67-8049-D15AB50601E1}" destId="{30819D86-93D6-44CE-AE8B-14F77D1D900A}" srcOrd="0" destOrd="0" parTransId="{30457D02-A40F-4A0C-8AF2-BA9D06526CF8}" sibTransId="{049A902C-3446-45DB-8E2F-D7D69640D852}"/>
    <dgm:cxn modelId="{58C53338-597F-4366-A9FD-913C9100065A}" srcId="{0C3113A4-E937-4A67-8049-D15AB50601E1}" destId="{BD099EE1-2984-42FF-B667-BFB0E71D6378}" srcOrd="1" destOrd="0" parTransId="{2B25A6AC-1096-423E-8B3E-CF8EB655649B}" sibTransId="{2AE8AF33-750D-483F-ABAE-6EF8A678FCD4}"/>
    <dgm:cxn modelId="{439034E0-3A84-4CF7-BD30-8394FDB68B68}" type="presOf" srcId="{0AF9CEC1-EE89-4AB0-8BF1-FD787F4510A6}" destId="{1F4F1C2E-A8BF-4DC7-8FB3-22C9579FE88F}" srcOrd="0" destOrd="0" presId="urn:microsoft.com/office/officeart/2005/8/layout/vList2"/>
    <dgm:cxn modelId="{D867DA07-E0A6-4797-BA52-36F3BCE2BDD2}" srcId="{0C3113A4-E937-4A67-8049-D15AB50601E1}" destId="{7D9026AE-4CEA-46BA-BAA4-1B8F5430B9C6}" srcOrd="4" destOrd="0" parTransId="{84B7D56D-5531-4BCE-ACE3-5B8C6E356F5D}" sibTransId="{737E3D1A-DE6D-4A16-B8C8-7A1FE33C0290}"/>
    <dgm:cxn modelId="{CABF2A90-1F6F-47CE-8853-46CA774E65B9}" type="presOf" srcId="{0C3113A4-E937-4A67-8049-D15AB50601E1}" destId="{4F14E548-B1ED-4D3B-BBF3-B3C1D3D6E529}" srcOrd="0" destOrd="0" presId="urn:microsoft.com/office/officeart/2005/8/layout/vList2"/>
    <dgm:cxn modelId="{9F1318F5-4F59-44E6-9AC0-5307C6C0F721}" srcId="{0C3113A4-E937-4A67-8049-D15AB50601E1}" destId="{0AF9CEC1-EE89-4AB0-8BF1-FD787F4510A6}" srcOrd="2" destOrd="0" parTransId="{056212CC-CA70-4E60-9B58-D3FA8EEC015A}" sibTransId="{4B129A04-2C8B-4A54-B12F-D97790E965E5}"/>
    <dgm:cxn modelId="{9B461998-5372-47FD-B65B-F93640D5196A}" type="presParOf" srcId="{4F14E548-B1ED-4D3B-BBF3-B3C1D3D6E529}" destId="{46B1533F-C136-4E99-8334-2DBA5E5604D5}" srcOrd="0" destOrd="0" presId="urn:microsoft.com/office/officeart/2005/8/layout/vList2"/>
    <dgm:cxn modelId="{2228B5F2-91BF-41B3-AFE0-E395CC2B1E57}" type="presParOf" srcId="{4F14E548-B1ED-4D3B-BBF3-B3C1D3D6E529}" destId="{0670E655-0563-4C58-9197-E9AE55333BE5}" srcOrd="1" destOrd="0" presId="urn:microsoft.com/office/officeart/2005/8/layout/vList2"/>
    <dgm:cxn modelId="{27ABBF37-7DAC-49D2-8FD9-00F99806924E}" type="presParOf" srcId="{4F14E548-B1ED-4D3B-BBF3-B3C1D3D6E529}" destId="{4CE425A4-EEEF-4F61-9D92-1021DF67FA0E}" srcOrd="2" destOrd="0" presId="urn:microsoft.com/office/officeart/2005/8/layout/vList2"/>
    <dgm:cxn modelId="{6B8C91B6-4145-4806-AA72-65DC7B645FD6}" type="presParOf" srcId="{4F14E548-B1ED-4D3B-BBF3-B3C1D3D6E529}" destId="{A2BDD978-50EC-43D9-9FD3-F4A5B358729A}" srcOrd="3" destOrd="0" presId="urn:microsoft.com/office/officeart/2005/8/layout/vList2"/>
    <dgm:cxn modelId="{B9844A0A-FE4C-4BB3-A48F-C859C052B1C5}" type="presParOf" srcId="{4F14E548-B1ED-4D3B-BBF3-B3C1D3D6E529}" destId="{1F4F1C2E-A8BF-4DC7-8FB3-22C9579FE88F}" srcOrd="4" destOrd="0" presId="urn:microsoft.com/office/officeart/2005/8/layout/vList2"/>
    <dgm:cxn modelId="{9D81DE64-1047-47DA-81A3-EB95C109C02C}" type="presParOf" srcId="{4F14E548-B1ED-4D3B-BBF3-B3C1D3D6E529}" destId="{E9A0E77E-E084-4382-B6EC-BFE6AFD29C47}" srcOrd="5" destOrd="0" presId="urn:microsoft.com/office/officeart/2005/8/layout/vList2"/>
    <dgm:cxn modelId="{CF585BC7-9AE8-4642-85E7-F55318FE189F}" type="presParOf" srcId="{4F14E548-B1ED-4D3B-BBF3-B3C1D3D6E529}" destId="{FA31EAA9-4663-42A7-A894-AD6CAC07A9B7}" srcOrd="6" destOrd="0" presId="urn:microsoft.com/office/officeart/2005/8/layout/vList2"/>
    <dgm:cxn modelId="{561B412B-9B05-4884-B02B-D501E187252A}" type="presParOf" srcId="{4F14E548-B1ED-4D3B-BBF3-B3C1D3D6E529}" destId="{D05AC6C6-0B23-4458-9268-8182EFCC237A}" srcOrd="7" destOrd="0" presId="urn:microsoft.com/office/officeart/2005/8/layout/vList2"/>
    <dgm:cxn modelId="{B26AC23F-C505-41B6-AE6A-81F8E0328060}" type="presParOf" srcId="{4F14E548-B1ED-4D3B-BBF3-B3C1D3D6E529}" destId="{30C44CA1-D405-4E70-8938-B7B0135DB9DE}" srcOrd="8" destOrd="0" presId="urn:microsoft.com/office/officeart/2005/8/layout/vList2"/>
  </dgm:cxnLst>
  <dgm:bg/>
  <dgm:whole/>
</dgm:dataModel>
</file>

<file path=ppt/diagrams/data2.xml><?xml version="1.0" encoding="utf-8"?>
<dgm:dataModel xmlns:dgm="http://schemas.openxmlformats.org/drawingml/2006/diagram" xmlns:a="http://schemas.openxmlformats.org/drawingml/2006/main">
  <dgm:ptLst>
    <dgm:pt modelId="{D44431A7-E710-4DF6-A2A5-AC5B97AFA64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DO"/>
        </a:p>
      </dgm:t>
    </dgm:pt>
    <dgm:pt modelId="{B9724800-8A4A-4455-A703-2D7445236ADB}">
      <dgm:prSet>
        <dgm:style>
          <a:lnRef idx="1">
            <a:schemeClr val="accent1"/>
          </a:lnRef>
          <a:fillRef idx="2">
            <a:schemeClr val="accent1"/>
          </a:fillRef>
          <a:effectRef idx="1">
            <a:schemeClr val="accent1"/>
          </a:effectRef>
          <a:fontRef idx="minor">
            <a:schemeClr val="dk1"/>
          </a:fontRef>
        </dgm:style>
      </dgm:prSet>
      <dgm:spPr/>
      <dgm:t>
        <a:bodyPr/>
        <a:lstStyle/>
        <a:p>
          <a:pPr algn="ctr" rtl="0"/>
          <a:r>
            <a:rPr lang="es-DO" b="1" baseline="0" dirty="0" smtClean="0">
              <a:latin typeface="Acanthus Black SSi" pitchFamily="18" charset="0"/>
            </a:rPr>
            <a:t>Muchas Gracias</a:t>
          </a:r>
          <a:endParaRPr lang="es-DO" b="1" baseline="0" dirty="0">
            <a:latin typeface="Acanthus Black SSi" pitchFamily="18" charset="0"/>
          </a:endParaRPr>
        </a:p>
      </dgm:t>
    </dgm:pt>
    <dgm:pt modelId="{97BC8609-7251-4C42-B0C1-19CB9B8D924A}" type="parTrans" cxnId="{FED363B5-0C1D-44EC-8552-1768FD6D0108}">
      <dgm:prSet/>
      <dgm:spPr/>
      <dgm:t>
        <a:bodyPr/>
        <a:lstStyle/>
        <a:p>
          <a:endParaRPr lang="es-DO"/>
        </a:p>
      </dgm:t>
    </dgm:pt>
    <dgm:pt modelId="{F475449A-C872-4C66-8097-5A8B06ADA4ED}" type="sibTrans" cxnId="{FED363B5-0C1D-44EC-8552-1768FD6D0108}">
      <dgm:prSet/>
      <dgm:spPr/>
      <dgm:t>
        <a:bodyPr/>
        <a:lstStyle/>
        <a:p>
          <a:endParaRPr lang="es-DO"/>
        </a:p>
      </dgm:t>
    </dgm:pt>
    <dgm:pt modelId="{92FA7EE0-64BB-4521-8CDD-6D2079F1467B}" type="pres">
      <dgm:prSet presAssocID="{D44431A7-E710-4DF6-A2A5-AC5B97AFA64C}" presName="linear" presStyleCnt="0">
        <dgm:presLayoutVars>
          <dgm:animLvl val="lvl"/>
          <dgm:resizeHandles val="exact"/>
        </dgm:presLayoutVars>
      </dgm:prSet>
      <dgm:spPr/>
      <dgm:t>
        <a:bodyPr/>
        <a:lstStyle/>
        <a:p>
          <a:endParaRPr lang="es-DO"/>
        </a:p>
      </dgm:t>
    </dgm:pt>
    <dgm:pt modelId="{FEA898BC-E556-4D14-BC70-781FC4C435AA}" type="pres">
      <dgm:prSet presAssocID="{B9724800-8A4A-4455-A703-2D7445236ADB}" presName="parentText" presStyleLbl="node1" presStyleIdx="0" presStyleCnt="1" custLinFactNeighborX="-30435" custLinFactNeighborY="-545">
        <dgm:presLayoutVars>
          <dgm:chMax val="0"/>
          <dgm:bulletEnabled val="1"/>
        </dgm:presLayoutVars>
      </dgm:prSet>
      <dgm:spPr/>
      <dgm:t>
        <a:bodyPr/>
        <a:lstStyle/>
        <a:p>
          <a:endParaRPr lang="es-DO"/>
        </a:p>
      </dgm:t>
    </dgm:pt>
  </dgm:ptLst>
  <dgm:cxnLst>
    <dgm:cxn modelId="{FED363B5-0C1D-44EC-8552-1768FD6D0108}" srcId="{D44431A7-E710-4DF6-A2A5-AC5B97AFA64C}" destId="{B9724800-8A4A-4455-A703-2D7445236ADB}" srcOrd="0" destOrd="0" parTransId="{97BC8609-7251-4C42-B0C1-19CB9B8D924A}" sibTransId="{F475449A-C872-4C66-8097-5A8B06ADA4ED}"/>
    <dgm:cxn modelId="{8132F53D-5810-421B-9BD2-75241C6F9705}" type="presOf" srcId="{B9724800-8A4A-4455-A703-2D7445236ADB}" destId="{FEA898BC-E556-4D14-BC70-781FC4C435AA}" srcOrd="0" destOrd="0" presId="urn:microsoft.com/office/officeart/2005/8/layout/vList2"/>
    <dgm:cxn modelId="{4AF3E91E-DA47-4018-8522-7E2229EFFBAD}" type="presOf" srcId="{D44431A7-E710-4DF6-A2A5-AC5B97AFA64C}" destId="{92FA7EE0-64BB-4521-8CDD-6D2079F1467B}" srcOrd="0" destOrd="0" presId="urn:microsoft.com/office/officeart/2005/8/layout/vList2"/>
    <dgm:cxn modelId="{57166286-FEC7-43B4-AE86-4F5AF1D0FD0F}" type="presParOf" srcId="{92FA7EE0-64BB-4521-8CDD-6D2079F1467B}" destId="{FEA898BC-E556-4D14-BC70-781FC4C435AA}" srcOrd="0" destOrd="0" presId="urn:microsoft.com/office/officeart/2005/8/layout/vList2"/>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D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8BDE12-5B21-4287-A5FB-DA8A4F200B3A}" type="datetimeFigureOut">
              <a:rPr lang="en-US" smtClean="0"/>
              <a:pPr/>
              <a:t>4/3/2009</a:t>
            </a:fld>
            <a:endParaRPr lang="es-D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D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DO"/>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D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7ADC10-2A5B-42E4-B40E-8893DFFF1016}" type="slidenum">
              <a:rPr lang="es-DO" smtClean="0"/>
              <a:pPr/>
              <a:t>‹Nº›</a:t>
            </a:fld>
            <a:endParaRPr lang="es-D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DO" dirty="0"/>
          </a:p>
        </p:txBody>
      </p:sp>
      <p:sp>
        <p:nvSpPr>
          <p:cNvPr id="4" name="Slide Number Placeholder 3"/>
          <p:cNvSpPr>
            <a:spLocks noGrp="1"/>
          </p:cNvSpPr>
          <p:nvPr>
            <p:ph type="sldNum" sz="quarter" idx="10"/>
          </p:nvPr>
        </p:nvSpPr>
        <p:spPr/>
        <p:txBody>
          <a:bodyPr/>
          <a:lstStyle/>
          <a:p>
            <a:fld id="{387ADC10-2A5B-42E4-B40E-8893DFFF1016}" type="slidenum">
              <a:rPr lang="es-DO" smtClean="0"/>
              <a:pPr/>
              <a:t>6</a:t>
            </a:fld>
            <a:endParaRPr lang="es-DO"/>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8675" name="2 Marcador de notas"/>
          <p:cNvSpPr>
            <a:spLocks noGrp="1"/>
          </p:cNvSpPr>
          <p:nvPr>
            <p:ph type="body" idx="1"/>
          </p:nvPr>
        </p:nvSpPr>
        <p:spPr bwMode="auto">
          <a:noFill/>
        </p:spPr>
        <p:txBody>
          <a:bodyPr wrap="square" numCol="1" anchor="t" anchorCtr="0" compatLnSpc="1">
            <a:prstTxWarp prst="textNoShape">
              <a:avLst/>
            </a:prstTxWarp>
          </a:bodyPr>
          <a:lstStyle/>
          <a:p>
            <a:r>
              <a:rPr lang="es-MX" sz="1200" kern="1200" dirty="0" smtClean="0">
                <a:solidFill>
                  <a:schemeClr val="tx1"/>
                </a:solidFill>
                <a:latin typeface="+mn-lt"/>
                <a:ea typeface="+mn-ea"/>
                <a:cs typeface="+mn-cs"/>
              </a:rPr>
              <a:t>AL CIERRE DEL AÑO 2008, LA CANTIDAD DE LINEAS TELEFONICAS REGISTRADAS EN LA </a:t>
            </a:r>
            <a:r>
              <a:rPr lang="es-ES" sz="1200" kern="1200" dirty="0" smtClean="0">
                <a:solidFill>
                  <a:schemeClr val="tx1"/>
                </a:solidFill>
                <a:latin typeface="+mn-lt"/>
                <a:ea typeface="+mn-ea"/>
                <a:cs typeface="+mn-cs"/>
              </a:rPr>
              <a:t>REPUBLICA DOMINICANA HABIAN ALCANZADO LA CIFRA DE CASI OCHO MILLONES DOSCIENTOS MIL, CON UNA TASA DE CRECIMIENTO DEL 18% ENTRE LOS AÑOS 2007 Y 2008 Y UNA TELEDENSIDAD DE 85.3 TELEFONOS POR CADA 100 HABITANTES. DE ESTE TOTAL DE LINEAS TELEFONICAS, EL 87% CORRESPONDIA A LINEAS MOVILES PARA CELULARES, LO QUE REPRESENTA EN CIFRAS ABSOLUTAS SIETE MILLONES Y DOSCIENTOS MIL CELULARES (7,210,483), ES DECIR,  UN NIVEL DE PENETRACION DE 72 CELULARES Y 10 LINEAS FIJAS POR CADA 100 PERSONAS RESIDENTES EN LA REPUBLICA DOMINICANA.</a:t>
            </a:r>
            <a:endParaRPr lang="en-US" sz="1200" kern="1200" dirty="0" smtClean="0">
              <a:solidFill>
                <a:schemeClr val="tx1"/>
              </a:solidFill>
              <a:latin typeface="+mn-lt"/>
              <a:ea typeface="+mn-ea"/>
              <a:cs typeface="+mn-cs"/>
            </a:endParaRPr>
          </a:p>
          <a:p>
            <a:r>
              <a:rPr lang="es-DO" sz="1200" kern="1200" dirty="0" smtClean="0">
                <a:solidFill>
                  <a:schemeClr val="tx1"/>
                </a:solidFill>
                <a:latin typeface="+mn-lt"/>
                <a:ea typeface="+mn-ea"/>
                <a:cs typeface="+mn-cs"/>
              </a:rPr>
              <a:t>ES DE ANOTAR QUE  EL </a:t>
            </a:r>
            <a:r>
              <a:rPr lang="es-ES" sz="1200" kern="1200" dirty="0" smtClean="0">
                <a:solidFill>
                  <a:schemeClr val="tx1"/>
                </a:solidFill>
                <a:latin typeface="+mn-lt"/>
                <a:ea typeface="+mn-ea"/>
                <a:cs typeface="+mn-cs"/>
              </a:rPr>
              <a:t>100% DE NUESTRA RED CELULAR YA ES DIGITAL.</a:t>
            </a:r>
            <a:endParaRPr lang="en-U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AL 31 DE DICIEMBRE  2008, EL NUMERO DE ABONADOS DEL INTERNET EN LA REPUBLICA DOMINICANA ALCANZO LA CIFRA DE 310,489 LO QUE REPRESENTA UN AUMENTO DEL 17.5% CON RESPECTO A DICIEMBRE DEL 2007 Y UN NIVEL DE PENETRACION EN LA POBLACION DE ESTE SERVICIO DE 3.23 CUENTAS POR CADA 100 HABITANTES AL AÑO 2008.</a:t>
            </a:r>
            <a:endParaRPr lang="en-US" sz="1200" kern="1200" dirty="0" smtClean="0">
              <a:solidFill>
                <a:schemeClr val="tx1"/>
              </a:solidFill>
              <a:latin typeface="+mn-lt"/>
              <a:ea typeface="+mn-ea"/>
              <a:cs typeface="+mn-cs"/>
            </a:endParaRPr>
          </a:p>
          <a:p>
            <a:r>
              <a:rPr lang="es-MX" sz="1200" kern="1200" dirty="0" smtClean="0">
                <a:solidFill>
                  <a:schemeClr val="tx1"/>
                </a:solidFill>
                <a:latin typeface="+mn-lt"/>
                <a:ea typeface="+mn-ea"/>
                <a:cs typeface="+mn-cs"/>
              </a:rPr>
              <a:t>ESTIMACIONES REALIZADAS POR EL  INDOTEL INDICAN QUE PARA EL AÑO 2008 HAY UN NIVEL DE PENETRACION DEL INTERNET DEL ORDEN DEL 26.7%  EN LA POBLACION DOMINICANA,  CIFRA QUE SE VALIDA CON LOS DATOS PRELIMINARES DE LA ENHOGAR 2007 DE LA OFICINA NACIONAL DE ESTADISTICA (ONE) QUE ARROJA, PARA EL AÑO 2007,  UN NIVEL DE PENETRACION DEL ORDEN DEL  25%.</a:t>
            </a:r>
            <a:endParaRPr lang="es-ES" dirty="0" smtClean="0">
              <a:latin typeface="Arial" charset="0"/>
              <a:cs typeface="Arial" charset="0"/>
            </a:endParaRPr>
          </a:p>
        </p:txBody>
      </p:sp>
      <p:sp>
        <p:nvSpPr>
          <p:cNvPr id="2867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DA0015-E995-4EF6-B62D-55A118353426}" type="slidenum">
              <a:rPr lang="es-ES"/>
              <a:pPr fontAlgn="base">
                <a:spcBef>
                  <a:spcPct val="0"/>
                </a:spcBef>
                <a:spcAft>
                  <a:spcPct val="0"/>
                </a:spcAft>
              </a:pPr>
              <a:t>18</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DO" dirty="0"/>
          </a:p>
        </p:txBody>
      </p:sp>
      <p:sp>
        <p:nvSpPr>
          <p:cNvPr id="4" name="Slide Number Placeholder 3"/>
          <p:cNvSpPr>
            <a:spLocks noGrp="1"/>
          </p:cNvSpPr>
          <p:nvPr>
            <p:ph type="sldNum" sz="quarter" idx="10"/>
          </p:nvPr>
        </p:nvSpPr>
        <p:spPr/>
        <p:txBody>
          <a:bodyPr/>
          <a:lstStyle/>
          <a:p>
            <a:fld id="{387ADC10-2A5B-42E4-B40E-8893DFFF1016}" type="slidenum">
              <a:rPr lang="es-DO" smtClean="0"/>
              <a:pPr/>
              <a:t>19</a:t>
            </a:fld>
            <a:endParaRPr lang="es-DO"/>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NI" sz="1200" kern="1200" smtClean="0">
                <a:solidFill>
                  <a:schemeClr val="tx1"/>
                </a:solidFill>
                <a:latin typeface="+mn-lt"/>
                <a:ea typeface="+mn-ea"/>
                <a:cs typeface="+mn-cs"/>
              </a:rPr>
              <a:t>LAS PRINCIPLALES OPERADORAS DEL PAIS ESTAN COMPITIENDO POR QUIEN INSTALA MAS RAPIDO SUS SERVICIOS, AQUÍ VEMOS LAS ANTENAS DE VIVA Y ORANGE </a:t>
            </a:r>
            <a:endParaRPr lang="es-DO" sz="1200" kern="1200" smtClean="0">
              <a:solidFill>
                <a:schemeClr val="tx1"/>
              </a:solidFill>
              <a:latin typeface="+mn-lt"/>
              <a:ea typeface="+mn-ea"/>
              <a:cs typeface="+mn-cs"/>
            </a:endParaRPr>
          </a:p>
          <a:p>
            <a:endParaRPr lang="es-NI"/>
          </a:p>
        </p:txBody>
      </p:sp>
      <p:sp>
        <p:nvSpPr>
          <p:cNvPr id="4" name="Slide Number Placeholder 3"/>
          <p:cNvSpPr>
            <a:spLocks noGrp="1"/>
          </p:cNvSpPr>
          <p:nvPr>
            <p:ph type="sldNum" sz="quarter" idx="10"/>
          </p:nvPr>
        </p:nvSpPr>
        <p:spPr/>
        <p:txBody>
          <a:bodyPr/>
          <a:lstStyle/>
          <a:p>
            <a:pPr>
              <a:defRPr/>
            </a:pPr>
            <a:fld id="{682F3E97-652D-4496-944A-A8254E84F66D}" type="slidenum">
              <a:rPr lang="es-DO" smtClean="0"/>
              <a:pPr>
                <a:defRPr/>
              </a:pPr>
              <a:t>20</a:t>
            </a:fld>
            <a:endParaRPr lang="es-DO"/>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r>
              <a:rPr lang="es-DO" smtClean="0"/>
              <a:t>VEAMOS QUE ES LO QUE REPORTO UNIVISION A NIVEL CONTINENTAL EL 22 DE DICIEMBRE DE 2008</a:t>
            </a:r>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225AC1-2B0C-401A-9EE0-83DB162CADFC}" type="slidenum">
              <a:rPr lang="es-DO" smtClean="0">
                <a:latin typeface="Arial" charset="0"/>
              </a:rPr>
              <a:pPr/>
              <a:t>21</a:t>
            </a:fld>
            <a:endParaRPr lang="es-DO"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6F28B35-89BD-4AE0-947D-8598198FDE17}" type="slidenum">
              <a:rPr lang="en-US" smtClean="0"/>
              <a:pPr/>
              <a:t>23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7"/>
          <p:cNvSpPr>
            <a:spLocks noGrp="1" noChangeArrowheads="1"/>
          </p:cNvSpPr>
          <p:nvPr>
            <p:ph type="sldNum" sz="quarter"/>
          </p:nvPr>
        </p:nvSpPr>
        <p:spPr>
          <a:noFill/>
        </p:spPr>
        <p:txBody>
          <a:bodyPr/>
          <a:lstStyle/>
          <a:p>
            <a:pPr>
              <a:buFont typeface="Arial" pitchFamily="34" charset="0"/>
              <a:buNone/>
            </a:pPr>
            <a:fld id="{2D4ED38E-0F25-4D3F-83D4-68904BE1897C}" type="slidenum">
              <a:rPr lang="en-GB" smtClean="0">
                <a:latin typeface="Arial" pitchFamily="34" charset="0"/>
              </a:rPr>
              <a:pPr>
                <a:buFont typeface="Arial" pitchFamily="34" charset="0"/>
                <a:buNone/>
              </a:pPr>
              <a:t>24</a:t>
            </a:fld>
            <a:endParaRPr lang="en-GB" smtClean="0">
              <a:latin typeface="Arial" pitchFamily="34" charset="0"/>
            </a:endParaRPr>
          </a:p>
        </p:txBody>
      </p:sp>
      <p:sp>
        <p:nvSpPr>
          <p:cNvPr id="157699" name="Text Box 2"/>
          <p:cNvSpPr txBox="1">
            <a:spLocks noChangeArrowheads="1"/>
          </p:cNvSpPr>
          <p:nvPr/>
        </p:nvSpPr>
        <p:spPr bwMode="auto">
          <a:xfrm>
            <a:off x="1003300" y="695325"/>
            <a:ext cx="4848225" cy="3427413"/>
          </a:xfrm>
          <a:prstGeom prst="rect">
            <a:avLst/>
          </a:prstGeom>
          <a:solidFill>
            <a:srgbClr val="FFFFFF"/>
          </a:solidFill>
          <a:ln w="9525">
            <a:solidFill>
              <a:srgbClr val="000000"/>
            </a:solidFill>
            <a:miter lim="800000"/>
            <a:headEnd/>
            <a:tailEnd/>
          </a:ln>
        </p:spPr>
        <p:txBody>
          <a:bodyPr wrap="none" anchor="ctr"/>
          <a:lstStyle/>
          <a:p>
            <a:pPr>
              <a:lnSpc>
                <a:spcPct val="96000"/>
              </a:lnSpc>
              <a:buClr>
                <a:srgbClr val="000000"/>
              </a:buClr>
              <a:buSzPct val="100000"/>
              <a:buFont typeface="Arial" pitchFamily="34" charset="0"/>
              <a:buNone/>
            </a:pPr>
            <a:endParaRPr lang="en-US"/>
          </a:p>
        </p:txBody>
      </p:sp>
      <p:sp>
        <p:nvSpPr>
          <p:cNvPr id="157700" name="Rectangle 3"/>
          <p:cNvSpPr>
            <a:spLocks noGrp="1" noChangeArrowheads="1"/>
          </p:cNvSpPr>
          <p:nvPr>
            <p:ph type="body"/>
          </p:nvPr>
        </p:nvSpPr>
        <p:spPr>
          <a:xfrm>
            <a:off x="685800" y="4343400"/>
            <a:ext cx="5484813" cy="4114800"/>
          </a:xfrm>
          <a:noFill/>
          <a:ln/>
        </p:spPr>
        <p:txBody>
          <a:bodyPr wrap="none" anchor="ctr"/>
          <a:lstStyle/>
          <a:p>
            <a:endParaRPr lang="es-E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200" kern="1200" dirty="0">
              <a:solidFill>
                <a:schemeClr val="tx1"/>
              </a:solidFill>
              <a:latin typeface="+mn-lt"/>
              <a:ea typeface="+mn-ea"/>
              <a:cs typeface="+mn-cs"/>
            </a:endParaRPr>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FBBF60-7D16-4974-BE41-5A7A37BA7709}" type="slidenum">
              <a:rPr lang="es-NI" smtClean="0">
                <a:latin typeface="Arial" pitchFamily="34" charset="0"/>
              </a:rPr>
              <a:pPr/>
              <a:t>25</a:t>
            </a:fld>
            <a:endParaRPr lang="es-NI"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endParaRPr lang="es-DO" sz="1200" kern="1200" dirty="0" smtClean="0">
              <a:solidFill>
                <a:schemeClr val="tx1"/>
              </a:solidFill>
              <a:latin typeface="+mn-lt"/>
              <a:ea typeface="+mn-ea"/>
              <a:cs typeface="+mn-cs"/>
            </a:endParaRPr>
          </a:p>
          <a:p>
            <a:pPr eaLnBrk="1" hangingPunct="1">
              <a:spcBef>
                <a:spcPct val="0"/>
              </a:spcBef>
            </a:pPr>
            <a:endParaRPr lang="es-NI" dirty="0"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9B39D5-E117-4670-B4BB-6D3FFE0AF89A}" type="slidenum">
              <a:rPr lang="es-NI" smtClean="0">
                <a:latin typeface="Arial" pitchFamily="34" charset="0"/>
              </a:rPr>
              <a:pPr/>
              <a:t>26</a:t>
            </a:fld>
            <a:endParaRPr lang="es-NI"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DO" dirty="0"/>
          </a:p>
        </p:txBody>
      </p:sp>
      <p:sp>
        <p:nvSpPr>
          <p:cNvPr id="4" name="Slide Number Placeholder 3"/>
          <p:cNvSpPr>
            <a:spLocks noGrp="1"/>
          </p:cNvSpPr>
          <p:nvPr>
            <p:ph type="sldNum" sz="quarter" idx="10"/>
          </p:nvPr>
        </p:nvSpPr>
        <p:spPr/>
        <p:txBody>
          <a:bodyPr/>
          <a:lstStyle/>
          <a:p>
            <a:fld id="{F6F28B35-89BD-4AE0-947D-8598198FDE17}" type="slidenum">
              <a:rPr lang="en-US" smtClean="0"/>
              <a:pPr/>
              <a:t>27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62D11F-EB4E-4757-AE3E-BA1980697018}" type="slidenum">
              <a:rPr lang="en-US" smtClean="0">
                <a:latin typeface="Arial" pitchFamily="34" charset="0"/>
              </a:rPr>
              <a:pPr/>
              <a:t>28</a:t>
            </a:fld>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6F28B35-89BD-4AE0-947D-8598198FDE17}" type="slidenum">
              <a:rPr lang="en-US" smtClean="0"/>
              <a:pPr/>
              <a:t>10</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DO" sz="1200" kern="1200" dirty="0" smtClean="0">
              <a:solidFill>
                <a:schemeClr val="tx1"/>
              </a:solidFill>
              <a:latin typeface="+mn-lt"/>
              <a:ea typeface="+mn-ea"/>
              <a:cs typeface="+mn-cs"/>
            </a:endParaRPr>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D031E1-0A07-48B6-9A44-C681808A3472}" type="slidenum">
              <a:rPr lang="es-NI" smtClean="0">
                <a:latin typeface="Arial" pitchFamily="34" charset="0"/>
              </a:rPr>
              <a:pPr/>
              <a:t>30</a:t>
            </a:fld>
            <a:endParaRPr lang="es-NI"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DO" sz="1200" kern="1200" dirty="0">
              <a:solidFill>
                <a:schemeClr val="tx1"/>
              </a:solidFill>
              <a:latin typeface="+mn-lt"/>
              <a:ea typeface="+mn-ea"/>
              <a:cs typeface="+mn-cs"/>
            </a:endParaRPr>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8205FB-2166-40C8-BD20-48ACE99F7922}" type="slidenum">
              <a:rPr lang="es-NI" smtClean="0">
                <a:latin typeface="Arial" pitchFamily="34" charset="0"/>
              </a:rPr>
              <a:pPr/>
              <a:t>31</a:t>
            </a:fld>
            <a:endParaRPr lang="es-NI"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200" kern="1200" dirty="0">
              <a:solidFill>
                <a:schemeClr val="tx1"/>
              </a:solidFill>
              <a:latin typeface="+mn-lt"/>
              <a:ea typeface="+mn-ea"/>
              <a:cs typeface="+mn-cs"/>
            </a:endParaRPr>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B7EEE1-530E-4EC7-A9B1-471680E7AF54}" type="slidenum">
              <a:rPr lang="es-NI" smtClean="0">
                <a:latin typeface="Arial" pitchFamily="34" charset="0"/>
              </a:rPr>
              <a:pPr/>
              <a:t>32</a:t>
            </a:fld>
            <a:endParaRPr lang="es-NI"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z="1200" kern="1200" smtClean="0">
                <a:solidFill>
                  <a:schemeClr val="tx1"/>
                </a:solidFill>
                <a:latin typeface="+mn-lt"/>
                <a:ea typeface="+mn-ea"/>
                <a:cs typeface="+mn-cs"/>
              </a:rPr>
              <a:t>EL PROYECTO  TAMBIÉN PROMUEVE  LA INSTALACIÓN DE CENTROS DE INTERNET PARA DEMOCRATIZAR EL ACCESO A LA SOCIEDAD DE LA INFORMACIÓN Y EL CONOCIMIENTO PARA LAS PERSONAS QUE NO PUEDAN CONTAR CON SERVICIOS EN SUS HOGARES.</a:t>
            </a:r>
            <a:r>
              <a:rPr lang="es-DO" sz="1200" kern="1200" smtClean="0">
                <a:solidFill>
                  <a:schemeClr val="tx1"/>
                </a:solidFill>
                <a:latin typeface="+mn-lt"/>
                <a:ea typeface="+mn-ea"/>
                <a:cs typeface="+mn-cs"/>
              </a:rPr>
              <a:t> </a:t>
            </a:r>
          </a:p>
          <a:p>
            <a:endParaRPr lang="en-US" sz="1200" kern="1200" smtClean="0">
              <a:solidFill>
                <a:schemeClr val="tx1"/>
              </a:solidFill>
              <a:latin typeface="+mn-lt"/>
              <a:ea typeface="+mn-ea"/>
              <a:cs typeface="+mn-cs"/>
            </a:endParaRPr>
          </a:p>
          <a:p>
            <a:r>
              <a:rPr lang="es-DO" sz="1200" kern="1200" smtClean="0">
                <a:solidFill>
                  <a:schemeClr val="tx1"/>
                </a:solidFill>
                <a:latin typeface="+mn-lt"/>
                <a:ea typeface="+mn-ea"/>
                <a:cs typeface="+mn-cs"/>
              </a:rPr>
              <a:t> </a:t>
            </a:r>
            <a:r>
              <a:rPr lang="es-ES" sz="1200" kern="1200" smtClean="0">
                <a:solidFill>
                  <a:schemeClr val="tx1"/>
                </a:solidFill>
                <a:latin typeface="+mn-lt"/>
                <a:ea typeface="+mn-ea"/>
                <a:cs typeface="+mn-cs"/>
              </a:rPr>
              <a:t>Y DE ESTA MANERA, TAMBIÉN SE GENERAN PUESTOS DE TRABAJO EN ESTAS ZONAS APARTADAS, PUES CADA CENTRO DE INTERNET NECESITA AL MENOS TRES PERSONAS ENTRE OPERADORES, TÉCNICOS Y ADMINISTRADORES.</a:t>
            </a:r>
            <a:r>
              <a:rPr lang="es-DO" sz="1200" kern="1200" smtClean="0">
                <a:solidFill>
                  <a:schemeClr val="tx1"/>
                </a:solidFill>
                <a:latin typeface="+mn-lt"/>
                <a:ea typeface="+mn-ea"/>
                <a:cs typeface="+mn-cs"/>
              </a:rPr>
              <a:t> </a:t>
            </a:r>
          </a:p>
          <a:p>
            <a:endParaRPr lang="en-US" sz="1200" kern="1200" smtClean="0">
              <a:solidFill>
                <a:schemeClr val="tx1"/>
              </a:solidFill>
              <a:latin typeface="+mn-lt"/>
              <a:ea typeface="+mn-ea"/>
              <a:cs typeface="+mn-cs"/>
            </a:endParaRPr>
          </a:p>
          <a:p>
            <a:r>
              <a:rPr lang="es-ES" sz="1200" kern="1200" smtClean="0">
                <a:solidFill>
                  <a:schemeClr val="tx1"/>
                </a:solidFill>
                <a:latin typeface="+mn-lt"/>
                <a:ea typeface="+mn-ea"/>
                <a:cs typeface="+mn-cs"/>
              </a:rPr>
              <a:t>DE MANERA QUE HABRÍA UNA LLUVIA DE CYBER CAFÉ Y CENTROS DE LLAMADAS  POR TODAS PARTES.</a:t>
            </a:r>
            <a:endParaRPr lang="en-US" sz="1200" kern="1200">
              <a:solidFill>
                <a:schemeClr val="tx1"/>
              </a:solidFill>
              <a:latin typeface="+mn-lt"/>
              <a:ea typeface="+mn-ea"/>
              <a:cs typeface="+mn-cs"/>
            </a:endParaRPr>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B7EEE1-530E-4EC7-A9B1-471680E7AF54}" type="slidenum">
              <a:rPr lang="es-NI" smtClean="0">
                <a:latin typeface="Arial" pitchFamily="34" charset="0"/>
              </a:rPr>
              <a:pPr/>
              <a:t>33</a:t>
            </a:fld>
            <a:endParaRPr lang="es-NI"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Slide Image Placeholder 1"/>
          <p:cNvSpPr>
            <a:spLocks noGrp="1" noRot="1" noChangeAspect="1" noTextEdit="1"/>
          </p:cNvSpPr>
          <p:nvPr>
            <p:ph type="sldImg"/>
          </p:nvPr>
        </p:nvSpPr>
        <p:spPr bwMode="auto">
          <a:xfrm>
            <a:off x="1141413" y="685800"/>
            <a:ext cx="4572000" cy="3429000"/>
          </a:xfrm>
          <a:noFill/>
          <a:ln>
            <a:solidFill>
              <a:srgbClr val="000000"/>
            </a:solidFill>
            <a:miter lim="800000"/>
            <a:headEnd/>
            <a:tailEnd/>
          </a:ln>
        </p:spPr>
      </p:sp>
      <p:sp>
        <p:nvSpPr>
          <p:cNvPr id="60313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DO" dirty="0" smtClean="0"/>
          </a:p>
        </p:txBody>
      </p:sp>
      <p:sp>
        <p:nvSpPr>
          <p:cNvPr id="6031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4D6357-7F6D-4D88-A792-1F81096C942E}" type="slidenum">
              <a:rPr lang="en-GB" smtClean="0"/>
              <a:pPr/>
              <a:t>34</a:t>
            </a:fld>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1141413" y="685800"/>
            <a:ext cx="4572000" cy="3429000"/>
          </a:xfrm>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FC8ADB-EB14-4A7D-A01D-66DF4AF9A58D}" type="slidenum">
              <a:rPr lang="en-GB" smtClean="0">
                <a:latin typeface="Arial" pitchFamily="34" charset="0"/>
              </a:rPr>
              <a:pPr/>
              <a:t>35</a:t>
            </a:fld>
            <a:endParaRPr lang="en-GB"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Slide Image Placeholder 1"/>
          <p:cNvSpPr>
            <a:spLocks noGrp="1" noRot="1" noChangeAspect="1" noTextEdit="1"/>
          </p:cNvSpPr>
          <p:nvPr>
            <p:ph type="sldImg"/>
          </p:nvPr>
        </p:nvSpPr>
        <p:spPr bwMode="auto">
          <a:noFill/>
          <a:ln>
            <a:solidFill>
              <a:srgbClr val="000000"/>
            </a:solidFill>
            <a:miter lim="800000"/>
            <a:headEnd/>
            <a:tailEnd/>
          </a:ln>
        </p:spPr>
      </p:sp>
      <p:sp>
        <p:nvSpPr>
          <p:cNvPr id="61645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200" kern="1200" dirty="0">
              <a:solidFill>
                <a:schemeClr val="tx1"/>
              </a:solidFill>
              <a:latin typeface="+mn-lt"/>
              <a:ea typeface="+mn-ea"/>
              <a:cs typeface="+mn-cs"/>
            </a:endParaRPr>
          </a:p>
        </p:txBody>
      </p:sp>
      <p:sp>
        <p:nvSpPr>
          <p:cNvPr id="616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BEFC32-5B28-4DCA-B706-AD9F99A573DD}" type="slidenum">
              <a:rPr lang="es-NI" smtClean="0"/>
              <a:pPr/>
              <a:t>36</a:t>
            </a:fld>
            <a:endParaRPr lang="es-NI"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DO" baseline="0" dirty="0" smtClean="0"/>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3AEA18-7298-4B0E-AF49-45F67F712D4B}" type="slidenum">
              <a:rPr lang="es-DO" smtClean="0">
                <a:latin typeface="Arial" pitchFamily="34" charset="0"/>
              </a:rPr>
              <a:pPr/>
              <a:t>37</a:t>
            </a:fld>
            <a:endParaRPr lang="es-DO"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DO" sz="1200" kern="1200" dirty="0">
              <a:solidFill>
                <a:schemeClr val="tx1"/>
              </a:solidFill>
              <a:latin typeface="+mn-lt"/>
              <a:ea typeface="+mn-ea"/>
              <a:cs typeface="+mn-cs"/>
            </a:endParaRPr>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B983AC-3BD4-40F3-A6A2-3F24F8D723B7}" type="slidenum">
              <a:rPr lang="es-NI" smtClean="0">
                <a:latin typeface="Arial" pitchFamily="34" charset="0"/>
              </a:rPr>
              <a:pPr/>
              <a:t>38</a:t>
            </a:fld>
            <a:endParaRPr lang="es-NI"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 </a:t>
            </a:r>
            <a:endParaRPr lang="es-DO" sz="1200" kern="1200" dirty="0" smtClean="0">
              <a:solidFill>
                <a:schemeClr val="tx1"/>
              </a:solidFill>
              <a:latin typeface="+mn-lt"/>
              <a:ea typeface="+mn-ea"/>
              <a:cs typeface="+mn-cs"/>
            </a:endParaRPr>
          </a:p>
          <a:p>
            <a:endParaRPr lang="es-DO" sz="1200" kern="1200" dirty="0">
              <a:solidFill>
                <a:schemeClr val="tx1"/>
              </a:solidFill>
              <a:latin typeface="+mn-lt"/>
              <a:ea typeface="+mn-ea"/>
              <a:cs typeface="+mn-cs"/>
            </a:endParaRPr>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546DA0-72D1-418B-9E49-0F595BF40977}" type="slidenum">
              <a:rPr lang="es-NI" smtClean="0">
                <a:latin typeface="Arial" pitchFamily="34" charset="0"/>
              </a:rPr>
              <a:pPr/>
              <a:t>39</a:t>
            </a:fld>
            <a:endParaRPr lang="es-NI"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682F3E97-652D-4496-944A-A8254E84F66D}" type="slidenum">
              <a:rPr lang="es-DO" smtClean="0"/>
              <a:pPr>
                <a:defRPr/>
              </a:pPr>
              <a:t>11</a:t>
            </a:fld>
            <a:endParaRPr lang="es-DO"/>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DO" sz="1200" kern="1200" dirty="0">
              <a:solidFill>
                <a:schemeClr val="tx1"/>
              </a:solidFill>
              <a:latin typeface="+mn-lt"/>
              <a:ea typeface="+mn-ea"/>
              <a:cs typeface="+mn-cs"/>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930027-6696-4450-9B6B-83039666C5B5}" type="slidenum">
              <a:rPr lang="es-NI" smtClean="0">
                <a:latin typeface="Arial" pitchFamily="34" charset="0"/>
              </a:rPr>
              <a:pPr/>
              <a:t>40</a:t>
            </a:fld>
            <a:endParaRPr lang="es-NI"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DO" sz="1200" kern="1200" dirty="0">
              <a:solidFill>
                <a:schemeClr val="tx1"/>
              </a:solidFill>
              <a:latin typeface="+mn-lt"/>
              <a:ea typeface="+mn-ea"/>
              <a:cs typeface="+mn-cs"/>
            </a:endParaRPr>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8D2A93-5F74-468C-98CE-DED7267ADD56}" type="slidenum">
              <a:rPr lang="es-NI" smtClean="0">
                <a:latin typeface="Arial" pitchFamily="34" charset="0"/>
              </a:rPr>
              <a:pPr/>
              <a:t>41</a:t>
            </a:fld>
            <a:endParaRPr lang="es-NI"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DO" sz="1200" kern="1200" dirty="0">
              <a:solidFill>
                <a:schemeClr val="tx1"/>
              </a:solidFill>
              <a:latin typeface="+mn-lt"/>
              <a:ea typeface="+mn-ea"/>
              <a:cs typeface="+mn-cs"/>
            </a:endParaRPr>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9A3DF0-CD0A-46CD-A4A2-6A2E8C1DEBB3}" type="slidenum">
              <a:rPr lang="es-NI" smtClean="0">
                <a:latin typeface="Arial" pitchFamily="34" charset="0"/>
              </a:rPr>
              <a:pPr/>
              <a:t>42</a:t>
            </a:fld>
            <a:endParaRPr lang="es-NI"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DO" dirty="0"/>
          </a:p>
        </p:txBody>
      </p:sp>
      <p:sp>
        <p:nvSpPr>
          <p:cNvPr id="4" name="Slide Number Placeholder 3"/>
          <p:cNvSpPr>
            <a:spLocks noGrp="1"/>
          </p:cNvSpPr>
          <p:nvPr>
            <p:ph type="sldNum" sz="quarter" idx="10"/>
          </p:nvPr>
        </p:nvSpPr>
        <p:spPr/>
        <p:txBody>
          <a:bodyPr/>
          <a:lstStyle/>
          <a:p>
            <a:fld id="{F6F28B35-89BD-4AE0-947D-8598198FDE17}" type="slidenum">
              <a:rPr lang="en-US" smtClean="0"/>
              <a:pPr/>
              <a:t>43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DO" dirty="0"/>
          </a:p>
        </p:txBody>
      </p:sp>
      <p:sp>
        <p:nvSpPr>
          <p:cNvPr id="4" name="Slide Number Placeholder 3"/>
          <p:cNvSpPr>
            <a:spLocks noGrp="1"/>
          </p:cNvSpPr>
          <p:nvPr>
            <p:ph type="sldNum" sz="quarter" idx="10"/>
          </p:nvPr>
        </p:nvSpPr>
        <p:spPr/>
        <p:txBody>
          <a:bodyPr/>
          <a:lstStyle/>
          <a:p>
            <a:fld id="{F6F28B35-89BD-4AE0-947D-8598198FDE17}" type="slidenum">
              <a:rPr lang="en-US" smtClean="0"/>
              <a:pPr/>
              <a:t>44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DO" sz="1200" kern="1200" dirty="0" smtClean="0">
                <a:solidFill>
                  <a:schemeClr val="tx1"/>
                </a:solidFill>
                <a:latin typeface="+mn-lt"/>
                <a:ea typeface="+mn-ea"/>
                <a:cs typeface="+mn-cs"/>
              </a:rPr>
              <a:t>Y CHICAS LABORIOSAS CON EQUIPOS METAL MECÁNICOS. AQUÍ TAMBIÉN PROMOVEMOS UNA IGUALDAD DE GÉNERO, MIREN ESTAS IMÁGENES.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6F28B35-89BD-4AE0-947D-8598198FDE17}" type="slidenum">
              <a:rPr lang="en-US" smtClean="0"/>
              <a:pPr/>
              <a:t>45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DO" dirty="0"/>
          </a:p>
        </p:txBody>
      </p:sp>
      <p:sp>
        <p:nvSpPr>
          <p:cNvPr id="4" name="Slide Number Placeholder 3"/>
          <p:cNvSpPr>
            <a:spLocks noGrp="1"/>
          </p:cNvSpPr>
          <p:nvPr>
            <p:ph type="sldNum" sz="quarter" idx="10"/>
          </p:nvPr>
        </p:nvSpPr>
        <p:spPr/>
        <p:txBody>
          <a:bodyPr/>
          <a:lstStyle/>
          <a:p>
            <a:fld id="{F6F28B35-89BD-4AE0-947D-8598198FDE17}" type="slidenum">
              <a:rPr lang="en-US" smtClean="0"/>
              <a:pPr/>
              <a:t>46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DO" dirty="0"/>
          </a:p>
        </p:txBody>
      </p:sp>
      <p:sp>
        <p:nvSpPr>
          <p:cNvPr id="4" name="Slide Number Placeholder 3"/>
          <p:cNvSpPr>
            <a:spLocks noGrp="1"/>
          </p:cNvSpPr>
          <p:nvPr>
            <p:ph type="sldNum" sz="quarter" idx="10"/>
          </p:nvPr>
        </p:nvSpPr>
        <p:spPr/>
        <p:txBody>
          <a:bodyPr/>
          <a:lstStyle/>
          <a:p>
            <a:fld id="{F6F28B35-89BD-4AE0-947D-8598198FDE17}" type="slidenum">
              <a:rPr lang="en-US" smtClean="0"/>
              <a:pPr/>
              <a:t>47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JUVENTEC </a:t>
            </a:r>
            <a:endParaRPr lang="en-U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CONSTRUIMOS HOY LA JUVENTUD TECNOLOGICA EMPRENDEDORA</a:t>
            </a:r>
          </a:p>
          <a:p>
            <a:endParaRPr lang="es-ES" sz="1200" kern="1200" dirty="0" smtClean="0">
              <a:solidFill>
                <a:schemeClr val="tx1"/>
              </a:solidFill>
              <a:latin typeface="+mn-lt"/>
              <a:ea typeface="+mn-ea"/>
              <a:cs typeface="+mn-cs"/>
            </a:endParaRPr>
          </a:p>
          <a:p>
            <a:r>
              <a:rPr lang="es-ES" sz="1200" kern="1200" smtClean="0">
                <a:solidFill>
                  <a:schemeClr val="tx1"/>
                </a:solidFill>
                <a:latin typeface="+mn-lt"/>
                <a:ea typeface="+mn-ea"/>
                <a:cs typeface="+mn-cs"/>
              </a:rPr>
              <a:t>MUCHAS GRACIAS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5B0946-9408-4A7B-A561-A9766B50A82F}" type="slidenum">
              <a:rPr lang="es-DO" smtClean="0"/>
              <a:pPr/>
              <a:t>48</a:t>
            </a:fld>
            <a:endParaRPr lang="es-DO"/>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DO" dirty="0"/>
          </a:p>
        </p:txBody>
      </p:sp>
      <p:sp>
        <p:nvSpPr>
          <p:cNvPr id="4" name="3 Marcador de número de diapositiva"/>
          <p:cNvSpPr>
            <a:spLocks noGrp="1"/>
          </p:cNvSpPr>
          <p:nvPr>
            <p:ph type="sldNum" sz="quarter" idx="10"/>
          </p:nvPr>
        </p:nvSpPr>
        <p:spPr/>
        <p:txBody>
          <a:bodyPr/>
          <a:lstStyle/>
          <a:p>
            <a:pPr>
              <a:defRPr/>
            </a:pPr>
            <a:fld id="{682F3E97-652D-4496-944A-A8254E84F66D}" type="slidenum">
              <a:rPr lang="es-DO" smtClean="0"/>
              <a:pPr>
                <a:defRPr/>
              </a:pPr>
              <a:t>49</a:t>
            </a:fld>
            <a:endParaRPr lang="es-D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DO" dirty="0"/>
          </a:p>
        </p:txBody>
      </p:sp>
      <p:sp>
        <p:nvSpPr>
          <p:cNvPr id="4" name="3 Marcador de número de diapositiva"/>
          <p:cNvSpPr>
            <a:spLocks noGrp="1"/>
          </p:cNvSpPr>
          <p:nvPr>
            <p:ph type="sldNum" sz="quarter" idx="10"/>
          </p:nvPr>
        </p:nvSpPr>
        <p:spPr/>
        <p:txBody>
          <a:bodyPr/>
          <a:lstStyle/>
          <a:p>
            <a:fld id="{F6F28B35-89BD-4AE0-947D-8598198FDE17}" type="slidenum">
              <a:rPr lang="en-US" smtClean="0"/>
              <a:pPr/>
              <a:t>12</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endParaRPr lang="es-DO" sz="1200" kern="1200" dirty="0">
              <a:solidFill>
                <a:schemeClr val="tx1"/>
              </a:solidFill>
              <a:latin typeface="+mn-lt"/>
              <a:ea typeface="+mn-ea"/>
              <a:cs typeface="+mn-cs"/>
            </a:endParaRPr>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8F8A47-EF30-434C-BEDD-40D05A739016}" type="slidenum">
              <a:rPr lang="es-DO" smtClean="0">
                <a:latin typeface="Arial" pitchFamily="34" charset="0"/>
              </a:rPr>
              <a:pPr/>
              <a:t>50</a:t>
            </a:fld>
            <a:endParaRPr lang="es-DO"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200" kern="1200" dirty="0">
              <a:solidFill>
                <a:schemeClr val="tx1"/>
              </a:solidFill>
              <a:latin typeface="+mn-lt"/>
              <a:ea typeface="+mn-ea"/>
              <a:cs typeface="+mn-cs"/>
            </a:endParaRPr>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3524A0-EA63-45A1-B8C3-81622FF467A5}" type="slidenum">
              <a:rPr lang="es-DO" smtClean="0">
                <a:latin typeface="Arial" pitchFamily="34" charset="0"/>
              </a:rPr>
              <a:pPr/>
              <a:t>51</a:t>
            </a:fld>
            <a:endParaRPr lang="es-DO"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DO" dirty="0"/>
          </a:p>
        </p:txBody>
      </p:sp>
      <p:sp>
        <p:nvSpPr>
          <p:cNvPr id="4" name="Slide Number Placeholder 3"/>
          <p:cNvSpPr>
            <a:spLocks noGrp="1"/>
          </p:cNvSpPr>
          <p:nvPr>
            <p:ph type="sldNum" sz="quarter" idx="10"/>
          </p:nvPr>
        </p:nvSpPr>
        <p:spPr/>
        <p:txBody>
          <a:bodyPr/>
          <a:lstStyle/>
          <a:p>
            <a:fld id="{387ADC10-2A5B-42E4-B40E-8893DFFF1016}" type="slidenum">
              <a:rPr lang="es-DO" smtClean="0"/>
              <a:pPr/>
              <a:t>53</a:t>
            </a:fld>
            <a:endParaRPr lang="es-DO"/>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buFont typeface="Arial" pitchFamily="34" charset="0"/>
              <a:buNone/>
            </a:pPr>
            <a:fld id="{60D43A5C-B961-4F92-99CF-225A1D0CCE42}" type="slidenum">
              <a:rPr lang="en-GB" smtClean="0">
                <a:latin typeface="Arial" pitchFamily="34" charset="0"/>
              </a:rPr>
              <a:pPr>
                <a:buFont typeface="Arial" pitchFamily="34" charset="0"/>
                <a:buNone/>
              </a:pPr>
              <a:t>54</a:t>
            </a:fld>
            <a:endParaRPr lang="en-GB" smtClean="0">
              <a:latin typeface="Arial" pitchFamily="34" charset="0"/>
            </a:endParaRPr>
          </a:p>
        </p:txBody>
      </p:sp>
      <p:sp>
        <p:nvSpPr>
          <p:cNvPr id="91139" name="Text Box 2"/>
          <p:cNvSpPr txBox="1">
            <a:spLocks noChangeArrowheads="1"/>
          </p:cNvSpPr>
          <p:nvPr/>
        </p:nvSpPr>
        <p:spPr bwMode="auto">
          <a:xfrm>
            <a:off x="1003300" y="695325"/>
            <a:ext cx="4848225" cy="3427413"/>
          </a:xfrm>
          <a:prstGeom prst="rect">
            <a:avLst/>
          </a:prstGeom>
          <a:solidFill>
            <a:srgbClr val="FFFFFF"/>
          </a:solidFill>
          <a:ln w="9525">
            <a:solidFill>
              <a:srgbClr val="000000"/>
            </a:solidFill>
            <a:miter lim="800000"/>
            <a:headEnd/>
            <a:tailEnd/>
          </a:ln>
        </p:spPr>
        <p:txBody>
          <a:bodyPr wrap="none" anchor="ctr"/>
          <a:lstStyle/>
          <a:p>
            <a:pPr>
              <a:lnSpc>
                <a:spcPct val="96000"/>
              </a:lnSpc>
              <a:buClr>
                <a:srgbClr val="000000"/>
              </a:buClr>
              <a:buSzPct val="100000"/>
              <a:buFont typeface="Arial" pitchFamily="34" charset="0"/>
              <a:buNone/>
            </a:pPr>
            <a:endParaRPr lang="es-DO">
              <a:latin typeface="Calibri" pitchFamily="34" charset="0"/>
            </a:endParaRPr>
          </a:p>
        </p:txBody>
      </p:sp>
      <p:sp>
        <p:nvSpPr>
          <p:cNvPr id="91140" name="Rectangle 3"/>
          <p:cNvSpPr>
            <a:spLocks noGrp="1" noChangeArrowheads="1"/>
          </p:cNvSpPr>
          <p:nvPr>
            <p:ph type="body"/>
          </p:nvPr>
        </p:nvSpPr>
        <p:spPr bwMode="auto">
          <a:xfrm>
            <a:off x="685800" y="4343400"/>
            <a:ext cx="5484813" cy="4114800"/>
          </a:xfrm>
          <a:noFill/>
        </p:spPr>
        <p:txBody>
          <a:bodyPr wrap="none" numCol="1" anchor="ctr" anchorCtr="0" compatLnSpc="1">
            <a:prstTxWarp prst="textNoShape">
              <a:avLst/>
            </a:prstTxWarp>
          </a:bodyPr>
          <a:lstStyle/>
          <a:p>
            <a:endParaRPr lang="en-US" sz="1200" kern="1200" dirty="0" smtClean="0">
              <a:solidFill>
                <a:schemeClr val="tx1"/>
              </a:solidFill>
              <a:latin typeface="+mn-lt"/>
              <a:ea typeface="+mn-ea"/>
              <a:cs typeface="+mn-cs"/>
            </a:endParaRPr>
          </a:p>
          <a:p>
            <a:r>
              <a:rPr lang="es-DO" sz="1200"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DO" dirty="0"/>
          </a:p>
        </p:txBody>
      </p:sp>
      <p:sp>
        <p:nvSpPr>
          <p:cNvPr id="4" name="Slide Number Placeholder 3"/>
          <p:cNvSpPr>
            <a:spLocks noGrp="1"/>
          </p:cNvSpPr>
          <p:nvPr>
            <p:ph type="sldNum" sz="quarter" idx="10"/>
          </p:nvPr>
        </p:nvSpPr>
        <p:spPr/>
        <p:txBody>
          <a:bodyPr/>
          <a:lstStyle/>
          <a:p>
            <a:fld id="{387ADC10-2A5B-42E4-B40E-8893DFFF1016}" type="slidenum">
              <a:rPr lang="es-DO" smtClean="0"/>
              <a:pPr/>
              <a:t>13</a:t>
            </a:fld>
            <a:endParaRPr lang="es-D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4FE9B30C-C12D-46F3-B8E8-161589BE70DA}" type="slidenum">
              <a:rPr lang="es-ES"/>
              <a:pPr/>
              <a:t>14</a:t>
            </a:fld>
            <a:endParaRPr lang="es-ES"/>
          </a:p>
        </p:txBody>
      </p:sp>
      <p:sp>
        <p:nvSpPr>
          <p:cNvPr id="37891" name="Rectangle 2"/>
          <p:cNvSpPr>
            <a:spLocks noGrp="1" noRot="1" noChangeAspect="1" noChangeArrowheads="1" noTextEdit="1"/>
          </p:cNvSpPr>
          <p:nvPr>
            <p:ph type="sldImg"/>
          </p:nvPr>
        </p:nvSpPr>
        <p:spPr>
          <a:xfrm>
            <a:off x="1143000" y="685800"/>
            <a:ext cx="4573588" cy="3429000"/>
          </a:xfrm>
          <a:ln/>
        </p:spPr>
      </p:sp>
      <p:sp>
        <p:nvSpPr>
          <p:cNvPr id="37892" name="Rectangle 3"/>
          <p:cNvSpPr>
            <a:spLocks noGrp="1" noChangeArrowheads="1"/>
          </p:cNvSpPr>
          <p:nvPr>
            <p:ph type="body" idx="1"/>
          </p:nvPr>
        </p:nvSpPr>
        <p:spPr>
          <a:xfrm>
            <a:off x="685494" y="4342939"/>
            <a:ext cx="5487013" cy="4114587"/>
          </a:xfrm>
          <a:noFill/>
          <a:ln/>
        </p:spPr>
        <p:txBody>
          <a:bodyPr/>
          <a:lstStyle/>
          <a:p>
            <a:pPr eaLnBrk="1" hangingPunct="1"/>
            <a:endParaRPr lang="es-E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DO" dirty="0"/>
          </a:p>
        </p:txBody>
      </p:sp>
      <p:sp>
        <p:nvSpPr>
          <p:cNvPr id="4" name="3 Marcador de número de diapositiva"/>
          <p:cNvSpPr>
            <a:spLocks noGrp="1"/>
          </p:cNvSpPr>
          <p:nvPr>
            <p:ph type="sldNum" sz="quarter" idx="10"/>
          </p:nvPr>
        </p:nvSpPr>
        <p:spPr/>
        <p:txBody>
          <a:bodyPr/>
          <a:lstStyle/>
          <a:p>
            <a:fld id="{F6F28B35-89BD-4AE0-947D-8598198FDE17}" type="slidenum">
              <a:rPr lang="en-US" smtClean="0"/>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 name="2 Marcador de notas"/>
          <p:cNvSpPr>
            <a:spLocks noGrp="1"/>
          </p:cNvSpPr>
          <p:nvPr>
            <p:ph type="body" idx="1"/>
          </p:nvPr>
        </p:nvSpPr>
        <p:spPr/>
        <p:txBody>
          <a:bodyPr>
            <a:normAutofit fontScale="77500" lnSpcReduction="20000"/>
          </a:bodyPr>
          <a:lstStyle/>
          <a:p>
            <a:r>
              <a:rPr lang="es-DO" sz="1200" kern="1200" smtClean="0">
                <a:solidFill>
                  <a:schemeClr val="tx1"/>
                </a:solidFill>
                <a:latin typeface="+mn-lt"/>
                <a:ea typeface="+mn-ea"/>
                <a:cs typeface="+mn-cs"/>
              </a:rPr>
              <a:t>EL CRECIMIENTO DE LA PARTICIPACION COMO PORCENTAJE DEL PRODUCTO INTERNO BRUTO (PIB) INDICA LA SOLIDEZ DEL SECTOR.  EL  APORTE EN EL  PIB DEL SECTOR POR AÑO HA SIDO SUPERIOR AL 10%.   SOMOS, PARA ORGULLO DE TODOS, EL PAIS LATINOAMERICANO CUYO SECTOR DE TELECOMUNICACIONES  APORTA EL MAYOR  PORCENTAJE  AL TOTAL DE LA ECONOMIA NACIONAL.</a:t>
            </a:r>
            <a:endParaRPr lang="en-US" sz="1200" kern="1200" dirty="0">
              <a:solidFill>
                <a:schemeClr val="tx1"/>
              </a:solidFill>
              <a:latin typeface="+mn-lt"/>
              <a:ea typeface="+mn-ea"/>
              <a:cs typeface="+mn-cs"/>
            </a:endParaRPr>
          </a:p>
        </p:txBody>
      </p:sp>
      <p:sp>
        <p:nvSpPr>
          <p:cNvPr id="3174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9E20D6-F75E-4CD4-B4FF-8FBA02EE7CC3}" type="slidenum">
              <a:rPr lang="es-ES"/>
              <a:pPr fontAlgn="base">
                <a:spcBef>
                  <a:spcPct val="0"/>
                </a:spcBef>
                <a:spcAft>
                  <a:spcPct val="0"/>
                </a:spcAft>
              </a:pPr>
              <a:t>16</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4579" name="2 Marcador de notas"/>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s-MX" sz="1200" kern="1200" dirty="0" smtClean="0">
                <a:solidFill>
                  <a:schemeClr val="tx1"/>
                </a:solidFill>
                <a:latin typeface="+mn-lt"/>
                <a:ea typeface="+mn-ea"/>
                <a:cs typeface="+mn-cs"/>
              </a:rPr>
              <a:t>SOMOS UN PAIS CON UN SECTOR DE TELECOMUNICACIONES CON SIGNIFICATIVO DESARROLLO.  LOS ACIERTOS DE LA POLITICA DEL GOBIERNO DEL PRESIDENTE FERNANDEZ DURANTE EL PERIODO 96-2000, CON LA REESTRUCTURACION DEL SECTOR A PARTIR DE LA LEY GENERAL DE TELECOMUNICACIONES 153-98, ASI COMO DE LAS MEDIDAS ADOPTADAS POR EL INDOTEL PARA GARANTIZAR LA LIBRE COMPETENCIA DURANTE EL PERIODO 2004-2008, SE REFLEJAN EN EL AUMENTO DE LA COBERTURA DE LOS SERVICIOS DE TELECOMUNICACIONES Y TICS A LA POBLACION DOMINICANA.  ASI LO REFLEJA LA EVOLUCION DE LOS INDICADORES EN ESTA MATERIA.</a:t>
            </a:r>
            <a:endParaRPr lang="en-US" sz="1200" kern="1200" dirty="0" smtClean="0">
              <a:solidFill>
                <a:schemeClr val="tx1"/>
              </a:solidFill>
              <a:latin typeface="+mn-lt"/>
              <a:ea typeface="+mn-ea"/>
              <a:cs typeface="+mn-cs"/>
            </a:endParaRPr>
          </a:p>
          <a:p>
            <a:pPr>
              <a:spcBef>
                <a:spcPct val="0"/>
              </a:spcBef>
            </a:pPr>
            <a:endParaRPr lang="es-ES" dirty="0" smtClean="0">
              <a:latin typeface="Arial" charset="0"/>
              <a:cs typeface="Arial" charset="0"/>
            </a:endParaRPr>
          </a:p>
        </p:txBody>
      </p:sp>
      <p:sp>
        <p:nvSpPr>
          <p:cNvPr id="2458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F165A6-DFFC-4237-B5CC-C638EC19AFB6}" type="slidenum">
              <a:rPr lang="es-ES"/>
              <a:pPr fontAlgn="base">
                <a:spcBef>
                  <a:spcPct val="0"/>
                </a:spcBef>
                <a:spcAft>
                  <a:spcPct val="0"/>
                </a:spcAft>
              </a:pPr>
              <a:t>17</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Título"/>
          <p:cNvSpPr>
            <a:spLocks noGrp="1"/>
          </p:cNvSpPr>
          <p:nvPr>
            <p:ph type="ctrTitle"/>
          </p:nvPr>
        </p:nvSpPr>
        <p:spPr>
          <a:xfrm>
            <a:off x="381000" y="4853411"/>
            <a:ext cx="8458200" cy="1222375"/>
          </a:xfrm>
        </p:spPr>
        <p:txBody>
          <a:bodyPr anchor="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16" name="15 Marcador de fecha"/>
          <p:cNvSpPr>
            <a:spLocks noGrp="1"/>
          </p:cNvSpPr>
          <p:nvPr>
            <p:ph type="dt" sz="half" idx="10"/>
          </p:nvPr>
        </p:nvSpPr>
        <p:spPr/>
        <p:txBody>
          <a:bodyPr/>
          <a:lstStyle/>
          <a:p>
            <a:fld id="{DF1A8404-09A8-4ED4-96F0-BFA3DC4CAB57}" type="datetimeFigureOut">
              <a:rPr lang="en-US" smtClean="0"/>
              <a:pPr/>
              <a:t>4/3/2009</a:t>
            </a:fld>
            <a:endParaRPr lang="es-DO"/>
          </a:p>
        </p:txBody>
      </p:sp>
      <p:sp>
        <p:nvSpPr>
          <p:cNvPr id="2" name="1 Marcador de pie de página"/>
          <p:cNvSpPr>
            <a:spLocks noGrp="1"/>
          </p:cNvSpPr>
          <p:nvPr>
            <p:ph type="ftr" sz="quarter" idx="11"/>
          </p:nvPr>
        </p:nvSpPr>
        <p:spPr/>
        <p:txBody>
          <a:bodyPr/>
          <a:lstStyle/>
          <a:p>
            <a:endParaRPr lang="es-DO"/>
          </a:p>
        </p:txBody>
      </p:sp>
      <p:sp>
        <p:nvSpPr>
          <p:cNvPr id="15" name="14 Marcador de número de diapositiva"/>
          <p:cNvSpPr>
            <a:spLocks noGrp="1"/>
          </p:cNvSpPr>
          <p:nvPr>
            <p:ph type="sldNum" sz="quarter" idx="12"/>
          </p:nvPr>
        </p:nvSpPr>
        <p:spPr>
          <a:xfrm>
            <a:off x="8229600" y="6473952"/>
            <a:ext cx="758952" cy="246888"/>
          </a:xfrm>
        </p:spPr>
        <p:txBody>
          <a:bodyPr/>
          <a:lstStyle/>
          <a:p>
            <a:fld id="{DB4F4251-BE1F-4B08-B5DF-01C7F2DE6B3C}" type="slidenum">
              <a:rPr lang="es-DO" smtClean="0"/>
              <a:pPr/>
              <a:t>‹Nº›</a:t>
            </a:fld>
            <a:endParaRPr lang="es-D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F1A8404-09A8-4ED4-96F0-BFA3DC4CAB57}" type="datetimeFigureOut">
              <a:rPr lang="en-US" smtClean="0"/>
              <a:pPr/>
              <a:t>4/3/2009</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DB4F4251-BE1F-4B08-B5DF-01C7F2DE6B3C}" type="slidenum">
              <a:rPr lang="es-DO" smtClean="0"/>
              <a:pPr/>
              <a:t>‹Nº›</a:t>
            </a:fld>
            <a:endParaRPr lang="es-D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549276"/>
            <a:ext cx="18288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549276"/>
            <a:ext cx="62484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F1A8404-09A8-4ED4-96F0-BFA3DC4CAB57}" type="datetimeFigureOut">
              <a:rPr lang="en-US" smtClean="0"/>
              <a:pPr/>
              <a:t>4/3/2009</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DB4F4251-BE1F-4B08-B5DF-01C7F2DE6B3C}" type="slidenum">
              <a:rPr lang="es-DO" smtClean="0"/>
              <a:pPr/>
              <a:t>‹Nº›</a:t>
            </a:fld>
            <a:endParaRPr lang="es-D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8013" cy="114141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7013"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7013"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6613" y="3938588"/>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GB"/>
          </a:p>
        </p:txBody>
      </p:sp>
      <p:sp>
        <p:nvSpPr>
          <p:cNvPr id="8" name="Rectangle 4"/>
          <p:cNvSpPr>
            <a:spLocks noGrp="1" noChangeArrowheads="1"/>
          </p:cNvSpPr>
          <p:nvPr>
            <p:ph type="ftr" idx="11"/>
          </p:nvPr>
        </p:nvSpPr>
        <p:spPr>
          <a:ln/>
        </p:spPr>
        <p:txBody>
          <a:bodyPr/>
          <a:lstStyle>
            <a:lvl1pPr>
              <a:defRPr/>
            </a:lvl1pPr>
          </a:lstStyle>
          <a:p>
            <a:pPr>
              <a:defRPr/>
            </a:pPr>
            <a:endParaRPr lang="en-GB"/>
          </a:p>
        </p:txBody>
      </p:sp>
      <p:sp>
        <p:nvSpPr>
          <p:cNvPr id="9" name="Rectangle 5"/>
          <p:cNvSpPr>
            <a:spLocks noGrp="1" noChangeArrowheads="1"/>
          </p:cNvSpPr>
          <p:nvPr>
            <p:ph type="sldNum" idx="12"/>
          </p:nvPr>
        </p:nvSpPr>
        <p:spPr>
          <a:ln/>
        </p:spPr>
        <p:txBody>
          <a:bodyPr/>
          <a:lstStyle>
            <a:lvl1pPr>
              <a:defRPr/>
            </a:lvl1pPr>
          </a:lstStyle>
          <a:p>
            <a:pPr>
              <a:defRPr/>
            </a:pPr>
            <a:fld id="{89859BD7-8404-4054-A7D7-018F52BD5DAF}" type="slidenum">
              <a:rPr lang="en-GB"/>
              <a:pPr>
                <a:defRPr/>
              </a:pPr>
              <a:t>‹Nº›</a:t>
            </a:fld>
            <a:endParaRPr lang="en-GB"/>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27" name="26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DF1A8404-09A8-4ED4-96F0-BFA3DC4CAB57}" type="datetimeFigureOut">
              <a:rPr lang="en-US" smtClean="0"/>
              <a:pPr/>
              <a:t>4/3/2009</a:t>
            </a:fld>
            <a:endParaRPr lang="es-DO"/>
          </a:p>
        </p:txBody>
      </p:sp>
      <p:sp>
        <p:nvSpPr>
          <p:cNvPr id="19" name="18 Marcador de pie de página"/>
          <p:cNvSpPr>
            <a:spLocks noGrp="1"/>
          </p:cNvSpPr>
          <p:nvPr>
            <p:ph type="ftr" sz="quarter" idx="11"/>
          </p:nvPr>
        </p:nvSpPr>
        <p:spPr>
          <a:xfrm>
            <a:off x="3581400" y="76200"/>
            <a:ext cx="2895600" cy="288925"/>
          </a:xfrm>
        </p:spPr>
        <p:txBody>
          <a:bodyPr/>
          <a:lstStyle/>
          <a:p>
            <a:endParaRPr lang="es-DO"/>
          </a:p>
        </p:txBody>
      </p:sp>
      <p:sp>
        <p:nvSpPr>
          <p:cNvPr id="16" name="15 Marcador de número de diapositiva"/>
          <p:cNvSpPr>
            <a:spLocks noGrp="1"/>
          </p:cNvSpPr>
          <p:nvPr>
            <p:ph type="sldNum" sz="quarter" idx="12"/>
          </p:nvPr>
        </p:nvSpPr>
        <p:spPr>
          <a:xfrm>
            <a:off x="8229600" y="6473952"/>
            <a:ext cx="758952" cy="246888"/>
          </a:xfrm>
        </p:spPr>
        <p:txBody>
          <a:bodyPr/>
          <a:lstStyle/>
          <a:p>
            <a:fld id="{DB4F4251-BE1F-4B08-B5DF-01C7F2DE6B3C}" type="slidenum">
              <a:rPr lang="es-DO" smtClean="0"/>
              <a:pPr/>
              <a:t>‹Nº›</a:t>
            </a:fld>
            <a:endParaRPr lang="es-D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texto"/>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9" name="18 Marcador de fecha"/>
          <p:cNvSpPr>
            <a:spLocks noGrp="1"/>
          </p:cNvSpPr>
          <p:nvPr>
            <p:ph type="dt" sz="half" idx="10"/>
          </p:nvPr>
        </p:nvSpPr>
        <p:spPr/>
        <p:txBody>
          <a:bodyPr/>
          <a:lstStyle/>
          <a:p>
            <a:fld id="{DF1A8404-09A8-4ED4-96F0-BFA3DC4CAB57}" type="datetimeFigureOut">
              <a:rPr lang="en-US" smtClean="0"/>
              <a:pPr/>
              <a:t>4/3/2009</a:t>
            </a:fld>
            <a:endParaRPr lang="es-DO"/>
          </a:p>
        </p:txBody>
      </p:sp>
      <p:sp>
        <p:nvSpPr>
          <p:cNvPr id="11" name="10 Marcador de pie de página"/>
          <p:cNvSpPr>
            <a:spLocks noGrp="1"/>
          </p:cNvSpPr>
          <p:nvPr>
            <p:ph type="ftr" sz="quarter" idx="11"/>
          </p:nvPr>
        </p:nvSpPr>
        <p:spPr/>
        <p:txBody>
          <a:bodyPr/>
          <a:lstStyle/>
          <a:p>
            <a:endParaRPr lang="es-DO"/>
          </a:p>
        </p:txBody>
      </p:sp>
      <p:sp>
        <p:nvSpPr>
          <p:cNvPr id="16" name="15 Marcador de número de diapositiva"/>
          <p:cNvSpPr>
            <a:spLocks noGrp="1"/>
          </p:cNvSpPr>
          <p:nvPr>
            <p:ph type="sldNum" sz="quarter" idx="12"/>
          </p:nvPr>
        </p:nvSpPr>
        <p:spPr/>
        <p:txBody>
          <a:bodyPr/>
          <a:lstStyle/>
          <a:p>
            <a:fld id="{DB4F4251-BE1F-4B08-B5DF-01C7F2DE6B3C}" type="slidenum">
              <a:rPr lang="es-DO" smtClean="0"/>
              <a:pPr/>
              <a:t>‹Nº›</a:t>
            </a:fld>
            <a:endParaRPr lang="es-DO"/>
          </a:p>
        </p:txBody>
      </p:sp>
      <p:sp>
        <p:nvSpPr>
          <p:cNvPr id="8" name="7 Título"/>
          <p:cNvSpPr>
            <a:spLocks noGrp="1"/>
          </p:cNvSpPr>
          <p:nvPr>
            <p:ph type="title"/>
          </p:nvPr>
        </p:nvSpPr>
        <p:spPr>
          <a:xfrm>
            <a:off x="180475" y="2947085"/>
            <a:ext cx="8686800" cy="1184825"/>
          </a:xfrm>
        </p:spPr>
        <p:txBody>
          <a:bodyPr rtlCol="0" anchor="t"/>
          <a:lstStyle>
            <a:lvl1pPr algn="r">
              <a:defRPr/>
            </a:lvl1pPr>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4" name="13 Marcador de contenido"/>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0"/>
          </p:nvPr>
        </p:nvSpPr>
        <p:spPr/>
        <p:txBody>
          <a:bodyPr/>
          <a:lstStyle/>
          <a:p>
            <a:fld id="{DF1A8404-09A8-4ED4-96F0-BFA3DC4CAB57}" type="datetimeFigureOut">
              <a:rPr lang="en-US" smtClean="0"/>
              <a:pPr/>
              <a:t>4/3/2009</a:t>
            </a:fld>
            <a:endParaRPr lang="es-DO"/>
          </a:p>
        </p:txBody>
      </p:sp>
      <p:sp>
        <p:nvSpPr>
          <p:cNvPr id="10" name="9 Marcador de pie de página"/>
          <p:cNvSpPr>
            <a:spLocks noGrp="1"/>
          </p:cNvSpPr>
          <p:nvPr>
            <p:ph type="ftr" sz="quarter" idx="11"/>
          </p:nvPr>
        </p:nvSpPr>
        <p:spPr/>
        <p:txBody>
          <a:bodyPr/>
          <a:lstStyle/>
          <a:p>
            <a:endParaRPr lang="es-DO"/>
          </a:p>
        </p:txBody>
      </p:sp>
      <p:sp>
        <p:nvSpPr>
          <p:cNvPr id="31" name="30 Marcador de número de diapositiva"/>
          <p:cNvSpPr>
            <a:spLocks noGrp="1"/>
          </p:cNvSpPr>
          <p:nvPr>
            <p:ph type="sldNum" sz="quarter" idx="12"/>
          </p:nvPr>
        </p:nvSpPr>
        <p:spPr/>
        <p:txBody>
          <a:bodyPr/>
          <a:lstStyle/>
          <a:p>
            <a:fld id="{DB4F4251-BE1F-4B08-B5DF-01C7F2DE6B3C}" type="slidenum">
              <a:rPr lang="es-DO" smtClean="0"/>
              <a:pPr/>
              <a:t>‹Nº›</a:t>
            </a:fld>
            <a:endParaRPr lang="es-D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9" name="28 Título"/>
          <p:cNvSpPr>
            <a:spLocks noGrp="1"/>
          </p:cNvSpPr>
          <p:nvPr>
            <p:ph type="title"/>
          </p:nvPr>
        </p:nvSpPr>
        <p:spPr>
          <a:xfrm>
            <a:off x="304800" y="5410200"/>
            <a:ext cx="8610600" cy="882650"/>
          </a:xfrm>
        </p:spPr>
        <p:txBody>
          <a:bodyPr anchor="ctr"/>
          <a:lstStyle>
            <a:lvl1pPr>
              <a:defRPr/>
            </a:lvl1p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25" name="24 Marcador de texto"/>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8" name="27 Marcador de contenido"/>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0"/>
          </p:nvPr>
        </p:nvSpPr>
        <p:spPr/>
        <p:txBody>
          <a:bodyPr/>
          <a:lstStyle/>
          <a:p>
            <a:fld id="{DF1A8404-09A8-4ED4-96F0-BFA3DC4CAB57}" type="datetimeFigureOut">
              <a:rPr lang="en-US" smtClean="0"/>
              <a:pPr/>
              <a:t>4/3/2009</a:t>
            </a:fld>
            <a:endParaRPr lang="es-DO"/>
          </a:p>
        </p:txBody>
      </p:sp>
      <p:sp>
        <p:nvSpPr>
          <p:cNvPr id="6" name="5 Marcador de pie de página"/>
          <p:cNvSpPr>
            <a:spLocks noGrp="1"/>
          </p:cNvSpPr>
          <p:nvPr>
            <p:ph type="ftr" sz="quarter" idx="11"/>
          </p:nvPr>
        </p:nvSpPr>
        <p:spPr/>
        <p:txBody>
          <a:bodyPr/>
          <a:lstStyle/>
          <a:p>
            <a:endParaRPr lang="es-DO"/>
          </a:p>
        </p:txBody>
      </p:sp>
      <p:sp>
        <p:nvSpPr>
          <p:cNvPr id="7" name="6 Marcador de número de diapositiva"/>
          <p:cNvSpPr>
            <a:spLocks noGrp="1"/>
          </p:cNvSpPr>
          <p:nvPr>
            <p:ph type="sldNum" sz="quarter" idx="12"/>
          </p:nvPr>
        </p:nvSpPr>
        <p:spPr>
          <a:xfrm>
            <a:off x="8229600" y="6477000"/>
            <a:ext cx="762000" cy="246888"/>
          </a:xfrm>
        </p:spPr>
        <p:txBody>
          <a:bodyPr/>
          <a:lstStyle/>
          <a:p>
            <a:fld id="{DB4F4251-BE1F-4B08-B5DF-01C7F2DE6B3C}" type="slidenum">
              <a:rPr lang="es-DO" smtClean="0"/>
              <a:pPr/>
              <a:t>‹Nº›</a:t>
            </a:fld>
            <a:endParaRPr lang="es-DO"/>
          </a:p>
        </p:txBody>
      </p:sp>
      <p:sp>
        <p:nvSpPr>
          <p:cNvPr id="11" name="10 Conector recto"/>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DF1A8404-09A8-4ED4-96F0-BFA3DC4CAB57}" type="datetimeFigureOut">
              <a:rPr lang="en-US" smtClean="0"/>
              <a:pPr/>
              <a:t>4/3/2009</a:t>
            </a:fld>
            <a:endParaRPr lang="es-DO"/>
          </a:p>
        </p:txBody>
      </p:sp>
      <p:sp>
        <p:nvSpPr>
          <p:cNvPr id="21" name="20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DB4F4251-BE1F-4B08-B5DF-01C7F2DE6B3C}" type="slidenum">
              <a:rPr lang="es-DO" smtClean="0"/>
              <a:pPr/>
              <a:t>‹Nº›</a:t>
            </a:fld>
            <a:endParaRPr lang="es-D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DF1A8404-09A8-4ED4-96F0-BFA3DC4CAB57}" type="datetimeFigureOut">
              <a:rPr lang="en-US" smtClean="0"/>
              <a:pPr/>
              <a:t>4/3/2009</a:t>
            </a:fld>
            <a:endParaRPr lang="es-DO"/>
          </a:p>
        </p:txBody>
      </p:sp>
      <p:sp>
        <p:nvSpPr>
          <p:cNvPr id="24" name="23 Marcador de pie de página"/>
          <p:cNvSpPr>
            <a:spLocks noGrp="1"/>
          </p:cNvSpPr>
          <p:nvPr>
            <p:ph type="ftr" sz="quarter" idx="11"/>
          </p:nvPr>
        </p:nvSpPr>
        <p:spPr/>
        <p:txBody>
          <a:bodyPr/>
          <a:lstStyle/>
          <a:p>
            <a:endParaRPr lang="es-DO"/>
          </a:p>
        </p:txBody>
      </p:sp>
      <p:sp>
        <p:nvSpPr>
          <p:cNvPr id="7" name="6 Marcador de número de diapositiva"/>
          <p:cNvSpPr>
            <a:spLocks noGrp="1"/>
          </p:cNvSpPr>
          <p:nvPr>
            <p:ph type="sldNum" sz="quarter" idx="12"/>
          </p:nvPr>
        </p:nvSpPr>
        <p:spPr/>
        <p:txBody>
          <a:bodyPr/>
          <a:lstStyle/>
          <a:p>
            <a:fld id="{DB4F4251-BE1F-4B08-B5DF-01C7F2DE6B3C}" type="slidenum">
              <a:rPr lang="es-DO" smtClean="0"/>
              <a:pPr/>
              <a:t>‹Nº›</a:t>
            </a:fld>
            <a:endParaRPr lang="es-D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7 Conector recto"/>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Título"/>
          <p:cNvSpPr>
            <a:spLocks noGrp="1"/>
          </p:cNvSpPr>
          <p:nvPr>
            <p:ph type="title"/>
          </p:nvPr>
        </p:nvSpPr>
        <p:spPr>
          <a:xfrm>
            <a:off x="457200" y="5486400"/>
            <a:ext cx="8458200" cy="520700"/>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14" name="13 Marcador de contenido"/>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DF1A8404-09A8-4ED4-96F0-BFA3DC4CAB57}" type="datetimeFigureOut">
              <a:rPr lang="en-US" smtClean="0"/>
              <a:pPr/>
              <a:t>4/3/2009</a:t>
            </a:fld>
            <a:endParaRPr lang="es-DO"/>
          </a:p>
        </p:txBody>
      </p:sp>
      <p:sp>
        <p:nvSpPr>
          <p:cNvPr id="29" name="28 Marcador de pie de página"/>
          <p:cNvSpPr>
            <a:spLocks noGrp="1"/>
          </p:cNvSpPr>
          <p:nvPr>
            <p:ph type="ftr" sz="quarter" idx="11"/>
          </p:nvPr>
        </p:nvSpPr>
        <p:spPr/>
        <p:txBody>
          <a:bodyPr/>
          <a:lstStyle/>
          <a:p>
            <a:endParaRPr lang="es-DO"/>
          </a:p>
        </p:txBody>
      </p:sp>
      <p:sp>
        <p:nvSpPr>
          <p:cNvPr id="7" name="6 Marcador de número de diapositiva"/>
          <p:cNvSpPr>
            <a:spLocks noGrp="1"/>
          </p:cNvSpPr>
          <p:nvPr>
            <p:ph type="sldNum" sz="quarter" idx="12"/>
          </p:nvPr>
        </p:nvSpPr>
        <p:spPr/>
        <p:txBody>
          <a:bodyPr/>
          <a:lstStyle/>
          <a:p>
            <a:fld id="{DB4F4251-BE1F-4B08-B5DF-01C7F2DE6B3C}" type="slidenum">
              <a:rPr lang="es-DO" smtClean="0"/>
              <a:pPr/>
              <a:t>‹Nº›</a:t>
            </a:fld>
            <a:endParaRPr lang="es-D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s-ES" smtClean="0"/>
              <a:t>Haga clic en el icono para agregar una imagen</a:t>
            </a:r>
            <a:endParaRPr kumimoji="0" lang="en-US" dirty="0"/>
          </a:p>
        </p:txBody>
      </p:sp>
      <p:sp>
        <p:nvSpPr>
          <p:cNvPr id="7" name="6 Marcador de fecha"/>
          <p:cNvSpPr>
            <a:spLocks noGrp="1"/>
          </p:cNvSpPr>
          <p:nvPr>
            <p:ph type="dt" sz="half" idx="10"/>
          </p:nvPr>
        </p:nvSpPr>
        <p:spPr/>
        <p:txBody>
          <a:bodyPr/>
          <a:lstStyle/>
          <a:p>
            <a:fld id="{DF1A8404-09A8-4ED4-96F0-BFA3DC4CAB57}" type="datetimeFigureOut">
              <a:rPr lang="en-US" smtClean="0"/>
              <a:pPr/>
              <a:t>4/3/2009</a:t>
            </a:fld>
            <a:endParaRPr lang="es-DO"/>
          </a:p>
        </p:txBody>
      </p:sp>
      <p:sp>
        <p:nvSpPr>
          <p:cNvPr id="5" name="4 Marcador de pie de página"/>
          <p:cNvSpPr>
            <a:spLocks noGrp="1"/>
          </p:cNvSpPr>
          <p:nvPr>
            <p:ph type="ftr" sz="quarter" idx="11"/>
          </p:nvPr>
        </p:nvSpPr>
        <p:spPr/>
        <p:txBody>
          <a:bodyPr/>
          <a:lstStyle/>
          <a:p>
            <a:endParaRPr lang="es-DO"/>
          </a:p>
        </p:txBody>
      </p:sp>
      <p:sp>
        <p:nvSpPr>
          <p:cNvPr id="31" name="30 Marcador de número de diapositiva"/>
          <p:cNvSpPr>
            <a:spLocks noGrp="1"/>
          </p:cNvSpPr>
          <p:nvPr>
            <p:ph type="sldNum" sz="quarter" idx="12"/>
          </p:nvPr>
        </p:nvSpPr>
        <p:spPr/>
        <p:txBody>
          <a:bodyPr/>
          <a:lstStyle/>
          <a:p>
            <a:fld id="{DB4F4251-BE1F-4B08-B5DF-01C7F2DE6B3C}" type="slidenum">
              <a:rPr lang="es-DO" smtClean="0"/>
              <a:pPr/>
              <a:t>‹Nº›</a:t>
            </a:fld>
            <a:endParaRPr lang="es-DO"/>
          </a:p>
        </p:txBody>
      </p:sp>
      <p:sp>
        <p:nvSpPr>
          <p:cNvPr id="17" name="16 Título"/>
          <p:cNvSpPr>
            <a:spLocks noGrp="1"/>
          </p:cNvSpPr>
          <p:nvPr>
            <p:ph type="title"/>
          </p:nvPr>
        </p:nvSpPr>
        <p:spPr>
          <a:xfrm>
            <a:off x="381000" y="4993760"/>
            <a:ext cx="5867400" cy="522288"/>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arcador de texto"/>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1" name="10 Marcador de fecha"/>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DF1A8404-09A8-4ED4-96F0-BFA3DC4CAB57}" type="datetimeFigureOut">
              <a:rPr lang="en-US" smtClean="0"/>
              <a:pPr/>
              <a:t>4/3/2009</a:t>
            </a:fld>
            <a:endParaRPr lang="es-DO"/>
          </a:p>
        </p:txBody>
      </p:sp>
      <p:sp>
        <p:nvSpPr>
          <p:cNvPr id="28" name="27 Marcador de pie de página"/>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s-DO"/>
          </a:p>
        </p:txBody>
      </p:sp>
      <p:sp>
        <p:nvSpPr>
          <p:cNvPr id="5" name="4 Marcador de número de diapositiva"/>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DB4F4251-BE1F-4B08-B5DF-01C7F2DE6B3C}" type="slidenum">
              <a:rPr lang="es-DO" smtClean="0"/>
              <a:pPr/>
              <a:t>‹Nº›</a:t>
            </a:fld>
            <a:endParaRPr lang="es-DO"/>
          </a:p>
        </p:txBody>
      </p:sp>
      <p:sp>
        <p:nvSpPr>
          <p:cNvPr id="10" name="9 Marcador de título"/>
          <p:cNvSpPr>
            <a:spLocks noGrp="1"/>
          </p:cNvSpPr>
          <p:nvPr>
            <p:ph type="title"/>
          </p:nvPr>
        </p:nvSpPr>
        <p:spPr>
          <a:xfrm>
            <a:off x="304800" y="457200"/>
            <a:ext cx="8686800" cy="8382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9" name="8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Conector recto"/>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package" Target="../embeddings/Hoja_de_c_lculo_de_Microsoft_Office_Excel1.xlsx"/></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control" Target="../activeX/activeX2.xml"/><Relationship Id="rId1" Type="http://schemas.openxmlformats.org/officeDocument/2006/relationships/vmlDrawing" Target="../drawings/vmlDrawing3.vml"/><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3.xml"/><Relationship Id="rId1" Type="http://schemas.openxmlformats.org/officeDocument/2006/relationships/vmlDrawing" Target="../drawings/vmlDrawing4.v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jpeg"/><Relationship Id="rId18" Type="http://schemas.openxmlformats.org/officeDocument/2006/relationships/image" Target="../media/image96.jpeg"/><Relationship Id="rId26" Type="http://schemas.openxmlformats.org/officeDocument/2006/relationships/image" Target="../media/image104.jpeg"/><Relationship Id="rId39" Type="http://schemas.openxmlformats.org/officeDocument/2006/relationships/image" Target="../media/image117.jpeg"/><Relationship Id="rId3" Type="http://schemas.openxmlformats.org/officeDocument/2006/relationships/image" Target="../media/image81.jpeg"/><Relationship Id="rId21" Type="http://schemas.openxmlformats.org/officeDocument/2006/relationships/image" Target="../media/image99.jpeg"/><Relationship Id="rId34" Type="http://schemas.openxmlformats.org/officeDocument/2006/relationships/image" Target="../media/image112.jpeg"/><Relationship Id="rId42" Type="http://schemas.openxmlformats.org/officeDocument/2006/relationships/image" Target="../media/image120.jpeg"/><Relationship Id="rId7" Type="http://schemas.openxmlformats.org/officeDocument/2006/relationships/image" Target="../media/image85.jpeg"/><Relationship Id="rId12" Type="http://schemas.openxmlformats.org/officeDocument/2006/relationships/image" Target="../media/image90.jpeg"/><Relationship Id="rId17" Type="http://schemas.openxmlformats.org/officeDocument/2006/relationships/image" Target="../media/image95.jpeg"/><Relationship Id="rId25" Type="http://schemas.openxmlformats.org/officeDocument/2006/relationships/image" Target="../media/image103.jpeg"/><Relationship Id="rId33" Type="http://schemas.openxmlformats.org/officeDocument/2006/relationships/image" Target="../media/image111.jpeg"/><Relationship Id="rId38" Type="http://schemas.openxmlformats.org/officeDocument/2006/relationships/image" Target="../media/image116.jpeg"/><Relationship Id="rId2" Type="http://schemas.openxmlformats.org/officeDocument/2006/relationships/notesSlide" Target="../notesSlides/notesSlide24.xml"/><Relationship Id="rId16" Type="http://schemas.openxmlformats.org/officeDocument/2006/relationships/image" Target="../media/image94.jpeg"/><Relationship Id="rId20" Type="http://schemas.openxmlformats.org/officeDocument/2006/relationships/image" Target="../media/image98.jpeg"/><Relationship Id="rId29" Type="http://schemas.openxmlformats.org/officeDocument/2006/relationships/image" Target="../media/image107.jpeg"/><Relationship Id="rId41"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9.jpeg"/><Relationship Id="rId24" Type="http://schemas.openxmlformats.org/officeDocument/2006/relationships/image" Target="../media/image102.jpeg"/><Relationship Id="rId32" Type="http://schemas.openxmlformats.org/officeDocument/2006/relationships/image" Target="../media/image110.jpeg"/><Relationship Id="rId37" Type="http://schemas.openxmlformats.org/officeDocument/2006/relationships/image" Target="../media/image115.jpeg"/><Relationship Id="rId40" Type="http://schemas.openxmlformats.org/officeDocument/2006/relationships/image" Target="../media/image118.jpeg"/><Relationship Id="rId5" Type="http://schemas.openxmlformats.org/officeDocument/2006/relationships/image" Target="../media/image83.jpeg"/><Relationship Id="rId15" Type="http://schemas.openxmlformats.org/officeDocument/2006/relationships/image" Target="../media/image93.jpeg"/><Relationship Id="rId23" Type="http://schemas.openxmlformats.org/officeDocument/2006/relationships/image" Target="../media/image101.jpeg"/><Relationship Id="rId28" Type="http://schemas.openxmlformats.org/officeDocument/2006/relationships/image" Target="../media/image106.jpeg"/><Relationship Id="rId36" Type="http://schemas.openxmlformats.org/officeDocument/2006/relationships/image" Target="../media/image114.jpeg"/><Relationship Id="rId10" Type="http://schemas.openxmlformats.org/officeDocument/2006/relationships/image" Target="../media/image88.jpeg"/><Relationship Id="rId19" Type="http://schemas.openxmlformats.org/officeDocument/2006/relationships/image" Target="../media/image97.jpeg"/><Relationship Id="rId31" Type="http://schemas.openxmlformats.org/officeDocument/2006/relationships/image" Target="../media/image109.jpeg"/><Relationship Id="rId4" Type="http://schemas.openxmlformats.org/officeDocument/2006/relationships/image" Target="../media/image82.jpeg"/><Relationship Id="rId9" Type="http://schemas.openxmlformats.org/officeDocument/2006/relationships/image" Target="../media/image87.jpeg"/><Relationship Id="rId14" Type="http://schemas.openxmlformats.org/officeDocument/2006/relationships/image" Target="../media/image92.jpeg"/><Relationship Id="rId22" Type="http://schemas.openxmlformats.org/officeDocument/2006/relationships/image" Target="../media/image100.jpeg"/><Relationship Id="rId27" Type="http://schemas.openxmlformats.org/officeDocument/2006/relationships/image" Target="../media/image105.jpeg"/><Relationship Id="rId30" Type="http://schemas.openxmlformats.org/officeDocument/2006/relationships/image" Target="../media/image108.jpeg"/><Relationship Id="rId35" Type="http://schemas.openxmlformats.org/officeDocument/2006/relationships/image" Target="../media/image113.jpeg"/></Relationships>
</file>

<file path=ppt/slides/_rels/slide3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3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134.jpeg"/></Relationships>
</file>

<file path=ppt/slides/_rels/slide4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4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gif"/><Relationship Id="rId4" Type="http://schemas.openxmlformats.org/officeDocument/2006/relationships/image" Target="file:///C:\Users\lmartinez.INDOTEL2\Desktop\3%20indotel\Presentaciones%20INDOTEL\advancedmatrixphp.gi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diagramColors" Target="../diagrams/colors1.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4.xml"/><Relationship Id="rId1" Type="http://schemas.openxmlformats.org/officeDocument/2006/relationships/vmlDrawing" Target="../drawings/vmlDrawing5.v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livio.com/"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a:xfrm>
            <a:off x="381000" y="5257800"/>
            <a:ext cx="8458200" cy="1219200"/>
          </a:xfrm>
        </p:spPr>
        <p:txBody>
          <a:bodyPr anchor="ctr">
            <a:noAutofit/>
          </a:bodyPr>
          <a:lstStyle/>
          <a:p>
            <a:pPr algn="r"/>
            <a:r>
              <a:rPr lang="es-DO" sz="2400" b="1" dirty="0" smtClean="0"/>
              <a:t>José Rafael Vargas</a:t>
            </a:r>
          </a:p>
          <a:p>
            <a:pPr algn="r"/>
            <a:r>
              <a:rPr lang="es-DO" sz="2400" dirty="0" smtClean="0"/>
              <a:t>Presidente del </a:t>
            </a:r>
            <a:r>
              <a:rPr lang="es-DO" sz="2400" dirty="0" err="1" smtClean="0"/>
              <a:t>Indotel</a:t>
            </a:r>
            <a:endParaRPr lang="es-DO" sz="2400" dirty="0" smtClean="0"/>
          </a:p>
          <a:p>
            <a:pPr algn="r"/>
            <a:r>
              <a:rPr lang="es-DO" dirty="0" smtClean="0"/>
              <a:t>3 de abril de 2009</a:t>
            </a:r>
            <a:endParaRPr lang="es-DO" dirty="0"/>
          </a:p>
        </p:txBody>
      </p:sp>
      <p:sp>
        <p:nvSpPr>
          <p:cNvPr id="2" name="Title 1"/>
          <p:cNvSpPr>
            <a:spLocks noGrp="1"/>
          </p:cNvSpPr>
          <p:nvPr>
            <p:ph type="title"/>
          </p:nvPr>
        </p:nvSpPr>
        <p:spPr>
          <a:xfrm>
            <a:off x="152400" y="1066800"/>
            <a:ext cx="8686800" cy="1600200"/>
          </a:xfrm>
        </p:spPr>
        <p:txBody>
          <a:bodyPr>
            <a:normAutofit fontScale="90000"/>
          </a:bodyPr>
          <a:lstStyle/>
          <a:p>
            <a:r>
              <a:rPr lang="es-DO" dirty="0" smtClean="0">
                <a:effectLst>
                  <a:outerShdw blurRad="38100" dist="38100" dir="2700000" algn="tl">
                    <a:srgbClr val="000000">
                      <a:alpha val="43137"/>
                    </a:srgbClr>
                  </a:outerShdw>
                  <a:reflection blurRad="12700" stA="48000" endA="300" endPos="55000" dir="5400000" sy="-90000" algn="bl" rotWithShape="0"/>
                </a:effectLst>
              </a:rPr>
              <a:t>Desarrollo de las Telecomunicaciones </a:t>
            </a:r>
            <a:br>
              <a:rPr lang="es-DO" dirty="0" smtClean="0">
                <a:effectLst>
                  <a:outerShdw blurRad="38100" dist="38100" dir="2700000" algn="tl">
                    <a:srgbClr val="000000">
                      <a:alpha val="43137"/>
                    </a:srgbClr>
                  </a:outerShdw>
                  <a:reflection blurRad="12700" stA="48000" endA="300" endPos="55000" dir="5400000" sy="-90000" algn="bl" rotWithShape="0"/>
                </a:effectLst>
              </a:rPr>
            </a:br>
            <a:r>
              <a:rPr lang="es-DO" dirty="0" smtClean="0">
                <a:effectLst>
                  <a:outerShdw blurRad="38100" dist="38100" dir="2700000" algn="tl">
                    <a:srgbClr val="000000">
                      <a:alpha val="43137"/>
                    </a:srgbClr>
                  </a:outerShdw>
                  <a:reflection blurRad="12700" stA="48000" endA="300" endPos="55000" dir="5400000" sy="-90000" algn="bl" rotWithShape="0"/>
                </a:effectLst>
              </a:rPr>
              <a:t>en República Dominicana</a:t>
            </a:r>
            <a:endParaRPr lang="es-DO" dirty="0">
              <a:effectLst>
                <a:outerShdw blurRad="38100" dist="38100" dir="2700000" algn="tl">
                  <a:srgbClr val="000000">
                    <a:alpha val="43137"/>
                  </a:srgbClr>
                </a:outerShdw>
                <a:reflection blurRad="12700" stA="48000" endA="300" endPos="55000" dir="5400000" sy="-90000" algn="bl" rotWithShape="0"/>
              </a:effectLst>
            </a:endParaRPr>
          </a:p>
        </p:txBody>
      </p:sp>
      <p:sp>
        <p:nvSpPr>
          <p:cNvPr id="5" name="Title 1"/>
          <p:cNvSpPr txBox="1">
            <a:spLocks/>
          </p:cNvSpPr>
          <p:nvPr/>
        </p:nvSpPr>
        <p:spPr>
          <a:xfrm>
            <a:off x="381000" y="3429000"/>
            <a:ext cx="8229600" cy="1066800"/>
          </a:xfrm>
          <a:prstGeom prst="rect">
            <a:avLst/>
          </a:prstGeom>
        </p:spPr>
        <p:txBody>
          <a:bodyPr vert="horz" anchor="ctr">
            <a:normAutofit/>
          </a:bodyPr>
          <a:lstStyle/>
          <a:p>
            <a:pPr algn="ctr"/>
            <a:r>
              <a:rPr lang="es-DO"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rPr>
              <a:t>Retos y oportunidades</a:t>
            </a:r>
            <a:endParaRPr lang="es-DO"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533400"/>
            <a:ext cx="4114800" cy="5867400"/>
          </a:xfrm>
          <a:prstGeom prst="rect">
            <a:avLst/>
          </a:prstGeom>
        </p:spPr>
        <p:txBody>
          <a:bodyPr vert="horz" lIns="0" rIns="0" bIns="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De la  Pre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a la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Post</a:t>
            </a:r>
            <a:r>
              <a:rPr lang="en-GB" sz="4400" b="1"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Arial" pitchFamily="34" charset="0"/>
              </a:rPr>
              <a:t>-</a:t>
            </a:r>
            <a:r>
              <a:rPr lang="en-GB" sz="4400" b="1"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Arial" pitchFamily="34" charset="0"/>
              </a:rPr>
              <a:t>modernidad</a:t>
            </a:r>
            <a:endParaRPr lang="en-GB" sz="4400" b="1"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NI" sz="44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pic>
        <p:nvPicPr>
          <p:cNvPr id="151553" name="Picture 1" descr="C:\Carpeta de Datos\Presentaciones y discursos\Republica Dominicana\Dr. Vargas\Dr. Vargas Television 4 de Diciembre de 2008\New Folder (2)\DSC_0158.JPG"/>
          <p:cNvPicPr>
            <a:picLocks noGrp="1" noChangeAspect="1" noChangeArrowheads="1"/>
          </p:cNvPicPr>
          <p:nvPr>
            <p:ph idx="4294967295"/>
          </p:nvPr>
        </p:nvPicPr>
        <p:blipFill>
          <a:blip r:embed="rId3" cstate="print"/>
          <a:stretch>
            <a:fillRect/>
          </a:stretch>
        </p:blipFill>
        <p:spPr bwMode="auto">
          <a:xfrm>
            <a:off x="4597400" y="76200"/>
            <a:ext cx="4445564" cy="6705600"/>
          </a:xfrm>
          <a:prstGeom prst="rect">
            <a:avLst/>
          </a:prstGeom>
          <a:ln>
            <a:noFill/>
          </a:ln>
          <a:effectLst>
            <a:outerShdw blurRad="190500" algn="tl" rotWithShape="0">
              <a:srgbClr val="000000">
                <a:alpha val="70000"/>
              </a:srgbClr>
            </a:outerShdw>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DSC05925.JPG"/>
          <p:cNvPicPr>
            <a:picLocks noChangeAspect="1"/>
          </p:cNvPicPr>
          <p:nvPr/>
        </p:nvPicPr>
        <p:blipFill>
          <a:blip r:embed="rId3" cstate="print"/>
          <a:stretch>
            <a:fillRect/>
          </a:stretch>
        </p:blipFill>
        <p:spPr bwMode="auto">
          <a:xfrm>
            <a:off x="1285852" y="1714488"/>
            <a:ext cx="6788945" cy="4525963"/>
          </a:xfrm>
          <a:prstGeom prst="roundRect">
            <a:avLst/>
          </a:prstGeom>
          <a:noFill/>
          <a:ln w="9525">
            <a:solidFill>
              <a:srgbClr val="FFFFFF"/>
            </a:solidFill>
            <a:miter lim="800000"/>
            <a:headEnd/>
            <a:tailEnd/>
          </a:ln>
        </p:spPr>
      </p:pic>
      <p:pic>
        <p:nvPicPr>
          <p:cNvPr id="7" name="6 Marcador de contenido" descr="indotel.png"/>
          <p:cNvPicPr>
            <a:picLocks noGrp="1" noChangeAspect="1"/>
          </p:cNvPicPr>
          <p:nvPr>
            <p:ph idx="4294967295"/>
          </p:nvPr>
        </p:nvPicPr>
        <p:blipFill>
          <a:blip r:embed="rId4"/>
          <a:stretch>
            <a:fillRect/>
          </a:stretch>
        </p:blipFill>
        <p:spPr>
          <a:xfrm>
            <a:off x="2684463" y="309563"/>
            <a:ext cx="3775075" cy="1035050"/>
          </a:xfr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CuadroTexto"/>
          <p:cNvSpPr txBox="1"/>
          <p:nvPr/>
        </p:nvSpPr>
        <p:spPr>
          <a:xfrm>
            <a:off x="228600" y="2895600"/>
            <a:ext cx="3048000" cy="2308324"/>
          </a:xfrm>
          <a:prstGeom prst="rect">
            <a:avLst/>
          </a:prstGeom>
          <a:solidFill>
            <a:schemeClr val="bg1"/>
          </a:solidFill>
        </p:spPr>
        <p:txBody>
          <a:bodyPr wrap="square" rtlCol="0">
            <a:spAutoFit/>
          </a:bodyPr>
          <a:lstStyle/>
          <a:p>
            <a:endParaRPr lang="es-DO" dirty="0" smtClean="0"/>
          </a:p>
          <a:p>
            <a:endParaRPr lang="es-DO" dirty="0" smtClean="0"/>
          </a:p>
          <a:p>
            <a:endParaRPr lang="es-DO" dirty="0" smtClean="0"/>
          </a:p>
          <a:p>
            <a:endParaRPr lang="es-DO" dirty="0" smtClean="0"/>
          </a:p>
          <a:p>
            <a:endParaRPr lang="es-DO" dirty="0" smtClean="0"/>
          </a:p>
          <a:p>
            <a:endParaRPr lang="es-DO" dirty="0" smtClean="0"/>
          </a:p>
          <a:p>
            <a:endParaRPr lang="es-DO" dirty="0" smtClean="0"/>
          </a:p>
          <a:p>
            <a:endParaRPr lang="es-DO" dirty="0"/>
          </a:p>
        </p:txBody>
      </p:sp>
      <p:grpSp>
        <p:nvGrpSpPr>
          <p:cNvPr id="2" name="6 Grupo"/>
          <p:cNvGrpSpPr/>
          <p:nvPr/>
        </p:nvGrpSpPr>
        <p:grpSpPr>
          <a:xfrm>
            <a:off x="3505200" y="1600200"/>
            <a:ext cx="5410200" cy="5105400"/>
            <a:chOff x="3505200" y="1600200"/>
            <a:chExt cx="5410200" cy="5105400"/>
          </a:xfrm>
        </p:grpSpPr>
        <p:grpSp>
          <p:nvGrpSpPr>
            <p:cNvPr id="3" name="32 Grupo"/>
            <p:cNvGrpSpPr/>
            <p:nvPr/>
          </p:nvGrpSpPr>
          <p:grpSpPr>
            <a:xfrm>
              <a:off x="3505200" y="1600200"/>
              <a:ext cx="5410200" cy="5105400"/>
              <a:chOff x="3505200" y="1600200"/>
              <a:chExt cx="5410200" cy="5105400"/>
            </a:xfrm>
          </p:grpSpPr>
          <p:sp>
            <p:nvSpPr>
              <p:cNvPr id="10" name="9 Elipse"/>
              <p:cNvSpPr/>
              <p:nvPr/>
            </p:nvSpPr>
            <p:spPr>
              <a:xfrm>
                <a:off x="3505200" y="1600200"/>
                <a:ext cx="5410200" cy="51054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DO">
                  <a:effectLst>
                    <a:glow rad="63500">
                      <a:schemeClr val="accent1">
                        <a:satMod val="175000"/>
                        <a:alpha val="40000"/>
                      </a:schemeClr>
                    </a:glow>
                  </a:effectLst>
                </a:endParaRPr>
              </a:p>
            </p:txBody>
          </p:sp>
          <p:pic>
            <p:nvPicPr>
              <p:cNvPr id="11" name="14 Marcador de contenido" descr="orange.jpg"/>
              <p:cNvPicPr>
                <a:picLocks noChangeAspect="1"/>
              </p:cNvPicPr>
              <p:nvPr/>
            </p:nvPicPr>
            <p:blipFill>
              <a:blip r:embed="rId3"/>
              <a:srcRect/>
              <a:stretch>
                <a:fillRect/>
              </a:stretch>
            </p:blipFill>
            <p:spPr bwMode="auto">
              <a:xfrm>
                <a:off x="4191000" y="2667000"/>
                <a:ext cx="1089025" cy="1089025"/>
              </a:xfrm>
              <a:prstGeom prst="rect">
                <a:avLst/>
              </a:prstGeom>
              <a:noFill/>
              <a:ln w="9525">
                <a:noFill/>
                <a:miter lim="800000"/>
                <a:headEnd/>
                <a:tailEnd/>
              </a:ln>
            </p:spPr>
          </p:pic>
          <p:pic>
            <p:nvPicPr>
              <p:cNvPr id="12" name="16 Imagen" descr="claro.jpg"/>
              <p:cNvPicPr>
                <a:picLocks noChangeAspect="1"/>
              </p:cNvPicPr>
              <p:nvPr/>
            </p:nvPicPr>
            <p:blipFill>
              <a:blip r:embed="rId4"/>
              <a:srcRect/>
              <a:stretch>
                <a:fillRect/>
              </a:stretch>
            </p:blipFill>
            <p:spPr bwMode="auto">
              <a:xfrm>
                <a:off x="7146925" y="3962400"/>
                <a:ext cx="1158875" cy="1158875"/>
              </a:xfrm>
              <a:prstGeom prst="rect">
                <a:avLst/>
              </a:prstGeom>
              <a:noFill/>
              <a:ln w="9525">
                <a:noFill/>
                <a:miter lim="800000"/>
                <a:headEnd/>
                <a:tailEnd/>
              </a:ln>
            </p:spPr>
          </p:pic>
          <p:pic>
            <p:nvPicPr>
              <p:cNvPr id="13" name="19 Imagen" descr="bectel.jpg"/>
              <p:cNvPicPr>
                <a:picLocks noChangeAspect="1"/>
              </p:cNvPicPr>
              <p:nvPr/>
            </p:nvPicPr>
            <p:blipFill>
              <a:blip r:embed="rId5"/>
              <a:srcRect/>
              <a:stretch>
                <a:fillRect/>
              </a:stretch>
            </p:blipFill>
            <p:spPr bwMode="auto">
              <a:xfrm>
                <a:off x="4419600" y="5181600"/>
                <a:ext cx="1844675" cy="800100"/>
              </a:xfrm>
              <a:prstGeom prst="rect">
                <a:avLst/>
              </a:prstGeom>
              <a:noFill/>
              <a:ln w="9525">
                <a:noFill/>
                <a:miter lim="800000"/>
                <a:headEnd/>
                <a:tailEnd/>
              </a:ln>
            </p:spPr>
          </p:pic>
          <p:pic>
            <p:nvPicPr>
              <p:cNvPr id="14" name="22 Imagen" descr="wind.jpg"/>
              <p:cNvPicPr>
                <a:picLocks noChangeAspect="1"/>
              </p:cNvPicPr>
              <p:nvPr/>
            </p:nvPicPr>
            <p:blipFill>
              <a:blip r:embed="rId6"/>
              <a:srcRect b="11927"/>
              <a:stretch>
                <a:fillRect/>
              </a:stretch>
            </p:blipFill>
            <p:spPr bwMode="auto">
              <a:xfrm>
                <a:off x="6438900" y="5242560"/>
                <a:ext cx="1485900" cy="792480"/>
              </a:xfrm>
              <a:prstGeom prst="rect">
                <a:avLst/>
              </a:prstGeom>
              <a:noFill/>
              <a:ln w="9525">
                <a:noFill/>
                <a:miter lim="800000"/>
                <a:headEnd/>
                <a:tailEnd/>
              </a:ln>
            </p:spPr>
          </p:pic>
          <p:pic>
            <p:nvPicPr>
              <p:cNvPr id="15" name="21 Imagen" descr="logo_onemax.gif"/>
              <p:cNvPicPr>
                <a:picLocks noChangeAspect="1"/>
              </p:cNvPicPr>
              <p:nvPr/>
            </p:nvPicPr>
            <p:blipFill>
              <a:blip r:embed="rId7"/>
              <a:srcRect/>
              <a:stretch>
                <a:fillRect/>
              </a:stretch>
            </p:blipFill>
            <p:spPr bwMode="auto">
              <a:xfrm>
                <a:off x="6934200" y="2514600"/>
                <a:ext cx="1330325" cy="1149350"/>
              </a:xfrm>
              <a:prstGeom prst="rect">
                <a:avLst/>
              </a:prstGeom>
              <a:noFill/>
              <a:ln w="9525">
                <a:noFill/>
                <a:miter lim="800000"/>
                <a:headEnd/>
                <a:tailEnd/>
              </a:ln>
            </p:spPr>
          </p:pic>
          <p:pic>
            <p:nvPicPr>
              <p:cNvPr id="16" name="17 Imagen" descr="dgtec.jpg"/>
              <p:cNvPicPr>
                <a:picLocks noChangeAspect="1"/>
              </p:cNvPicPr>
              <p:nvPr/>
            </p:nvPicPr>
            <p:blipFill>
              <a:blip r:embed="rId8"/>
              <a:srcRect/>
              <a:stretch>
                <a:fillRect/>
              </a:stretch>
            </p:blipFill>
            <p:spPr bwMode="auto">
              <a:xfrm>
                <a:off x="5410200" y="3276600"/>
                <a:ext cx="1500187" cy="1076325"/>
              </a:xfrm>
              <a:prstGeom prst="rect">
                <a:avLst/>
              </a:prstGeom>
              <a:noFill/>
              <a:ln w="9525">
                <a:noFill/>
                <a:miter lim="800000"/>
                <a:headEnd/>
                <a:tailEnd/>
              </a:ln>
            </p:spPr>
          </p:pic>
        </p:grpSp>
        <p:pic>
          <p:nvPicPr>
            <p:cNvPr id="9" name="Picture 1"/>
            <p:cNvPicPr>
              <a:picLocks noChangeAspect="1" noChangeArrowheads="1"/>
            </p:cNvPicPr>
            <p:nvPr/>
          </p:nvPicPr>
          <p:blipFill>
            <a:blip r:embed="rId9"/>
            <a:srcRect l="6328" r="5076" b="12500"/>
            <a:stretch>
              <a:fillRect/>
            </a:stretch>
          </p:blipFill>
          <p:spPr bwMode="auto">
            <a:xfrm>
              <a:off x="3657600" y="4419600"/>
              <a:ext cx="2133600" cy="533400"/>
            </a:xfrm>
            <a:prstGeom prst="rect">
              <a:avLst/>
            </a:prstGeom>
            <a:noFill/>
            <a:ln w="9525">
              <a:noFill/>
              <a:miter lim="800000"/>
              <a:headEnd/>
              <a:tailEnd/>
            </a:ln>
            <a:effectLst/>
          </p:spPr>
        </p:pic>
      </p:grpSp>
      <p:sp>
        <p:nvSpPr>
          <p:cNvPr id="17" name="2 Marcador de texto"/>
          <p:cNvSpPr>
            <a:spLocks noGrp="1"/>
          </p:cNvSpPr>
          <p:nvPr>
            <p:ph type="body" idx="1"/>
          </p:nvPr>
        </p:nvSpPr>
        <p:spPr>
          <a:xfrm>
            <a:off x="457200" y="1855248"/>
            <a:ext cx="2819400" cy="659352"/>
          </a:xfrm>
        </p:spPr>
        <p:txBody>
          <a:bodyPr/>
          <a:lstStyle/>
          <a:p>
            <a:pPr algn="ctr"/>
            <a:r>
              <a:rPr lang="es-MX" sz="3200" dirty="0" smtClean="0">
                <a:latin typeface="Tahoma" pitchFamily="34" charset="0"/>
                <a:cs typeface="Tahoma" pitchFamily="34" charset="0"/>
              </a:rPr>
              <a:t>ANTES</a:t>
            </a:r>
            <a:endParaRPr lang="es-ES" sz="3200" dirty="0" smtClean="0">
              <a:latin typeface="Tahoma" pitchFamily="34" charset="0"/>
              <a:cs typeface="Tahoma" pitchFamily="34" charset="0"/>
            </a:endParaRPr>
          </a:p>
        </p:txBody>
      </p:sp>
      <p:sp>
        <p:nvSpPr>
          <p:cNvPr id="18" name="4 Marcador de texto"/>
          <p:cNvSpPr>
            <a:spLocks noGrp="1"/>
          </p:cNvSpPr>
          <p:nvPr>
            <p:ph type="body" sz="half" idx="3"/>
          </p:nvPr>
        </p:nvSpPr>
        <p:spPr>
          <a:xfrm>
            <a:off x="4492625" y="1859757"/>
            <a:ext cx="3508375" cy="654843"/>
          </a:xfrm>
        </p:spPr>
        <p:txBody>
          <a:bodyPr/>
          <a:lstStyle/>
          <a:p>
            <a:pPr algn="ctr"/>
            <a:r>
              <a:rPr lang="es-MX" sz="3200" dirty="0" smtClean="0">
                <a:latin typeface="Tahoma" pitchFamily="34" charset="0"/>
                <a:cs typeface="Tahoma" pitchFamily="34" charset="0"/>
              </a:rPr>
              <a:t>AHORA</a:t>
            </a:r>
            <a:endParaRPr lang="es-ES" sz="3200" dirty="0" smtClean="0">
              <a:latin typeface="Tahoma" pitchFamily="34" charset="0"/>
              <a:cs typeface="Tahoma" pitchFamily="34" charset="0"/>
            </a:endParaRPr>
          </a:p>
        </p:txBody>
      </p:sp>
      <p:pic>
        <p:nvPicPr>
          <p:cNvPr id="19" name="18 Marcador de contenido" descr="tricom.jpg"/>
          <p:cNvPicPr>
            <a:picLocks noGrp="1" noChangeAspect="1"/>
          </p:cNvPicPr>
          <p:nvPr>
            <p:ph sz="quarter" idx="2"/>
          </p:nvPr>
        </p:nvPicPr>
        <p:blipFill>
          <a:blip r:embed="rId10"/>
          <a:srcRect/>
          <a:stretch>
            <a:fillRect/>
          </a:stretch>
        </p:blipFill>
        <p:spPr>
          <a:xfrm>
            <a:off x="533400" y="3810000"/>
            <a:ext cx="2592388" cy="1316038"/>
          </a:xfrm>
        </p:spPr>
      </p:pic>
      <p:pic>
        <p:nvPicPr>
          <p:cNvPr id="20" name="20 Imagen" descr="logo_codetel_thumb.gif"/>
          <p:cNvPicPr>
            <a:picLocks noChangeAspect="1"/>
          </p:cNvPicPr>
          <p:nvPr/>
        </p:nvPicPr>
        <p:blipFill>
          <a:blip r:embed="rId11"/>
          <a:srcRect t="44000" r="34946"/>
          <a:stretch>
            <a:fillRect/>
          </a:stretch>
        </p:blipFill>
        <p:spPr bwMode="auto">
          <a:xfrm>
            <a:off x="428625" y="2971800"/>
            <a:ext cx="2390775" cy="600075"/>
          </a:xfrm>
          <a:prstGeom prst="rect">
            <a:avLst/>
          </a:prstGeom>
          <a:noFill/>
          <a:ln w="9525">
            <a:noFill/>
            <a:miter lim="800000"/>
            <a:headEnd/>
            <a:tailEnd/>
          </a:ln>
        </p:spPr>
      </p:pic>
      <p:sp>
        <p:nvSpPr>
          <p:cNvPr id="21" name="Title 1"/>
          <p:cNvSpPr txBox="1">
            <a:spLocks/>
          </p:cNvSpPr>
          <p:nvPr/>
        </p:nvSpPr>
        <p:spPr>
          <a:xfrm>
            <a:off x="0" y="533400"/>
            <a:ext cx="9144000" cy="868346"/>
          </a:xfrm>
          <a:prstGeom prst="rect">
            <a:avLst/>
          </a:prstGeom>
        </p:spPr>
        <p:txBody>
          <a:bodyPr vert="horz" lIns="0" rIns="0" bIns="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Aumento</a:t>
            </a: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de la </a:t>
            </a: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competencia</a:t>
            </a:r>
            <a:endParaRPr kumimoji="0" lang="es-NI" sz="36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fade">
                                      <p:cBhvr>
                                        <p:cTn id="22" dur="20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228600" y="533400"/>
            <a:ext cx="4290556" cy="639762"/>
          </a:xfrm>
        </p:spPr>
        <p:txBody>
          <a:bodyPr>
            <a:noAutofit/>
          </a:bodyPr>
          <a:lstStyle/>
          <a:p>
            <a:pPr algn="ctr"/>
            <a:r>
              <a:rPr lang="es-DO" sz="2400" dirty="0" smtClean="0"/>
              <a:t>Arroyo dulce, </a:t>
            </a:r>
          </a:p>
          <a:p>
            <a:pPr algn="ctr"/>
            <a:r>
              <a:rPr lang="es-DO" sz="2400" dirty="0" err="1" smtClean="0"/>
              <a:t>barahona</a:t>
            </a:r>
            <a:endParaRPr lang="es-DO" sz="2400" dirty="0"/>
          </a:p>
        </p:txBody>
      </p:sp>
      <p:sp>
        <p:nvSpPr>
          <p:cNvPr id="8" name="Text Placeholder 7"/>
          <p:cNvSpPr>
            <a:spLocks noGrp="1"/>
          </p:cNvSpPr>
          <p:nvPr>
            <p:ph type="body" sz="half" idx="3"/>
          </p:nvPr>
        </p:nvSpPr>
        <p:spPr>
          <a:xfrm>
            <a:off x="4648200" y="2057400"/>
            <a:ext cx="4292241" cy="639762"/>
          </a:xfrm>
        </p:spPr>
        <p:txBody>
          <a:bodyPr>
            <a:noAutofit/>
          </a:bodyPr>
          <a:lstStyle/>
          <a:p>
            <a:pPr algn="ctr"/>
            <a:r>
              <a:rPr lang="es-DO" sz="2000" dirty="0" smtClean="0"/>
              <a:t>Daniela en arroyo toro,</a:t>
            </a:r>
          </a:p>
          <a:p>
            <a:pPr algn="ctr"/>
            <a:r>
              <a:rPr lang="es-DO" sz="2000" dirty="0" err="1" smtClean="0"/>
              <a:t>bonao</a:t>
            </a:r>
            <a:endParaRPr lang="es-DO" sz="2000" dirty="0"/>
          </a:p>
        </p:txBody>
      </p:sp>
      <p:pic>
        <p:nvPicPr>
          <p:cNvPr id="52225" name="Picture 1" descr="I:\Carpeta de Datos\UIT\Fotos\DSC02281.JPG"/>
          <p:cNvPicPr>
            <a:picLocks noGrp="1" noChangeAspect="1" noChangeArrowheads="1"/>
          </p:cNvPicPr>
          <p:nvPr>
            <p:ph sz="quarter" idx="2"/>
          </p:nvPr>
        </p:nvPicPr>
        <p:blipFill>
          <a:blip r:embed="rId3" cstate="print"/>
          <a:srcRect r="4845"/>
          <a:stretch>
            <a:fillRect/>
          </a:stretch>
        </p:blipFill>
        <p:spPr bwMode="auto">
          <a:xfrm>
            <a:off x="0" y="1295400"/>
            <a:ext cx="4419600" cy="3096419"/>
          </a:xfrm>
          <a:prstGeom prst="rect">
            <a:avLst/>
          </a:prstGeom>
          <a:ln>
            <a:noFill/>
          </a:ln>
          <a:effectLst>
            <a:softEdge rad="112500"/>
          </a:effectLst>
        </p:spPr>
      </p:pic>
      <p:pic>
        <p:nvPicPr>
          <p:cNvPr id="52226" name="Picture 2" descr="I:\Carpeta de Datos\UIT\Fotos\DSC06183.JPG"/>
          <p:cNvPicPr>
            <a:picLocks noGrp="1" noChangeAspect="1" noChangeArrowheads="1"/>
          </p:cNvPicPr>
          <p:nvPr>
            <p:ph sz="quarter" idx="4"/>
          </p:nvPr>
        </p:nvPicPr>
        <p:blipFill>
          <a:blip r:embed="rId4" cstate="print"/>
          <a:srcRect l="6729"/>
          <a:stretch>
            <a:fillRect/>
          </a:stretch>
        </p:blipFill>
        <p:spPr bwMode="auto">
          <a:xfrm>
            <a:off x="4648200" y="2743200"/>
            <a:ext cx="4224734" cy="301969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xEl>
                                              <p:pRg st="0" end="0"/>
                                            </p:txEl>
                                          </p:spTgt>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
                                            <p:txEl>
                                              <p:pRg st="1" end="1"/>
                                            </p:txEl>
                                          </p:spTgt>
                                        </p:tgtEl>
                                      </p:cBhvr>
                                    </p:animEffect>
                                  </p:childTnLst>
                                </p:cTn>
                              </p:par>
                              <p:par>
                                <p:cTn id="16" presetID="29" presetClass="entr" presetSubtype="0" fill="hold" nodeType="withEffect">
                                  <p:stCondLst>
                                    <p:cond delay="0"/>
                                  </p:stCondLst>
                                  <p:childTnLst>
                                    <p:set>
                                      <p:cBhvr>
                                        <p:cTn id="17" dur="1" fill="hold">
                                          <p:stCondLst>
                                            <p:cond delay="0"/>
                                          </p:stCondLst>
                                        </p:cTn>
                                        <p:tgtEl>
                                          <p:spTgt spid="52225"/>
                                        </p:tgtEl>
                                        <p:attrNameLst>
                                          <p:attrName>style.visibility</p:attrName>
                                        </p:attrNameLst>
                                      </p:cBhvr>
                                      <p:to>
                                        <p:strVal val="visible"/>
                                      </p:to>
                                    </p:set>
                                    <p:anim calcmode="lin" valueType="num">
                                      <p:cBhvr>
                                        <p:cTn id="18" dur="1000" fill="hold"/>
                                        <p:tgtEl>
                                          <p:spTgt spid="52225"/>
                                        </p:tgtEl>
                                        <p:attrNameLst>
                                          <p:attrName>ppt_x</p:attrName>
                                        </p:attrNameLst>
                                      </p:cBhvr>
                                      <p:tavLst>
                                        <p:tav tm="0">
                                          <p:val>
                                            <p:strVal val="#ppt_x-.2"/>
                                          </p:val>
                                        </p:tav>
                                        <p:tav tm="100000">
                                          <p:val>
                                            <p:strVal val="#ppt_x"/>
                                          </p:val>
                                        </p:tav>
                                      </p:tavLst>
                                    </p:anim>
                                    <p:anim calcmode="lin" valueType="num">
                                      <p:cBhvr>
                                        <p:cTn id="19" dur="1000" fill="hold"/>
                                        <p:tgtEl>
                                          <p:spTgt spid="5222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52225"/>
                                        </p:tgtEl>
                                      </p:cBhvr>
                                    </p:animEffect>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fade">
                                      <p:cBhvr>
                                        <p:cTn id="30" dur="1000"/>
                                        <p:tgtEl>
                                          <p:spTgt spid="8">
                                            <p:txEl>
                                              <p:pRg st="1" end="1"/>
                                            </p:txEl>
                                          </p:spTgt>
                                        </p:tgtEl>
                                      </p:cBhvr>
                                    </p:animEffect>
                                    <p:anim calcmode="lin" valueType="num">
                                      <p:cBhvr>
                                        <p:cTn id="31"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8">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2226"/>
                                        </p:tgtEl>
                                        <p:attrNameLst>
                                          <p:attrName>style.visibility</p:attrName>
                                        </p:attrNameLst>
                                      </p:cBhvr>
                                      <p:to>
                                        <p:strVal val="visible"/>
                                      </p:to>
                                    </p:set>
                                    <p:animEffect transition="in" filter="fade">
                                      <p:cBhvr>
                                        <p:cTn id="35" dur="1000"/>
                                        <p:tgtEl>
                                          <p:spTgt spid="52226"/>
                                        </p:tgtEl>
                                      </p:cBhvr>
                                    </p:animEffect>
                                    <p:anim calcmode="lin" valueType="num">
                                      <p:cBhvr>
                                        <p:cTn id="36" dur="1000" fill="hold"/>
                                        <p:tgtEl>
                                          <p:spTgt spid="52226"/>
                                        </p:tgtEl>
                                        <p:attrNameLst>
                                          <p:attrName>ppt_x</p:attrName>
                                        </p:attrNameLst>
                                      </p:cBhvr>
                                      <p:tavLst>
                                        <p:tav tm="0">
                                          <p:val>
                                            <p:strVal val="#ppt_x"/>
                                          </p:val>
                                        </p:tav>
                                        <p:tav tm="100000">
                                          <p:val>
                                            <p:strVal val="#ppt_x"/>
                                          </p:val>
                                        </p:tav>
                                      </p:tavLst>
                                    </p:anim>
                                    <p:anim calcmode="lin" valueType="num">
                                      <p:cBhvr>
                                        <p:cTn id="37" dur="1000" fill="hold"/>
                                        <p:tgtEl>
                                          <p:spTgt spid="522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58775" y="127000"/>
            <a:ext cx="8785225" cy="863600"/>
          </a:xfrm>
        </p:spPr>
        <p:txBody>
          <a:bodyPr/>
          <a:lstStyle/>
          <a:p>
            <a:pPr eaLnBrk="1" hangingPunct="1"/>
            <a:r>
              <a:rPr lang="es-PE" sz="2400" dirty="0" smtClean="0"/>
              <a:t>Las Telecomunicaciones es un sector imprescindible para desarrollo de cualquier país</a:t>
            </a:r>
            <a:endParaRPr lang="es-ES" sz="2400" dirty="0" smtClean="0"/>
          </a:p>
        </p:txBody>
      </p:sp>
      <p:sp>
        <p:nvSpPr>
          <p:cNvPr id="15368" name="Rectangle 9"/>
          <p:cNvSpPr>
            <a:spLocks noChangeArrowheads="1"/>
          </p:cNvSpPr>
          <p:nvPr/>
        </p:nvSpPr>
        <p:spPr bwMode="auto">
          <a:xfrm>
            <a:off x="228600" y="1524000"/>
            <a:ext cx="8713788" cy="1828799"/>
          </a:xfrm>
          <a:prstGeom prst="rect">
            <a:avLst/>
          </a:prstGeom>
          <a:noFill/>
          <a:ln w="9525">
            <a:noFill/>
            <a:miter lim="800000"/>
            <a:headEnd/>
            <a:tailEnd/>
          </a:ln>
        </p:spPr>
        <p:txBody>
          <a:bodyPr/>
          <a:lstStyle/>
          <a:p>
            <a:pPr marL="342900" indent="-342900" algn="just">
              <a:lnSpc>
                <a:spcPct val="90000"/>
              </a:lnSpc>
              <a:spcBef>
                <a:spcPct val="20000"/>
              </a:spcBef>
              <a:buFontTx/>
              <a:buChar char="•"/>
            </a:pPr>
            <a:r>
              <a:rPr lang="es-ES" sz="2200" b="1" dirty="0">
                <a:solidFill>
                  <a:srgbClr val="CC6600"/>
                </a:solidFill>
                <a:latin typeface="Verdana" pitchFamily="34" charset="0"/>
              </a:rPr>
              <a:t>Correlación positiva entre densidad telefónica y aumento de PBI</a:t>
            </a:r>
          </a:p>
          <a:p>
            <a:pPr marL="342900" indent="-342900" algn="just">
              <a:lnSpc>
                <a:spcPct val="90000"/>
              </a:lnSpc>
              <a:spcBef>
                <a:spcPct val="20000"/>
              </a:spcBef>
              <a:buFontTx/>
              <a:buChar char="•"/>
            </a:pPr>
            <a:endParaRPr lang="es-ES" sz="2200" b="1" dirty="0">
              <a:solidFill>
                <a:srgbClr val="CC6600"/>
              </a:solidFill>
              <a:latin typeface="Verdana" pitchFamily="34" charset="0"/>
            </a:endParaRPr>
          </a:p>
          <a:p>
            <a:pPr marL="342900" indent="-342900" algn="just">
              <a:lnSpc>
                <a:spcPct val="90000"/>
              </a:lnSpc>
              <a:spcBef>
                <a:spcPct val="20000"/>
              </a:spcBef>
            </a:pPr>
            <a:r>
              <a:rPr lang="es-ES" b="1" dirty="0">
                <a:latin typeface="Verdana" pitchFamily="34" charset="0"/>
              </a:rPr>
              <a:t>	</a:t>
            </a:r>
            <a:r>
              <a:rPr lang="es-ES" dirty="0">
                <a:latin typeface="Verdana" pitchFamily="34" charset="0"/>
              </a:rPr>
              <a:t>Estudios internacionales</a:t>
            </a:r>
            <a:r>
              <a:rPr lang="es-ES" b="1" dirty="0">
                <a:latin typeface="Verdana" pitchFamily="34" charset="0"/>
              </a:rPr>
              <a:t> </a:t>
            </a:r>
            <a:r>
              <a:rPr lang="es-ES" dirty="0">
                <a:latin typeface="Verdana" pitchFamily="34" charset="0"/>
              </a:rPr>
              <a:t>evidencian una correlación altamente positiva entre los teléfonos celulares y el aumento del PBI, “es decir mejora la productividad en zonas que no disponían del servicio”.</a:t>
            </a:r>
            <a:endParaRPr lang="es-ES" sz="3200" b="1" dirty="0">
              <a:solidFill>
                <a:srgbClr val="CC6600"/>
              </a:solidFill>
              <a:latin typeface="Verdana" pitchFamily="34" charset="0"/>
            </a:endParaRPr>
          </a:p>
        </p:txBody>
      </p:sp>
      <p:grpSp>
        <p:nvGrpSpPr>
          <p:cNvPr id="11" name="10 Grupo"/>
          <p:cNvGrpSpPr/>
          <p:nvPr/>
        </p:nvGrpSpPr>
        <p:grpSpPr>
          <a:xfrm>
            <a:off x="533400" y="3657600"/>
            <a:ext cx="8208962" cy="2519363"/>
            <a:chOff x="533400" y="3657600"/>
            <a:chExt cx="8208962" cy="2519363"/>
          </a:xfrm>
        </p:grpSpPr>
        <p:sp>
          <p:nvSpPr>
            <p:cNvPr id="15363" name="Rectangle 3"/>
            <p:cNvSpPr>
              <a:spLocks noChangeArrowheads="1"/>
            </p:cNvSpPr>
            <p:nvPr/>
          </p:nvSpPr>
          <p:spPr bwMode="auto">
            <a:xfrm>
              <a:off x="1254125" y="3802063"/>
              <a:ext cx="3241675" cy="1223962"/>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algn="ctr" eaLnBrk="0" hangingPunct="0">
                <a:spcBef>
                  <a:spcPct val="50000"/>
                </a:spcBef>
                <a:buClr>
                  <a:srgbClr val="D0F500"/>
                </a:buClr>
                <a:buSzPct val="80000"/>
                <a:buFont typeface="Wingdings" pitchFamily="2" charset="2"/>
                <a:buNone/>
              </a:pPr>
              <a:r>
                <a:rPr lang="en-US" sz="2400" b="1"/>
                <a:t>10%</a:t>
              </a:r>
              <a:r>
                <a:rPr lang="en-US" b="1"/>
                <a:t> de incremento en </a:t>
              </a:r>
              <a:r>
                <a:rPr lang="en-US" sz="2400" b="1"/>
                <a:t>penetración telefonía móvil</a:t>
              </a:r>
              <a:endParaRPr lang="es-ES" sz="2400" b="1"/>
            </a:p>
          </p:txBody>
        </p:sp>
        <p:sp>
          <p:nvSpPr>
            <p:cNvPr id="15364" name="Rectangle 4"/>
            <p:cNvSpPr>
              <a:spLocks noChangeArrowheads="1"/>
            </p:cNvSpPr>
            <p:nvPr/>
          </p:nvSpPr>
          <p:spPr bwMode="auto">
            <a:xfrm>
              <a:off x="5214937" y="3944938"/>
              <a:ext cx="3024188" cy="936625"/>
            </a:xfrm>
            <a:prstGeom prst="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6200000" scaled="1"/>
              <a:tileRect/>
            </a:gradFill>
            <a:ln w="9525">
              <a:solidFill>
                <a:srgbClr val="DDDDDD"/>
              </a:solidFill>
              <a:miter lim="800000"/>
              <a:headEnd/>
              <a:tailEnd/>
            </a:ln>
          </p:spPr>
          <p:txBody>
            <a:bodyPr anchor="ctr"/>
            <a:lstStyle/>
            <a:p>
              <a:pPr algn="ctr" eaLnBrk="0" hangingPunct="0">
                <a:spcBef>
                  <a:spcPct val="50000"/>
                </a:spcBef>
                <a:buClr>
                  <a:srgbClr val="D0F500"/>
                </a:buClr>
                <a:buSzPct val="80000"/>
                <a:buFont typeface="Wingdings" pitchFamily="2" charset="2"/>
                <a:buNone/>
              </a:pPr>
              <a:r>
                <a:rPr lang="en-US" sz="2400" b="1" dirty="0"/>
                <a:t>0,5%</a:t>
              </a:r>
              <a:endParaRPr lang="en-US" b="1" dirty="0"/>
            </a:p>
            <a:p>
              <a:pPr algn="ctr" eaLnBrk="0" hangingPunct="0">
                <a:spcBef>
                  <a:spcPct val="50000"/>
                </a:spcBef>
                <a:buClr>
                  <a:srgbClr val="D0F500"/>
                </a:buClr>
                <a:buSzPct val="80000"/>
                <a:buFont typeface="Wingdings" pitchFamily="2" charset="2"/>
                <a:buNone/>
              </a:pPr>
              <a:r>
                <a:rPr lang="en-US" b="1" dirty="0"/>
                <a:t>de </a:t>
              </a:r>
              <a:r>
                <a:rPr lang="en-US" b="1" dirty="0" err="1"/>
                <a:t>incremento</a:t>
              </a:r>
              <a:r>
                <a:rPr lang="en-US" b="1" dirty="0"/>
                <a:t> en el </a:t>
              </a:r>
              <a:r>
                <a:rPr lang="en-US" sz="2400" b="1" dirty="0"/>
                <a:t>PBI</a:t>
              </a:r>
              <a:endParaRPr lang="es-ES" sz="2400" b="1" dirty="0"/>
            </a:p>
          </p:txBody>
        </p:sp>
        <p:sp>
          <p:nvSpPr>
            <p:cNvPr id="702469" name="Rectangle 5"/>
            <p:cNvSpPr>
              <a:spLocks noChangeArrowheads="1"/>
            </p:cNvSpPr>
            <p:nvPr/>
          </p:nvSpPr>
          <p:spPr bwMode="auto">
            <a:xfrm>
              <a:off x="533400" y="3657600"/>
              <a:ext cx="8208962" cy="2519363"/>
            </a:xfrm>
            <a:prstGeom prst="rect">
              <a:avLst/>
            </a:prstGeom>
            <a:noFill/>
            <a:ln w="9525">
              <a:solidFill>
                <a:schemeClr val="bg2"/>
              </a:solidFill>
              <a:miter lim="800000"/>
              <a:headEnd/>
              <a:tailEnd/>
            </a:ln>
            <a:effectLst>
              <a:outerShdw dist="35921" dir="2700000" algn="ctr" rotWithShape="0">
                <a:schemeClr val="bg2"/>
              </a:outerShdw>
            </a:effectLst>
          </p:spPr>
          <p:txBody>
            <a:bodyPr wrap="none" anchor="ctr"/>
            <a:lstStyle/>
            <a:p>
              <a:pPr>
                <a:defRPr/>
              </a:pPr>
              <a:endParaRPr lang="es-DO"/>
            </a:p>
          </p:txBody>
        </p:sp>
        <p:sp>
          <p:nvSpPr>
            <p:cNvPr id="15366" name="AutoShape 6"/>
            <p:cNvSpPr>
              <a:spLocks noChangeArrowheads="1"/>
            </p:cNvSpPr>
            <p:nvPr/>
          </p:nvSpPr>
          <p:spPr bwMode="auto">
            <a:xfrm>
              <a:off x="4697412" y="3971925"/>
              <a:ext cx="327025" cy="901700"/>
            </a:xfrm>
            <a:prstGeom prst="rightArrow">
              <a:avLst>
                <a:gd name="adj1" fmla="val 50000"/>
                <a:gd name="adj2" fmla="val 25000"/>
              </a:avLst>
            </a:prstGeom>
            <a:solidFill>
              <a:srgbClr val="CC6600"/>
            </a:solidFill>
            <a:ln w="9525">
              <a:solidFill>
                <a:schemeClr val="accent2"/>
              </a:solidFill>
              <a:miter lim="800000"/>
              <a:headEnd/>
              <a:tailEnd/>
            </a:ln>
          </p:spPr>
          <p:txBody>
            <a:bodyPr wrap="none" anchor="ctr"/>
            <a:lstStyle/>
            <a:p>
              <a:endParaRPr lang="es-DO"/>
            </a:p>
          </p:txBody>
        </p:sp>
        <p:sp>
          <p:nvSpPr>
            <p:cNvPr id="15367" name="Text Box 8"/>
            <p:cNvSpPr txBox="1">
              <a:spLocks noChangeArrowheads="1"/>
            </p:cNvSpPr>
            <p:nvPr/>
          </p:nvSpPr>
          <p:spPr bwMode="auto">
            <a:xfrm>
              <a:off x="4133850" y="5457825"/>
              <a:ext cx="4489450" cy="274638"/>
            </a:xfrm>
            <a:prstGeom prst="rect">
              <a:avLst/>
            </a:prstGeom>
            <a:solidFill>
              <a:schemeClr val="bg1"/>
            </a:solidFill>
            <a:ln w="9525">
              <a:noFill/>
              <a:miter lim="800000"/>
              <a:headEnd/>
              <a:tailEnd/>
            </a:ln>
          </p:spPr>
          <p:txBody>
            <a:bodyPr>
              <a:spAutoFit/>
            </a:bodyPr>
            <a:lstStyle/>
            <a:p>
              <a:pPr algn="r"/>
              <a:r>
                <a:rPr lang="es-PE" sz="1200" b="1">
                  <a:latin typeface="TheSansCorrespondence" pitchFamily="34" charset="0"/>
                </a:rPr>
                <a:t>Fuente: Revista “The Economist” (Waverman, 2007)</a:t>
              </a:r>
              <a:endParaRPr lang="es-ES" sz="1200" b="1">
                <a:solidFill>
                  <a:schemeClr val="folHlink"/>
                </a:solidFill>
              </a:endParaRPr>
            </a:p>
          </p:txBody>
        </p:sp>
        <p:sp>
          <p:nvSpPr>
            <p:cNvPr id="15369" name="Text Box 11"/>
            <p:cNvSpPr txBox="1">
              <a:spLocks noChangeArrowheads="1"/>
            </p:cNvSpPr>
            <p:nvPr/>
          </p:nvSpPr>
          <p:spPr bwMode="auto">
            <a:xfrm>
              <a:off x="1181100" y="5024438"/>
              <a:ext cx="7058025" cy="457200"/>
            </a:xfrm>
            <a:prstGeom prst="rect">
              <a:avLst/>
            </a:prstGeom>
            <a:noFill/>
            <a:ln w="9525">
              <a:noFill/>
              <a:miter lim="800000"/>
              <a:headEnd/>
              <a:tailEnd/>
            </a:ln>
          </p:spPr>
          <p:txBody>
            <a:bodyPr>
              <a:spAutoFit/>
            </a:bodyPr>
            <a:lstStyle/>
            <a:p>
              <a:pPr algn="ctr"/>
              <a:r>
                <a:rPr lang="es-ES" sz="1200" b="1" dirty="0">
                  <a:latin typeface="Verdana" pitchFamily="34" charset="0"/>
                </a:rPr>
                <a:t>Estudio realizado sobre la presencia de la telefonía móvil en un típico país en desarrollo, respecto a la unión entre la banca y la telefonía móvil</a:t>
              </a:r>
            </a:p>
          </p:txBody>
        </p:sp>
        <p:sp>
          <p:nvSpPr>
            <p:cNvPr id="15370" name="Text Box 12"/>
            <p:cNvSpPr txBox="1">
              <a:spLocks noChangeArrowheads="1"/>
            </p:cNvSpPr>
            <p:nvPr/>
          </p:nvSpPr>
          <p:spPr bwMode="auto">
            <a:xfrm>
              <a:off x="4999037" y="5889625"/>
              <a:ext cx="3673475" cy="244475"/>
            </a:xfrm>
            <a:prstGeom prst="rect">
              <a:avLst/>
            </a:prstGeom>
            <a:solidFill>
              <a:schemeClr val="bg1"/>
            </a:solidFill>
            <a:ln w="9525">
              <a:noFill/>
              <a:miter lim="800000"/>
              <a:headEnd/>
              <a:tailEnd/>
            </a:ln>
          </p:spPr>
          <p:txBody>
            <a:bodyPr>
              <a:spAutoFit/>
            </a:bodyPr>
            <a:lstStyle/>
            <a:p>
              <a:pPr algn="r"/>
              <a:r>
                <a:rPr lang="es-PE" sz="1000" dirty="0">
                  <a:effectLst>
                    <a:outerShdw blurRad="38100" dist="38100" dir="2700000" algn="tl">
                      <a:srgbClr val="000000">
                        <a:alpha val="43137"/>
                      </a:srgbClr>
                    </a:outerShdw>
                  </a:effectLst>
                  <a:latin typeface="Verdana" pitchFamily="34" charset="0"/>
                </a:rPr>
                <a:t>(Extraído de la revista </a:t>
              </a:r>
              <a:r>
                <a:rPr lang="es-PE" sz="1000" dirty="0" err="1">
                  <a:effectLst>
                    <a:outerShdw blurRad="38100" dist="38100" dir="2700000" algn="tl">
                      <a:srgbClr val="000000">
                        <a:alpha val="43137"/>
                      </a:srgbClr>
                    </a:outerShdw>
                  </a:effectLst>
                  <a:latin typeface="Verdana" pitchFamily="34" charset="0"/>
                </a:rPr>
                <a:t>Aceprensa</a:t>
              </a:r>
              <a:r>
                <a:rPr lang="es-PE" sz="1000" dirty="0">
                  <a:effectLst>
                    <a:outerShdw blurRad="38100" dist="38100" dir="2700000" algn="tl">
                      <a:srgbClr val="000000">
                        <a:alpha val="43137"/>
                      </a:srgbClr>
                    </a:outerShdw>
                  </a:effectLst>
                  <a:latin typeface="Verdana" pitchFamily="34" charset="0"/>
                </a:rPr>
                <a:t> Nº 125 / 2007)</a:t>
              </a:r>
              <a:endParaRPr lang="es-ES" sz="1000" dirty="0">
                <a:solidFill>
                  <a:schemeClr val="folHlink"/>
                </a:solidFill>
                <a:effectLst>
                  <a:outerShdw blurRad="38100" dist="38100" dir="2700000" algn="tl">
                    <a:srgbClr val="000000">
                      <a:alpha val="43137"/>
                    </a:srgbClr>
                  </a:outerShdw>
                </a:effectLst>
                <a:latin typeface="Verdana" pitchFamily="34" charset="0"/>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143000"/>
            <a:ext cx="9144000" cy="1020746"/>
          </a:xfrm>
          <a:prstGeom prst="rect">
            <a:avLst/>
          </a:prstGeom>
        </p:spPr>
        <p:txBody>
          <a:bodyPr vert="horz" lIns="0" rIns="0" bIns="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La </a:t>
            </a: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confianza</a:t>
            </a: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e </a:t>
            </a: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inversión</a:t>
            </a: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extranjera</a:t>
            </a: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en el sector</a:t>
            </a:r>
            <a:endParaRPr kumimoji="0" lang="es-NI" sz="36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
        <p:nvSpPr>
          <p:cNvPr id="6" name="2 CuadroTexto"/>
          <p:cNvSpPr txBox="1"/>
          <p:nvPr/>
        </p:nvSpPr>
        <p:spPr>
          <a:xfrm>
            <a:off x="2209800" y="4648200"/>
            <a:ext cx="5181600" cy="1562100"/>
          </a:xfrm>
          <a:prstGeom prst="rect">
            <a:avLst/>
          </a:prstGeom>
          <a:solidFill>
            <a:srgbClr val="FFFF0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2800" b="1" dirty="0">
                <a:solidFill>
                  <a:srgbClr val="002060"/>
                </a:solidFill>
                <a:latin typeface="+mj-lt"/>
              </a:rPr>
              <a:t>US$2,240 MILLONES </a:t>
            </a:r>
            <a:endParaRPr lang="es-ES" sz="2800" b="1" dirty="0" smtClean="0">
              <a:solidFill>
                <a:srgbClr val="002060"/>
              </a:solidFill>
              <a:latin typeface="+mj-lt"/>
            </a:endParaRPr>
          </a:p>
          <a:p>
            <a:pPr algn="ctr"/>
            <a:r>
              <a:rPr lang="es-ES" sz="2800" b="1" dirty="0" smtClean="0">
                <a:solidFill>
                  <a:srgbClr val="002060"/>
                </a:solidFill>
                <a:latin typeface="+mj-lt"/>
              </a:rPr>
              <a:t>DE INVERSION ACUMULADA</a:t>
            </a:r>
            <a:endParaRPr lang="es-ES" sz="2800" b="1" dirty="0">
              <a:solidFill>
                <a:srgbClr val="002060"/>
              </a:solidFill>
              <a:latin typeface="+mj-lt"/>
            </a:endParaRPr>
          </a:p>
        </p:txBody>
      </p:sp>
      <p:sp>
        <p:nvSpPr>
          <p:cNvPr id="7" name="6 CuadroTexto"/>
          <p:cNvSpPr txBox="1"/>
          <p:nvPr/>
        </p:nvSpPr>
        <p:spPr>
          <a:xfrm>
            <a:off x="1143000" y="2819400"/>
            <a:ext cx="7239000" cy="1384995"/>
          </a:xfrm>
          <a:prstGeom prst="rect">
            <a:avLst/>
          </a:prstGeom>
          <a:noFill/>
        </p:spPr>
        <p:txBody>
          <a:bodyPr wrap="square" rtlCol="0">
            <a:spAutoFit/>
          </a:bodyPr>
          <a:lstStyle/>
          <a:p>
            <a:pPr algn="ctr"/>
            <a:r>
              <a:rPr lang="en-US" sz="2800" b="1" dirty="0" smtClean="0">
                <a:ln w="10541" cmpd="sng">
                  <a:solidFill>
                    <a:srgbClr val="7D7D7D">
                      <a:tint val="100000"/>
                      <a:shade val="100000"/>
                      <a:satMod val="110000"/>
                    </a:srgbClr>
                  </a:solidFill>
                  <a:prstDash val="solid"/>
                </a:ln>
                <a:gradFill>
                  <a:gsLst>
                    <a:gs pos="0">
                      <a:srgbClr val="DDEBCF"/>
                    </a:gs>
                    <a:gs pos="50000">
                      <a:srgbClr val="9CB86E"/>
                    </a:gs>
                    <a:gs pos="100000">
                      <a:srgbClr val="156B13"/>
                    </a:gs>
                  </a:gsLst>
                  <a:lin ang="0" scaled="0"/>
                </a:gradFill>
                <a:latin typeface="+mj-lt"/>
              </a:rPr>
              <a:t>FLUJO DE LA INVERSION EXTRANJERA DIRECTA EN EL SECTOR DE TELECOMUNICACIONES </a:t>
            </a:r>
            <a:r>
              <a:rPr lang="es-DO" sz="2800" b="1" dirty="0" smtClean="0">
                <a:ln w="10541" cmpd="sng">
                  <a:solidFill>
                    <a:srgbClr val="7D7D7D">
                      <a:tint val="100000"/>
                      <a:shade val="100000"/>
                      <a:satMod val="110000"/>
                    </a:srgbClr>
                  </a:solidFill>
                  <a:prstDash val="solid"/>
                </a:ln>
                <a:gradFill>
                  <a:gsLst>
                    <a:gs pos="0">
                      <a:srgbClr val="DDEBCF"/>
                    </a:gs>
                    <a:gs pos="50000">
                      <a:srgbClr val="9CB86E"/>
                    </a:gs>
                    <a:gs pos="100000">
                      <a:srgbClr val="156B13"/>
                    </a:gs>
                  </a:gsLst>
                  <a:lin ang="0" scaled="0"/>
                </a:gradFill>
                <a:latin typeface="+mj-lt"/>
              </a:rPr>
              <a:t> DEL 1993 AL 2008</a:t>
            </a:r>
            <a:endParaRPr lang="en-US" sz="2800" b="1" dirty="0" smtClean="0">
              <a:ln w="10541" cmpd="sng">
                <a:solidFill>
                  <a:srgbClr val="7D7D7D">
                    <a:tint val="100000"/>
                    <a:shade val="100000"/>
                    <a:satMod val="110000"/>
                  </a:srgbClr>
                </a:solidFill>
                <a:prstDash val="solid"/>
              </a:ln>
              <a:gradFill>
                <a:gsLst>
                  <a:gs pos="0">
                    <a:srgbClr val="DDEBCF"/>
                  </a:gs>
                  <a:gs pos="50000">
                    <a:srgbClr val="9CB86E"/>
                  </a:gs>
                  <a:gs pos="100000">
                    <a:srgbClr val="156B13"/>
                  </a:gs>
                </a:gsLst>
                <a:lin ang="0" scaled="0"/>
              </a:gra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1"/>
          <p:cNvPicPr>
            <a:picLocks noGrp="1" noChangeAspect="1" noChangeArrowheads="1"/>
          </p:cNvPicPr>
          <p:nvPr>
            <p:ph sz="half" idx="1"/>
          </p:nvPr>
        </p:nvPicPr>
        <p:blipFill>
          <a:blip r:embed="rId3"/>
          <a:stretch>
            <a:fillRect/>
          </a:stretch>
        </p:blipFill>
        <p:spPr>
          <a:xfrm>
            <a:off x="819908" y="1676400"/>
            <a:ext cx="7504184" cy="4648200"/>
          </a:xfrm>
          <a:prstGeom prst="rect">
            <a:avLst/>
          </a:prstGeom>
          <a:ln>
            <a:noFill/>
          </a:ln>
          <a:effectLst>
            <a:softEdge rad="112500"/>
          </a:effectLst>
        </p:spPr>
      </p:pic>
      <p:sp>
        <p:nvSpPr>
          <p:cNvPr id="6" name="Title 1"/>
          <p:cNvSpPr txBox="1">
            <a:spLocks/>
          </p:cNvSpPr>
          <p:nvPr/>
        </p:nvSpPr>
        <p:spPr>
          <a:xfrm>
            <a:off x="1295400" y="152400"/>
            <a:ext cx="6934200" cy="868346"/>
          </a:xfrm>
          <a:prstGeom prst="rect">
            <a:avLst/>
          </a:prstGeom>
        </p:spPr>
        <p:txBody>
          <a:bodyPr vert="horz" lIns="0" rIns="0" bIns="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Aporte</a:t>
            </a:r>
            <a:r>
              <a:rPr kumimoji="0" lang="en-GB" sz="3600" b="1" i="0" u="none" strike="noStrike" kern="1200" cap="none" spc="0" normalizeH="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t>
            </a:r>
            <a:r>
              <a:rPr kumimoji="0" lang="en-GB" sz="3600" b="1" i="0" u="none" strike="noStrike" kern="1200" cap="none" spc="0" normalizeH="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significativo</a:t>
            </a:r>
            <a:r>
              <a:rPr kumimoji="0" lang="en-GB" sz="3600" b="1" i="0" u="none" strike="noStrike" kern="1200" cap="none" spc="0" normalizeH="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del sector de </a:t>
            </a:r>
            <a:r>
              <a:rPr kumimoji="0" lang="en-GB" sz="3600" b="1" i="0" u="none" strike="noStrike" kern="1200" cap="none" spc="0" normalizeH="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las</a:t>
            </a:r>
            <a:r>
              <a:rPr kumimoji="0" lang="en-GB" sz="3600" b="1" i="0" u="none" strike="noStrike" kern="1200" cap="none" spc="0" normalizeH="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t>
            </a:r>
            <a:r>
              <a:rPr kumimoji="0" lang="en-GB" sz="3600" b="1" i="0" u="none" strike="noStrike" kern="1200" cap="none" spc="0" normalizeH="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telecomunicaciones</a:t>
            </a:r>
            <a:r>
              <a:rPr kumimoji="0" lang="en-GB" sz="3600" b="1" i="0" u="none" strike="noStrike" kern="1200" cap="none" spc="0" normalizeH="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al PIB</a:t>
            </a:r>
            <a:endParaRPr kumimoji="0" lang="es-NI" sz="36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1914144"/>
            <a:ext cx="7772400" cy="2810256"/>
          </a:xfrm>
        </p:spPr>
        <p:txBody>
          <a:bodyPr rtlCol="0">
            <a:normAutofit/>
          </a:bodyPr>
          <a:lstStyle/>
          <a:p>
            <a:pPr algn="ctr" fontAlgn="auto">
              <a:spcAft>
                <a:spcPts val="0"/>
              </a:spcAft>
              <a:defRPr/>
            </a:pPr>
            <a:r>
              <a:rPr lang="es-MX" dirty="0" smtClean="0">
                <a:solidFill>
                  <a:schemeClr val="tx1"/>
                </a:solidFill>
              </a:rPr>
              <a:t>Desarrollo del sector telecomunicaciones</a:t>
            </a:r>
            <a:br>
              <a:rPr lang="es-MX" dirty="0" smtClean="0">
                <a:solidFill>
                  <a:schemeClr val="tx1"/>
                </a:solidFill>
              </a:rPr>
            </a:br>
            <a:r>
              <a:rPr lang="es-MX" dirty="0" smtClean="0">
                <a:solidFill>
                  <a:schemeClr val="tx1"/>
                </a:solidFill>
              </a:rPr>
              <a:t/>
            </a:r>
            <a:br>
              <a:rPr lang="es-MX" dirty="0" smtClean="0">
                <a:solidFill>
                  <a:schemeClr val="tx1"/>
                </a:solidFill>
              </a:rPr>
            </a:br>
            <a:r>
              <a:rPr lang="es-MX" dirty="0" smtClean="0">
                <a:solidFill>
                  <a:schemeClr val="tx1"/>
                </a:solidFill>
              </a:rPr>
              <a:t>Resultados 2004-2008</a:t>
            </a:r>
            <a:endParaRPr lang="es-ES" dirty="0">
              <a:solidFill>
                <a:schemeClr val="tx1"/>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71450" y="2900363"/>
          <a:ext cx="8872538" cy="2128837"/>
        </p:xfrm>
        <a:graphic>
          <a:graphicData uri="http://schemas.openxmlformats.org/presentationml/2006/ole">
            <p:oleObj spid="_x0000_s4098" name="Hoja de cálculo" r:id="rId4" imgW="7296021" imgH="1771785" progId="Excel.Sheet.12">
              <p:embed/>
            </p:oleObj>
          </a:graphicData>
        </a:graphic>
      </p:graphicFrame>
      <p:sp>
        <p:nvSpPr>
          <p:cNvPr id="4" name="Title 1"/>
          <p:cNvSpPr txBox="1">
            <a:spLocks/>
          </p:cNvSpPr>
          <p:nvPr/>
        </p:nvSpPr>
        <p:spPr>
          <a:xfrm>
            <a:off x="685800" y="655654"/>
            <a:ext cx="8153400" cy="1630346"/>
          </a:xfrm>
          <a:prstGeom prst="rect">
            <a:avLst/>
          </a:prstGeom>
        </p:spPr>
        <p:txBody>
          <a:bodyPr vert="horz" lIns="0" rIns="0" bIns="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Más</a:t>
            </a: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t>
            </a: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dominican@s</a:t>
            </a: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con </a:t>
            </a: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acceso</a:t>
            </a: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 los </a:t>
            </a: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servicios</a:t>
            </a: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de </a:t>
            </a: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telecomunicaciones</a:t>
            </a:r>
            <a:r>
              <a:rPr kumimoji="0" lang="en-GB" sz="3600" b="1" i="0" u="none" strike="noStrike" kern="1200" cap="none" spc="0" normalizeH="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y TICs</a:t>
            </a:r>
            <a:endParaRPr kumimoji="0" lang="es-NI" sz="36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pPr algn="ctr"/>
            <a:r>
              <a:rPr lang="es-DO" dirty="0" smtClean="0"/>
              <a:t>Los Botados de Monte plata</a:t>
            </a:r>
            <a:endParaRPr lang="es-DO" dirty="0"/>
          </a:p>
        </p:txBody>
      </p:sp>
      <p:pic>
        <p:nvPicPr>
          <p:cNvPr id="5123" name="Picture 3" descr="I:\Carpeta de Datos\Republica Dominicana\Publicaciones\Indotel te conecta\20.JPG"/>
          <p:cNvPicPr>
            <a:picLocks noGrp="1" noChangeAspect="1" noChangeArrowheads="1"/>
          </p:cNvPicPr>
          <p:nvPr>
            <p:ph idx="1"/>
          </p:nvPr>
        </p:nvPicPr>
        <p:blipFill>
          <a:blip r:embed="rId3" cstate="print"/>
          <a:stretch>
            <a:fillRect/>
          </a:stretch>
        </p:blipFill>
        <p:spPr bwMode="auto">
          <a:xfrm>
            <a:off x="1254767" y="1554163"/>
            <a:ext cx="6786865" cy="4525962"/>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Elipse"/>
          <p:cNvSpPr/>
          <p:nvPr/>
        </p:nvSpPr>
        <p:spPr>
          <a:xfrm rot="19624144">
            <a:off x="2352386" y="2266190"/>
            <a:ext cx="5252554" cy="2842127"/>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Carpeta de Datos\Presentaciones y discursos\Republica Dominicana\Dr. Vargas\Dia del Periodista 3 de Abril de 2009\Imagenes\Radio.jpg"/>
          <p:cNvPicPr>
            <a:picLocks noChangeAspect="1" noChangeArrowheads="1"/>
          </p:cNvPicPr>
          <p:nvPr/>
        </p:nvPicPr>
        <p:blipFill>
          <a:blip r:embed="rId2">
            <a:clrChange>
              <a:clrFrom>
                <a:srgbClr val="FFFFFF"/>
              </a:clrFrom>
              <a:clrTo>
                <a:srgbClr val="FFFFFF">
                  <a:alpha val="0"/>
                </a:srgbClr>
              </a:clrTo>
            </a:clrChange>
          </a:blip>
          <a:srcRect b="10107"/>
          <a:stretch>
            <a:fillRect/>
          </a:stretch>
        </p:blipFill>
        <p:spPr bwMode="auto">
          <a:xfrm>
            <a:off x="304800" y="304800"/>
            <a:ext cx="3632886" cy="2743200"/>
          </a:xfrm>
          <a:prstGeom prst="rect">
            <a:avLst/>
          </a:prstGeom>
          <a:noFill/>
        </p:spPr>
      </p:pic>
      <p:pic>
        <p:nvPicPr>
          <p:cNvPr id="1027" name="Picture 3" descr="I:\Carpeta de Datos\Presentaciones y discursos\Republica Dominicana\Dr. Vargas\Dia del Periodista 3 de Abril de 2009\Imagenes\Grabadora.jpg"/>
          <p:cNvPicPr>
            <a:picLocks noChangeAspect="1" noChangeArrowheads="1"/>
          </p:cNvPicPr>
          <p:nvPr/>
        </p:nvPicPr>
        <p:blipFill>
          <a:blip r:embed="rId3"/>
          <a:srcRect l="2059" t="4964" r="4555" b="3198"/>
          <a:stretch>
            <a:fillRect/>
          </a:stretch>
        </p:blipFill>
        <p:spPr bwMode="auto">
          <a:xfrm>
            <a:off x="6172200" y="533400"/>
            <a:ext cx="2533135" cy="2286000"/>
          </a:xfrm>
          <a:prstGeom prst="rect">
            <a:avLst/>
          </a:prstGeom>
          <a:ln>
            <a:noFill/>
          </a:ln>
          <a:effectLst>
            <a:softEdge rad="112500"/>
          </a:effectLst>
        </p:spPr>
      </p:pic>
      <p:pic>
        <p:nvPicPr>
          <p:cNvPr id="1028" name="Picture 4" descr="I:\Carpeta de Datos\Presentaciones y discursos\Republica Dominicana\Dr. Vargas\Dia del Periodista 3 de Abril de 2009\Imagenes\TV set.jpg"/>
          <p:cNvPicPr>
            <a:picLocks noChangeAspect="1" noChangeArrowheads="1"/>
          </p:cNvPicPr>
          <p:nvPr/>
        </p:nvPicPr>
        <p:blipFill>
          <a:blip r:embed="rId4"/>
          <a:srcRect l="4444" t="6311" r="4444" b="6044"/>
          <a:stretch>
            <a:fillRect/>
          </a:stretch>
        </p:blipFill>
        <p:spPr bwMode="auto">
          <a:xfrm>
            <a:off x="152400" y="4191000"/>
            <a:ext cx="3124200" cy="2209800"/>
          </a:xfrm>
          <a:prstGeom prst="rect">
            <a:avLst/>
          </a:prstGeom>
          <a:ln>
            <a:noFill/>
          </a:ln>
          <a:effectLst>
            <a:softEdge rad="112500"/>
          </a:effectLst>
        </p:spPr>
      </p:pic>
      <p:pic>
        <p:nvPicPr>
          <p:cNvPr id="1029" name="Picture 5" descr="I:\Carpeta de Datos\Presentaciones y discursos\Republica Dominicana\Dr. Vargas\Dia del Periodista 3 de Abril de 2009\Imagenes\Cuaderno.jpg"/>
          <p:cNvPicPr>
            <a:picLocks noChangeAspect="1" noChangeArrowheads="1"/>
          </p:cNvPicPr>
          <p:nvPr/>
        </p:nvPicPr>
        <p:blipFill>
          <a:blip r:embed="rId5"/>
          <a:srcRect/>
          <a:stretch>
            <a:fillRect/>
          </a:stretch>
        </p:blipFill>
        <p:spPr bwMode="auto">
          <a:xfrm>
            <a:off x="6172200" y="4191000"/>
            <a:ext cx="2685473" cy="2144047"/>
          </a:xfrm>
          <a:prstGeom prst="rect">
            <a:avLst/>
          </a:prstGeom>
          <a:ln>
            <a:noFill/>
          </a:ln>
          <a:effectLst>
            <a:softEdge rad="112500"/>
          </a:effectLst>
        </p:spPr>
      </p:pic>
      <p:pic>
        <p:nvPicPr>
          <p:cNvPr id="2" name="Picture 2" descr="I:\Carpeta de Datos\Presentaciones y discursos\Republica Dominicana\Dr. Vargas\Dia del Periodista 3 de Abril de 2009\Imagenes\maquina fotografica.jpg"/>
          <p:cNvPicPr>
            <a:picLocks noChangeAspect="1" noChangeArrowheads="1"/>
          </p:cNvPicPr>
          <p:nvPr/>
        </p:nvPicPr>
        <p:blipFill>
          <a:blip r:embed="rId6">
            <a:clrChange>
              <a:clrFrom>
                <a:srgbClr val="FEFEFE"/>
              </a:clrFrom>
              <a:clrTo>
                <a:srgbClr val="FEFEFE">
                  <a:alpha val="0"/>
                </a:srgbClr>
              </a:clrTo>
            </a:clrChange>
          </a:blip>
          <a:srcRect/>
          <a:stretch>
            <a:fillRect/>
          </a:stretch>
        </p:blipFill>
        <p:spPr bwMode="auto">
          <a:xfrm>
            <a:off x="4114800" y="2590800"/>
            <a:ext cx="1832162" cy="2286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Carpeta de Datos\Fotos desde 19 de Agosto de 2008\Republica Dominicana\La Yautia 23 de Noviembre de 2008\DSC06586.JPG"/>
          <p:cNvPicPr>
            <a:picLocks noGrp="1" noChangeAspect="1" noChangeArrowheads="1"/>
          </p:cNvPicPr>
          <p:nvPr>
            <p:ph sz="half" idx="1"/>
          </p:nvPr>
        </p:nvPicPr>
        <p:blipFill>
          <a:blip r:embed="rId3" cstate="print"/>
          <a:stretch>
            <a:fillRect/>
          </a:stretch>
        </p:blipFill>
        <p:spPr bwMode="auto">
          <a:xfrm>
            <a:off x="891540" y="1699260"/>
            <a:ext cx="3017520" cy="4526280"/>
          </a:xfrm>
          <a:prstGeom prst="rect">
            <a:avLst/>
          </a:prstGeom>
          <a:ln>
            <a:noFill/>
          </a:ln>
          <a:effectLst>
            <a:softEdge rad="112500"/>
          </a:effectLst>
        </p:spPr>
      </p:pic>
      <p:pic>
        <p:nvPicPr>
          <p:cNvPr id="6" name="Content Placeholder 5" descr="DSC05948.JPG"/>
          <p:cNvPicPr>
            <a:picLocks noGrp="1" noChangeAspect="1"/>
          </p:cNvPicPr>
          <p:nvPr>
            <p:ph sz="half" idx="2"/>
          </p:nvPr>
        </p:nvPicPr>
        <p:blipFill>
          <a:blip r:embed="rId4" cstate="print"/>
          <a:stretch>
            <a:fillRect/>
          </a:stretch>
        </p:blipFill>
        <p:spPr>
          <a:xfrm>
            <a:off x="5311140" y="1699260"/>
            <a:ext cx="3017520" cy="4526280"/>
          </a:xfrm>
          <a:prstGeom prst="rect">
            <a:avLst/>
          </a:prstGeom>
          <a:ln>
            <a:noFill/>
          </a:ln>
          <a:effectLst>
            <a:outerShdw blurRad="190500" algn="tl" rotWithShape="0">
              <a:srgbClr val="000000">
                <a:alpha val="70000"/>
              </a:srgbClr>
            </a:outerShdw>
          </a:effectLst>
        </p:spPr>
      </p:pic>
      <p:sp>
        <p:nvSpPr>
          <p:cNvPr id="10" name="TextBox 6"/>
          <p:cNvSpPr txBox="1">
            <a:spLocks noChangeArrowheads="1"/>
          </p:cNvSpPr>
          <p:nvPr/>
        </p:nvSpPr>
        <p:spPr bwMode="auto">
          <a:xfrm>
            <a:off x="4986310" y="457200"/>
            <a:ext cx="4157690" cy="646113"/>
          </a:xfrm>
          <a:prstGeom prst="rect">
            <a:avLst/>
          </a:prstGeom>
          <a:noFill/>
          <a:ln w="9525">
            <a:noFill/>
            <a:miter lim="800000"/>
            <a:headEnd/>
            <a:tailEnd/>
          </a:ln>
        </p:spPr>
        <p:txBody>
          <a:bodyPr>
            <a:spAutoFit/>
          </a:bodyPr>
          <a:lstStyle/>
          <a:p>
            <a:pPr algn="ctr">
              <a:defRPr/>
            </a:pPr>
            <a:r>
              <a:rPr lang="es-NI" sz="3600" b="1" dirty="0">
                <a:ln w="900" cmpd="sng">
                  <a:solidFill>
                    <a:schemeClr val="accent1">
                      <a:satMod val="190000"/>
                      <a:alpha val="55000"/>
                    </a:schemeClr>
                  </a:solidFill>
                  <a:prstDash val="solid"/>
                </a:ln>
                <a:solidFill>
                  <a:schemeClr val="accent1"/>
                </a:solidFill>
                <a:effectLst>
                  <a:innerShdw blurRad="101600" dist="76200" dir="5400000">
                    <a:schemeClr val="accent1">
                      <a:satMod val="190000"/>
                      <a:tint val="100000"/>
                      <a:alpha val="74000"/>
                    </a:schemeClr>
                  </a:innerShdw>
                </a:effectLst>
                <a:latin typeface="+mj-lt"/>
              </a:rPr>
              <a:t>Antena de Orange</a:t>
            </a:r>
            <a:r>
              <a:rPr lang="es-NI" b="1" dirty="0">
                <a:ln w="900" cmpd="sng">
                  <a:solidFill>
                    <a:schemeClr val="accent1">
                      <a:satMod val="190000"/>
                      <a:alpha val="55000"/>
                    </a:schemeClr>
                  </a:solidFill>
                  <a:prstDash val="solid"/>
                </a:ln>
                <a:solidFill>
                  <a:schemeClr val="accent1"/>
                </a:solidFill>
                <a:effectLst>
                  <a:innerShdw blurRad="101600" dist="76200" dir="5400000">
                    <a:schemeClr val="accent1">
                      <a:satMod val="190000"/>
                      <a:tint val="100000"/>
                      <a:alpha val="74000"/>
                    </a:schemeClr>
                  </a:innerShdw>
                </a:effectLst>
                <a:latin typeface="Calibri" pitchFamily="34" charset="0"/>
              </a:rPr>
              <a:t> </a:t>
            </a:r>
          </a:p>
        </p:txBody>
      </p:sp>
      <p:sp>
        <p:nvSpPr>
          <p:cNvPr id="7" name="TextBox 6"/>
          <p:cNvSpPr txBox="1">
            <a:spLocks noChangeArrowheads="1"/>
          </p:cNvSpPr>
          <p:nvPr/>
        </p:nvSpPr>
        <p:spPr bwMode="auto">
          <a:xfrm>
            <a:off x="304800" y="457200"/>
            <a:ext cx="4157690" cy="646331"/>
          </a:xfrm>
          <a:prstGeom prst="rect">
            <a:avLst/>
          </a:prstGeom>
          <a:noFill/>
          <a:ln w="9525">
            <a:noFill/>
            <a:miter lim="800000"/>
            <a:headEnd/>
            <a:tailEnd/>
          </a:ln>
        </p:spPr>
        <p:txBody>
          <a:bodyPr>
            <a:spAutoFit/>
          </a:bodyPr>
          <a:lstStyle/>
          <a:p>
            <a:pPr algn="ctr">
              <a:defRPr/>
            </a:pPr>
            <a:r>
              <a:rPr lang="es-NI" sz="3600" b="1" dirty="0">
                <a:ln w="900" cmpd="sng">
                  <a:solidFill>
                    <a:schemeClr val="tx1">
                      <a:alpha val="55000"/>
                    </a:schemeClr>
                  </a:solidFill>
                  <a:prstDash val="solid"/>
                </a:ln>
                <a:solidFill>
                  <a:schemeClr val="bg1"/>
                </a:solidFill>
                <a:effectLst>
                  <a:outerShdw blurRad="50800" dist="38100" dir="2700000" algn="tl" rotWithShape="0">
                    <a:prstClr val="black">
                      <a:alpha val="40000"/>
                    </a:prstClr>
                  </a:outerShdw>
                </a:effectLst>
                <a:latin typeface="+mj-lt"/>
              </a:rPr>
              <a:t>Antena de </a:t>
            </a:r>
            <a:r>
              <a:rPr lang="es-NI" sz="3600" b="1" dirty="0" err="1" smtClean="0">
                <a:ln w="900" cmpd="sng">
                  <a:solidFill>
                    <a:schemeClr val="tx1">
                      <a:alpha val="55000"/>
                    </a:schemeClr>
                  </a:solidFill>
                  <a:prstDash val="solid"/>
                </a:ln>
                <a:solidFill>
                  <a:schemeClr val="bg1"/>
                </a:solidFill>
                <a:effectLst>
                  <a:outerShdw blurRad="50800" dist="38100" dir="2700000" algn="tl" rotWithShape="0">
                    <a:prstClr val="black">
                      <a:alpha val="40000"/>
                    </a:prstClr>
                  </a:outerShdw>
                </a:effectLst>
                <a:latin typeface="+mj-lt"/>
              </a:rPr>
              <a:t>Codetel</a:t>
            </a:r>
            <a:r>
              <a:rPr lang="es-NI" b="1" dirty="0" smtClean="0">
                <a:ln w="900" cmpd="sng">
                  <a:solidFill>
                    <a:schemeClr val="tx1">
                      <a:alpha val="55000"/>
                    </a:schemeClr>
                  </a:solidFill>
                  <a:prstDash val="solid"/>
                </a:ln>
                <a:solidFill>
                  <a:schemeClr val="bg1"/>
                </a:solidFill>
                <a:effectLst>
                  <a:outerShdw blurRad="50800" dist="38100" dir="2700000" algn="tl" rotWithShape="0">
                    <a:prstClr val="black">
                      <a:alpha val="40000"/>
                    </a:prstClr>
                  </a:outerShdw>
                </a:effectLst>
                <a:latin typeface="Calibri" pitchFamily="34" charset="0"/>
              </a:rPr>
              <a:t> </a:t>
            </a:r>
            <a:endParaRPr lang="es-NI" b="1" dirty="0">
              <a:ln w="900" cmpd="sng">
                <a:solidFill>
                  <a:schemeClr val="tx1">
                    <a:alpha val="55000"/>
                  </a:schemeClr>
                </a:solidFill>
                <a:prstDash val="solid"/>
              </a:ln>
              <a:solidFill>
                <a:schemeClr val="bg1"/>
              </a:solidFill>
              <a:effectLst>
                <a:outerShdw blurRad="50800" dist="38100" dir="2700000" algn="tl" rotWithShape="0">
                  <a:prstClr val="black">
                    <a:alpha val="40000"/>
                  </a:prstClr>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76200"/>
            <a:ext cx="9144000" cy="838200"/>
          </a:xfrm>
          <a:prstGeom prst="rect">
            <a:avLst/>
          </a:prstGeom>
        </p:spPr>
        <p:txBody>
          <a:bodyPr vert="horz" anchor="ctr">
            <a:normAutofit/>
          </a:bodyPr>
          <a:lstStyle/>
          <a:p>
            <a:pPr lvl="0" algn="ctr">
              <a:spcBef>
                <a:spcPct val="0"/>
              </a:spcBef>
            </a:pPr>
            <a:r>
              <a:rPr lang="en-US" sz="20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ea typeface="+mj-ea"/>
                <a:cs typeface="+mj-cs"/>
              </a:rPr>
              <a:t>PRiMER</a:t>
            </a:r>
            <a:r>
              <a:rPr lang="en-US"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ea typeface="+mj-ea"/>
                <a:cs typeface="+mj-cs"/>
              </a:rPr>
              <a:t> IMPACTO</a:t>
            </a:r>
          </a:p>
          <a:p>
            <a:pPr lvl="0" algn="ctr">
              <a:spcBef>
                <a:spcPct val="0"/>
              </a:spcBef>
            </a:pPr>
            <a:r>
              <a:rPr kumimoji="0" lang="en-US" sz="2000" b="1" i="0" u="none" strike="noStrike" kern="1200" cap="none" spc="50" normalizeH="0" baseline="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mj-lt"/>
                <a:ea typeface="+mj-ea"/>
                <a:cs typeface="+mj-cs"/>
              </a:rPr>
              <a:t>video</a:t>
            </a:r>
            <a:endParaRPr kumimoji="0" lang="en-US" sz="20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j-lt"/>
              <a:ea typeface="+mj-ea"/>
              <a:cs typeface="+mj-cs"/>
            </a:endParaRPr>
          </a:p>
        </p:txBody>
      </p:sp>
    </p:spTree>
    <p:controls>
      <p:control spid="120834" name="WindowsMediaPlayer17" r:id="rId2" imgW="7935433" imgH="6001588"/>
    </p:controls>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838200"/>
          </a:xfrm>
          <a:prstGeom prst="rect">
            <a:avLst/>
          </a:prstGeom>
        </p:spPr>
        <p:txBody>
          <a:bodyPr vert="horz" anchor="ctr">
            <a:normAutofit/>
          </a:bodyPr>
          <a:lstStyle/>
          <a:p>
            <a:pPr lvl="0" algn="ctr">
              <a:spcBef>
                <a:spcPct val="0"/>
              </a:spcBef>
            </a:pPr>
            <a:r>
              <a:rPr lang="en-US"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ea typeface="+mj-ea"/>
                <a:cs typeface="+mj-cs"/>
              </a:rPr>
              <a:t>NURIA PIERA</a:t>
            </a:r>
          </a:p>
          <a:p>
            <a:pPr lvl="0" algn="ctr">
              <a:spcBef>
                <a:spcPct val="0"/>
              </a:spcBef>
            </a:pPr>
            <a:r>
              <a:rPr kumimoji="0" lang="en-US" sz="2000" b="1" i="0" u="none" strike="noStrike" kern="1200" cap="none" spc="50" normalizeH="0" baseline="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mj-lt"/>
                <a:ea typeface="+mj-ea"/>
                <a:cs typeface="+mj-cs"/>
              </a:rPr>
              <a:t>video</a:t>
            </a:r>
            <a:endParaRPr kumimoji="0" lang="en-US" sz="20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j-lt"/>
              <a:ea typeface="+mj-ea"/>
              <a:cs typeface="+mj-cs"/>
            </a:endParaRPr>
          </a:p>
        </p:txBody>
      </p:sp>
    </p:spTree>
    <p:controls>
      <p:control spid="46082" name="WindowsMediaPlayer17" r:id="rId2" imgW="7935433" imgH="6001588"/>
    </p:controls>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C:\Carpeta de Datos\Republica Dominicana\Publicaciones\Indotel te conecta\38.JPG"/>
          <p:cNvPicPr>
            <a:picLocks noGrp="1" noChangeAspect="1" noChangeArrowheads="1"/>
          </p:cNvPicPr>
          <p:nvPr>
            <p:ph idx="4294967295"/>
          </p:nvPr>
        </p:nvPicPr>
        <p:blipFill>
          <a:blip r:embed="rId3" cstate="print"/>
          <a:srcRect l="6193" r="10000" b="6250"/>
          <a:stretch>
            <a:fillRect/>
          </a:stretch>
        </p:blipFill>
        <p:spPr bwMode="auto">
          <a:xfrm>
            <a:off x="-51955" y="0"/>
            <a:ext cx="9195955" cy="6858000"/>
          </a:xfrm>
          <a:prstGeom prst="rect">
            <a:avLst/>
          </a:prstGeom>
          <a:noFill/>
        </p:spPr>
      </p:pic>
      <p:sp>
        <p:nvSpPr>
          <p:cNvPr id="4" name="3 Elipse"/>
          <p:cNvSpPr/>
          <p:nvPr/>
        </p:nvSpPr>
        <p:spPr>
          <a:xfrm rot="1951040">
            <a:off x="4098559" y="1097144"/>
            <a:ext cx="2286000" cy="2590800"/>
          </a:xfrm>
          <a:prstGeom prst="ellipse">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s-DO"/>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8" presetClass="emph" presetSubtype="0" repeatCount="indefinite" fill="hold" grpId="1" nodeType="afterEffect">
                                  <p:stCondLst>
                                    <p:cond delay="0"/>
                                  </p:stCondLst>
                                  <p:childTnLst>
                                    <p:animRot by="21600000">
                                      <p:cBhvr>
                                        <p:cTn id="12"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0" y="0"/>
            <a:ext cx="9144000" cy="738664"/>
          </a:xfrm>
        </p:spPr>
        <p:txBody>
          <a:bodyPr wrap="square" lIns="0" tIns="0" rIns="0" bIns="0">
            <a:spAutoFit/>
          </a:bodyPr>
          <a:lstStyle/>
          <a:p>
            <a:pPr algn="ctr" eaLnBrk="1" hangingPunct="1">
              <a:tabLst>
                <a:tab pos="0" algn="l"/>
                <a:tab pos="447675" algn="l"/>
                <a:tab pos="896938" algn="l"/>
                <a:tab pos="1346200" algn="l"/>
                <a:tab pos="1795463" algn="l"/>
                <a:tab pos="2244725" algn="l"/>
                <a:tab pos="2693988" algn="l"/>
                <a:tab pos="3143250" algn="l"/>
                <a:tab pos="3592513" algn="l"/>
                <a:tab pos="4038600" algn="l"/>
                <a:tab pos="4487863" algn="l"/>
                <a:tab pos="4937125" algn="l"/>
                <a:tab pos="5386388" algn="l"/>
                <a:tab pos="5835650" algn="l"/>
                <a:tab pos="6284913" algn="l"/>
                <a:tab pos="6735763" algn="l"/>
                <a:tab pos="7185025" algn="l"/>
                <a:tab pos="7634288" algn="l"/>
                <a:tab pos="8083550" algn="l"/>
                <a:tab pos="8532813" algn="l"/>
                <a:tab pos="8982075" algn="l"/>
              </a:tabLst>
            </a:pPr>
            <a:r>
              <a:rPr lang="en-GB" sz="4800" b="1" cap="none"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Los </a:t>
            </a:r>
            <a:r>
              <a:rPr lang="en-GB" sz="4800" b="1" cap="none"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Botados</a:t>
            </a:r>
            <a:r>
              <a:rPr lang="en-GB" sz="4800" b="1" cap="none"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Monte Plata</a:t>
            </a:r>
          </a:p>
        </p:txBody>
      </p:sp>
      <p:sp>
        <p:nvSpPr>
          <p:cNvPr id="126979" name="Text Box 3"/>
          <p:cNvSpPr txBox="1">
            <a:spLocks noChangeArrowheads="1"/>
          </p:cNvSpPr>
          <p:nvPr/>
        </p:nvSpPr>
        <p:spPr bwMode="auto">
          <a:xfrm>
            <a:off x="1109663" y="3429000"/>
            <a:ext cx="2025650" cy="320675"/>
          </a:xfrm>
          <a:prstGeom prst="rect">
            <a:avLst/>
          </a:prstGeom>
          <a:noFill/>
          <a:ln w="9525">
            <a:noFill/>
            <a:round/>
            <a:headEnd/>
            <a:tailEnd/>
          </a:ln>
        </p:spPr>
        <p:txBody>
          <a:bodyPr lIns="81606" tIns="42435" rIns="81606" bIns="42435">
            <a:spAutoFit/>
          </a:bodyPr>
          <a:lstStyle/>
          <a:p>
            <a:pPr defTabSz="407988" hangingPunct="0">
              <a:lnSpc>
                <a:spcPct val="96000"/>
              </a:lnSpc>
              <a:spcBef>
                <a:spcPts val="1025"/>
              </a:spcBef>
              <a:buClr>
                <a:srgbClr val="000000"/>
              </a:buClr>
              <a:buSzPct val="45000"/>
              <a:buFont typeface="StarSymbol"/>
              <a:buNone/>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2725" algn="l"/>
                <a:tab pos="5703888" algn="l"/>
                <a:tab pos="6111875" algn="l"/>
                <a:tab pos="6518275" algn="l"/>
                <a:tab pos="6921500" algn="l"/>
                <a:tab pos="7334250" algn="l"/>
                <a:tab pos="7742238" algn="l"/>
                <a:tab pos="8145463" algn="l"/>
              </a:tabLst>
            </a:pPr>
            <a:r>
              <a:rPr lang="en-GB" sz="1600">
                <a:solidFill>
                  <a:srgbClr val="FFFFFF"/>
                </a:solidFill>
              </a:rPr>
              <a:t>Foto 3</a:t>
            </a:r>
          </a:p>
        </p:txBody>
      </p:sp>
      <p:sp>
        <p:nvSpPr>
          <p:cNvPr id="126980" name="Text Box 4"/>
          <p:cNvSpPr txBox="1">
            <a:spLocks noChangeArrowheads="1"/>
          </p:cNvSpPr>
          <p:nvPr/>
        </p:nvSpPr>
        <p:spPr bwMode="auto">
          <a:xfrm>
            <a:off x="6596063" y="3429000"/>
            <a:ext cx="2025650" cy="320675"/>
          </a:xfrm>
          <a:prstGeom prst="rect">
            <a:avLst/>
          </a:prstGeom>
          <a:noFill/>
          <a:ln w="9525">
            <a:noFill/>
            <a:round/>
            <a:headEnd/>
            <a:tailEnd/>
          </a:ln>
        </p:spPr>
        <p:txBody>
          <a:bodyPr lIns="81606" tIns="42435" rIns="81606" bIns="42435">
            <a:spAutoFit/>
          </a:bodyPr>
          <a:lstStyle/>
          <a:p>
            <a:pPr defTabSz="407988" hangingPunct="0">
              <a:lnSpc>
                <a:spcPct val="96000"/>
              </a:lnSpc>
              <a:spcBef>
                <a:spcPts val="1025"/>
              </a:spcBef>
              <a:buClr>
                <a:srgbClr val="000000"/>
              </a:buClr>
              <a:buSzPct val="45000"/>
              <a:buFont typeface="StarSymbol"/>
              <a:buNone/>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2725" algn="l"/>
                <a:tab pos="5703888" algn="l"/>
                <a:tab pos="6111875" algn="l"/>
                <a:tab pos="6518275" algn="l"/>
                <a:tab pos="6921500" algn="l"/>
                <a:tab pos="7334250" algn="l"/>
                <a:tab pos="7742238" algn="l"/>
                <a:tab pos="8145463" algn="l"/>
              </a:tabLst>
            </a:pPr>
            <a:r>
              <a:rPr lang="en-GB" sz="1600">
                <a:solidFill>
                  <a:srgbClr val="FFFFFF"/>
                </a:solidFill>
              </a:rPr>
              <a:t>Foto 56</a:t>
            </a:r>
          </a:p>
        </p:txBody>
      </p:sp>
      <p:sp>
        <p:nvSpPr>
          <p:cNvPr id="126982" name="Text Box 6"/>
          <p:cNvSpPr txBox="1">
            <a:spLocks noChangeArrowheads="1"/>
          </p:cNvSpPr>
          <p:nvPr/>
        </p:nvSpPr>
        <p:spPr bwMode="auto">
          <a:xfrm>
            <a:off x="6008688" y="6303963"/>
            <a:ext cx="2025650" cy="320675"/>
          </a:xfrm>
          <a:prstGeom prst="rect">
            <a:avLst/>
          </a:prstGeom>
          <a:noFill/>
          <a:ln w="9525">
            <a:noFill/>
            <a:round/>
            <a:headEnd/>
            <a:tailEnd/>
          </a:ln>
        </p:spPr>
        <p:txBody>
          <a:bodyPr lIns="81606" tIns="42435" rIns="81606" bIns="42435">
            <a:spAutoFit/>
          </a:bodyPr>
          <a:lstStyle/>
          <a:p>
            <a:pPr defTabSz="407988" hangingPunct="0">
              <a:lnSpc>
                <a:spcPct val="96000"/>
              </a:lnSpc>
              <a:spcBef>
                <a:spcPts val="1025"/>
              </a:spcBef>
              <a:buClr>
                <a:srgbClr val="000000"/>
              </a:buClr>
              <a:buSzPct val="45000"/>
              <a:buFont typeface="StarSymbol"/>
              <a:buNone/>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2725" algn="l"/>
                <a:tab pos="5703888" algn="l"/>
                <a:tab pos="6111875" algn="l"/>
                <a:tab pos="6518275" algn="l"/>
                <a:tab pos="6921500" algn="l"/>
                <a:tab pos="7334250" algn="l"/>
                <a:tab pos="7742238" algn="l"/>
                <a:tab pos="8145463" algn="l"/>
              </a:tabLst>
            </a:pPr>
            <a:r>
              <a:rPr lang="en-GB" sz="1600">
                <a:solidFill>
                  <a:srgbClr val="FFFFFF"/>
                </a:solidFill>
              </a:rPr>
              <a:t>Foto 55</a:t>
            </a:r>
          </a:p>
        </p:txBody>
      </p:sp>
      <p:pic>
        <p:nvPicPr>
          <p:cNvPr id="126983" name="Picture 7"/>
          <p:cNvPicPr>
            <a:picLocks noChangeAspect="1" noChangeArrowheads="1"/>
          </p:cNvPicPr>
          <p:nvPr/>
        </p:nvPicPr>
        <p:blipFill>
          <a:blip r:embed="rId3"/>
          <a:srcRect/>
          <a:stretch>
            <a:fillRect/>
          </a:stretch>
        </p:blipFill>
        <p:spPr bwMode="auto">
          <a:xfrm>
            <a:off x="0" y="857250"/>
            <a:ext cx="3143250" cy="2095500"/>
          </a:xfrm>
          <a:prstGeom prst="rect">
            <a:avLst/>
          </a:prstGeom>
          <a:noFill/>
          <a:ln w="9525">
            <a:noFill/>
            <a:round/>
            <a:headEnd/>
            <a:tailEnd/>
          </a:ln>
        </p:spPr>
      </p:pic>
      <p:pic>
        <p:nvPicPr>
          <p:cNvPr id="126984" name="Picture 8"/>
          <p:cNvPicPr>
            <a:picLocks noChangeAspect="1" noChangeArrowheads="1"/>
          </p:cNvPicPr>
          <p:nvPr/>
        </p:nvPicPr>
        <p:blipFill>
          <a:blip r:embed="rId4"/>
          <a:srcRect/>
          <a:stretch>
            <a:fillRect/>
          </a:stretch>
        </p:blipFill>
        <p:spPr bwMode="auto">
          <a:xfrm>
            <a:off x="3143250" y="857250"/>
            <a:ext cx="6000750" cy="4003675"/>
          </a:xfrm>
          <a:prstGeom prst="rect">
            <a:avLst/>
          </a:prstGeom>
          <a:noFill/>
          <a:ln w="9525">
            <a:noFill/>
            <a:round/>
            <a:headEnd/>
            <a:tailEnd/>
          </a:ln>
        </p:spPr>
      </p:pic>
      <p:pic>
        <p:nvPicPr>
          <p:cNvPr id="126986" name="Picture 10"/>
          <p:cNvPicPr>
            <a:picLocks noChangeAspect="1" noChangeArrowheads="1"/>
          </p:cNvPicPr>
          <p:nvPr/>
        </p:nvPicPr>
        <p:blipFill>
          <a:blip r:embed="rId5"/>
          <a:srcRect/>
          <a:stretch>
            <a:fillRect/>
          </a:stretch>
        </p:blipFill>
        <p:spPr bwMode="auto">
          <a:xfrm>
            <a:off x="5791200" y="4876800"/>
            <a:ext cx="3352800" cy="1981200"/>
          </a:xfrm>
          <a:prstGeom prst="rect">
            <a:avLst/>
          </a:prstGeom>
          <a:noFill/>
          <a:ln w="9525">
            <a:noFill/>
            <a:round/>
            <a:headEnd/>
            <a:tailEnd/>
          </a:ln>
        </p:spPr>
      </p:pic>
      <p:sp>
        <p:nvSpPr>
          <p:cNvPr id="126987" name="Text Box 11"/>
          <p:cNvSpPr txBox="1">
            <a:spLocks noChangeArrowheads="1"/>
          </p:cNvSpPr>
          <p:nvPr/>
        </p:nvSpPr>
        <p:spPr bwMode="auto">
          <a:xfrm>
            <a:off x="152400" y="3217863"/>
            <a:ext cx="2743200" cy="3010923"/>
          </a:xfrm>
          <a:prstGeom prst="rect">
            <a:avLst/>
          </a:prstGeom>
          <a:noFill/>
          <a:ln w="9525">
            <a:noFill/>
            <a:round/>
            <a:headEnd/>
            <a:tailEnd/>
          </a:ln>
        </p:spPr>
        <p:txBody>
          <a:bodyPr lIns="81606" tIns="42435" rIns="81606" bIns="42435">
            <a:spAutoFit/>
          </a:bodyPr>
          <a:lstStyle/>
          <a:p>
            <a:pPr defTabSz="407988" hangingPunct="0">
              <a:lnSpc>
                <a:spcPct val="96000"/>
              </a:lnSpc>
              <a:spcBef>
                <a:spcPts val="1025"/>
              </a:spcBef>
              <a:buClr>
                <a:srgbClr val="000000"/>
              </a:buClr>
              <a:buSzPct val="45000"/>
              <a:buFont typeface="StarSymbol"/>
              <a:buNone/>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2725" algn="l"/>
                <a:tab pos="5703888" algn="l"/>
                <a:tab pos="6111875" algn="l"/>
                <a:tab pos="6518275" algn="l"/>
                <a:tab pos="6921500" algn="l"/>
                <a:tab pos="7334250" algn="l"/>
                <a:tab pos="7742238" algn="l"/>
                <a:tab pos="8145463" algn="l"/>
              </a:tabLst>
            </a:pPr>
            <a:r>
              <a:rPr lang="es-DO" sz="2200" dirty="0">
                <a:solidFill>
                  <a:srgbClr val="0070C0"/>
                </a:solidFill>
                <a:effectLst>
                  <a:outerShdw blurRad="38100" dist="38100" dir="2700000" algn="tl">
                    <a:srgbClr val="000000">
                      <a:alpha val="43137"/>
                    </a:srgbClr>
                  </a:outerShdw>
                </a:effectLst>
              </a:rPr>
              <a:t>Jóvenes entusiastas y creativos ahora en los campos de </a:t>
            </a:r>
            <a:r>
              <a:rPr lang="es-DO" sz="2200" dirty="0" smtClean="0">
                <a:solidFill>
                  <a:srgbClr val="0070C0"/>
                </a:solidFill>
                <a:effectLst>
                  <a:outerShdw blurRad="38100" dist="38100" dir="2700000" algn="tl">
                    <a:srgbClr val="000000">
                      <a:alpha val="43137"/>
                    </a:srgbClr>
                  </a:outerShdw>
                </a:effectLst>
              </a:rPr>
              <a:t>Los </a:t>
            </a:r>
            <a:r>
              <a:rPr lang="es-DO" sz="2200" dirty="0">
                <a:solidFill>
                  <a:srgbClr val="0070C0"/>
                </a:solidFill>
                <a:effectLst>
                  <a:outerShdw blurRad="38100" dist="38100" dir="2700000" algn="tl">
                    <a:srgbClr val="000000">
                      <a:alpha val="43137"/>
                    </a:srgbClr>
                  </a:outerShdw>
                </a:effectLst>
              </a:rPr>
              <a:t>Botados acceden al Internet de Banda </a:t>
            </a:r>
            <a:r>
              <a:rPr lang="es-DO" sz="2200" dirty="0" smtClean="0">
                <a:solidFill>
                  <a:srgbClr val="0070C0"/>
                </a:solidFill>
                <a:effectLst>
                  <a:outerShdw blurRad="38100" dist="38100" dir="2700000" algn="tl">
                    <a:srgbClr val="000000">
                      <a:alpha val="43137"/>
                    </a:srgbClr>
                  </a:outerShdw>
                </a:effectLst>
              </a:rPr>
              <a:t>Ancha </a:t>
            </a:r>
            <a:r>
              <a:rPr lang="es-DO" sz="2200" dirty="0">
                <a:solidFill>
                  <a:srgbClr val="0070C0"/>
                </a:solidFill>
                <a:effectLst>
                  <a:outerShdw blurRad="38100" dist="38100" dir="2700000" algn="tl">
                    <a:srgbClr val="000000">
                      <a:alpha val="43137"/>
                    </a:srgbClr>
                  </a:outerShdw>
                </a:effectLst>
              </a:rPr>
              <a:t>incluso usando calderos colocados en la cima de los cocoteros</a:t>
            </a:r>
          </a:p>
        </p:txBody>
      </p:sp>
      <p:pic>
        <p:nvPicPr>
          <p:cNvPr id="12" name="Picture 2" descr="C:\Carpeta de Datos\Fotos desde 19 de Agosto de 2008\Republica Dominicana\Yautilla Los Botados  Dr. Vargas 21 de Agosto de 2008\DSC04058.JPG"/>
          <p:cNvPicPr>
            <a:picLocks noGrp="1" noChangeAspect="1" noChangeArrowheads="1"/>
          </p:cNvPicPr>
          <p:nvPr>
            <p:ph idx="4294967295"/>
          </p:nvPr>
        </p:nvPicPr>
        <p:blipFill>
          <a:blip r:embed="rId6" cstate="print"/>
          <a:srcRect l="10597"/>
          <a:stretch>
            <a:fillRect/>
          </a:stretch>
        </p:blipFill>
        <p:spPr bwMode="auto">
          <a:xfrm>
            <a:off x="3124200" y="4876800"/>
            <a:ext cx="2656610" cy="1981200"/>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05917.JPG"/>
          <p:cNvPicPr>
            <a:picLocks noGrp="1" noChangeAspect="1"/>
          </p:cNvPicPr>
          <p:nvPr>
            <p:ph idx="1"/>
          </p:nvPr>
        </p:nvPicPr>
        <p:blipFill>
          <a:blip r:embed="rId3">
            <a:lum bright="18000" contrast="13000"/>
          </a:blip>
          <a:srcRect l="7979" r="12234" b="5319"/>
          <a:stretch>
            <a:fillRect/>
          </a:stretch>
        </p:blipFill>
        <p:spPr>
          <a:xfrm>
            <a:off x="714348" y="-8570"/>
            <a:ext cx="3857652" cy="6866594"/>
          </a:xfrm>
          <a:effectLst>
            <a:softEdge rad="112500"/>
          </a:effectLst>
        </p:spPr>
      </p:pic>
      <p:pic>
        <p:nvPicPr>
          <p:cNvPr id="6" name="Picture 5" descr="DSC05918.JPG"/>
          <p:cNvPicPr>
            <a:picLocks noChangeAspect="1"/>
          </p:cNvPicPr>
          <p:nvPr/>
        </p:nvPicPr>
        <p:blipFill>
          <a:blip r:embed="rId4" cstate="print">
            <a:lum bright="31000" contrast="8000"/>
          </a:blip>
          <a:srcRect l="3906" t="4687" r="4688"/>
          <a:stretch>
            <a:fillRect/>
          </a:stretch>
        </p:blipFill>
        <p:spPr bwMode="auto">
          <a:xfrm>
            <a:off x="7129103" y="1023902"/>
            <a:ext cx="7673196" cy="5334056"/>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35" presetClass="path" presetSubtype="0" accel="50000" decel="50000" fill="hold" nodeType="withEffect">
                                  <p:stCondLst>
                                    <p:cond delay="0"/>
                                  </p:stCondLst>
                                  <p:childTnLst>
                                    <p:animMotion origin="layout" path="M -1.94444E-6 3.42276E-6 L -0.67552 -0.04857 " pathEditMode="relative" rAng="0" ptsTypes="AA">
                                      <p:cBhvr>
                                        <p:cTn id="16" dur="2000" fill="hold"/>
                                        <p:tgtEl>
                                          <p:spTgt spid="6"/>
                                        </p:tgtEl>
                                        <p:attrNameLst>
                                          <p:attrName>ppt_x</p:attrName>
                                          <p:attrName>ppt_y</p:attrName>
                                        </p:attrNameLst>
                                      </p:cBhvr>
                                      <p:rCtr x="-338" y="-24"/>
                                    </p:animMotion>
                                  </p:childTnLst>
                                </p:cTn>
                              </p:par>
                            </p:childTnLst>
                          </p:cTn>
                        </p:par>
                        <p:par>
                          <p:cTn id="17" fill="hold">
                            <p:stCondLst>
                              <p:cond delay="2000"/>
                            </p:stCondLst>
                            <p:childTnLst>
                              <p:par>
                                <p:cTn id="18" presetID="6" presetClass="emph" presetSubtype="0" fill="hold" nodeType="afterEffect">
                                  <p:stCondLst>
                                    <p:cond delay="0"/>
                                  </p:stCondLst>
                                  <p:childTnLst>
                                    <p:animScale>
                                      <p:cBhvr>
                                        <p:cTn id="19" dur="20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05919.JPG"/>
          <p:cNvPicPr>
            <a:picLocks noGrp="1" noChangeAspect="1"/>
          </p:cNvPicPr>
          <p:nvPr>
            <p:ph idx="1"/>
          </p:nvPr>
        </p:nvPicPr>
        <p:blipFill>
          <a:blip r:embed="rId3">
            <a:lum bright="37000" contrast="28000"/>
          </a:blip>
          <a:srcRect t="3157"/>
          <a:stretch>
            <a:fillRect/>
          </a:stretch>
        </p:blipFill>
        <p:spPr>
          <a:xfrm>
            <a:off x="1177925" y="1500188"/>
            <a:ext cx="6788150" cy="4383087"/>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mph" presetSubtype="0" fill="hold" nodeType="afterEffect">
                                  <p:stCondLst>
                                    <p:cond delay="1000"/>
                                  </p:stCondLst>
                                  <p:childTnLst>
                                    <p:animScale>
                                      <p:cBhvr>
                                        <p:cTn id="1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22" name="Picture 2" descr="C:\Users\brosado\Desktop\DR. VARGAS\premiados.jpg"/>
          <p:cNvPicPr>
            <a:picLocks noChangeAspect="1" noChangeArrowheads="1"/>
          </p:cNvPicPr>
          <p:nvPr/>
        </p:nvPicPr>
        <p:blipFill>
          <a:blip r:embed="rId3"/>
          <a:srcRect/>
          <a:stretch>
            <a:fillRect/>
          </a:stretch>
        </p:blipFill>
        <p:spPr bwMode="auto">
          <a:xfrm>
            <a:off x="1676400" y="828675"/>
            <a:ext cx="6343650" cy="5572125"/>
          </a:xfrm>
          <a:prstGeom prst="rect">
            <a:avLst/>
          </a:prstGeom>
          <a:noFill/>
        </p:spPr>
      </p:pic>
      <p:pic>
        <p:nvPicPr>
          <p:cNvPr id="184326" name="Picture 6" descr="C:\Users\brosado\Desktop\DR. VARGAS\premio.jpg"/>
          <p:cNvPicPr>
            <a:picLocks noChangeAspect="1" noChangeArrowheads="1"/>
          </p:cNvPicPr>
          <p:nvPr/>
        </p:nvPicPr>
        <p:blipFill>
          <a:blip r:embed="rId4"/>
          <a:srcRect/>
          <a:stretch>
            <a:fillRect/>
          </a:stretch>
        </p:blipFill>
        <p:spPr bwMode="auto">
          <a:xfrm>
            <a:off x="6858000" y="1430337"/>
            <a:ext cx="1339561" cy="2074863"/>
          </a:xfrm>
          <a:prstGeom prst="rect">
            <a:avLst/>
          </a:prstGeom>
          <a:noFill/>
        </p:spPr>
      </p:pic>
      <p:pic>
        <p:nvPicPr>
          <p:cNvPr id="184323" name="Picture 3" descr="C:\Users\brosado\Desktop\DR. VARGAS\premiados_evento.jpg"/>
          <p:cNvPicPr>
            <a:picLocks noChangeAspect="1" noChangeArrowheads="1"/>
          </p:cNvPicPr>
          <p:nvPr/>
        </p:nvPicPr>
        <p:blipFill>
          <a:blip r:embed="rId5"/>
          <a:srcRect/>
          <a:stretch>
            <a:fillRect/>
          </a:stretch>
        </p:blipFill>
        <p:spPr bwMode="auto">
          <a:xfrm>
            <a:off x="1295400" y="990600"/>
            <a:ext cx="6869932" cy="5410200"/>
          </a:xfrm>
          <a:prstGeom prst="rect">
            <a:avLst/>
          </a:prstGeom>
          <a:noFill/>
        </p:spPr>
      </p:pic>
      <p:pic>
        <p:nvPicPr>
          <p:cNvPr id="184324" name="Picture 4" descr="C:\Users\brosado\Desktop\DR. VARGAS\premiados_eventoBLUR.jpg"/>
          <p:cNvPicPr>
            <a:picLocks noChangeAspect="1" noChangeArrowheads="1"/>
          </p:cNvPicPr>
          <p:nvPr/>
        </p:nvPicPr>
        <p:blipFill>
          <a:blip r:embed="rId6"/>
          <a:srcRect/>
          <a:stretch>
            <a:fillRect/>
          </a:stretch>
        </p:blipFill>
        <p:spPr bwMode="auto">
          <a:xfrm>
            <a:off x="914400" y="685800"/>
            <a:ext cx="7547250" cy="5943600"/>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4322"/>
                                        </p:tgtEl>
                                        <p:attrNameLst>
                                          <p:attrName>style.visibility</p:attrName>
                                        </p:attrNameLst>
                                      </p:cBhvr>
                                      <p:to>
                                        <p:strVal val="visible"/>
                                      </p:to>
                                    </p:set>
                                    <p:animEffect transition="in" filter="blinds(horizontal)">
                                      <p:cBhvr>
                                        <p:cTn id="7" dur="500"/>
                                        <p:tgtEl>
                                          <p:spTgt spid="1843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84326"/>
                                        </p:tgtEl>
                                        <p:attrNameLst>
                                          <p:attrName>style.visibility</p:attrName>
                                        </p:attrNameLst>
                                      </p:cBhvr>
                                      <p:to>
                                        <p:strVal val="visible"/>
                                      </p:to>
                                    </p:set>
                                    <p:anim calcmode="lin" valueType="num">
                                      <p:cBhvr additive="base">
                                        <p:cTn id="12" dur="500" fill="hold"/>
                                        <p:tgtEl>
                                          <p:spTgt spid="184326"/>
                                        </p:tgtEl>
                                        <p:attrNameLst>
                                          <p:attrName>ppt_x</p:attrName>
                                        </p:attrNameLst>
                                      </p:cBhvr>
                                      <p:tavLst>
                                        <p:tav tm="0">
                                          <p:val>
                                            <p:strVal val="1+#ppt_w/2"/>
                                          </p:val>
                                        </p:tav>
                                        <p:tav tm="100000">
                                          <p:val>
                                            <p:strVal val="#ppt_x"/>
                                          </p:val>
                                        </p:tav>
                                      </p:tavLst>
                                    </p:anim>
                                    <p:anim calcmode="lin" valueType="num">
                                      <p:cBhvr additive="base">
                                        <p:cTn id="13" dur="500" fill="hold"/>
                                        <p:tgtEl>
                                          <p:spTgt spid="18432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1" fill="hold">
                                          <p:stCondLst>
                                            <p:cond delay="0"/>
                                          </p:stCondLst>
                                        </p:cTn>
                                        <p:tgtEl>
                                          <p:spTgt spid="184323"/>
                                        </p:tgtEl>
                                        <p:attrNameLst>
                                          <p:attrName>style.visibility</p:attrName>
                                        </p:attrNameLst>
                                      </p:cBhvr>
                                      <p:to>
                                        <p:strVal val="visible"/>
                                      </p:to>
                                    </p:set>
                                    <p:anim calcmode="lin" valueType="num">
                                      <p:cBhvr additive="base">
                                        <p:cTn id="18" dur="2000" fill="hold"/>
                                        <p:tgtEl>
                                          <p:spTgt spid="184323"/>
                                        </p:tgtEl>
                                        <p:attrNameLst>
                                          <p:attrName>ppt_x</p:attrName>
                                        </p:attrNameLst>
                                      </p:cBhvr>
                                      <p:tavLst>
                                        <p:tav tm="0">
                                          <p:val>
                                            <p:strVal val="#ppt_x"/>
                                          </p:val>
                                        </p:tav>
                                        <p:tav tm="100000">
                                          <p:val>
                                            <p:strVal val="#ppt_x"/>
                                          </p:val>
                                        </p:tav>
                                      </p:tavLst>
                                    </p:anim>
                                    <p:anim calcmode="lin" valueType="num">
                                      <p:cBhvr additive="base">
                                        <p:cTn id="19" dur="2000" fill="hold"/>
                                        <p:tgtEl>
                                          <p:spTgt spid="18432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4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G:\Documentos de trabajo\MapaCelular_GSM_850.jpg"/>
          <p:cNvPicPr>
            <a:picLocks noGrp="1" noChangeAspect="1" noChangeArrowheads="1"/>
          </p:cNvPicPr>
          <p:nvPr>
            <p:ph idx="1"/>
          </p:nvPr>
        </p:nvPicPr>
        <p:blipFill>
          <a:blip r:embed="rId3" cstate="print"/>
          <a:stretch>
            <a:fillRect/>
          </a:stretch>
        </p:blipFill>
        <p:spPr>
          <a:xfrm>
            <a:off x="1143000" y="1676400"/>
            <a:ext cx="7086600" cy="4495800"/>
          </a:xfrm>
        </p:spPr>
      </p:pic>
      <p:pic>
        <p:nvPicPr>
          <p:cNvPr id="4" name="Picture 5" descr="Proyecto Banda Ancha"/>
          <p:cNvPicPr>
            <a:picLocks noChangeAspect="1" noChangeArrowheads="1"/>
          </p:cNvPicPr>
          <p:nvPr/>
        </p:nvPicPr>
        <p:blipFill>
          <a:blip r:embed="rId4"/>
          <a:srcRect l="4906" t="2960" r="995"/>
          <a:stretch>
            <a:fillRect/>
          </a:stretch>
        </p:blipFill>
        <p:spPr bwMode="auto">
          <a:xfrm>
            <a:off x="1066801" y="1674532"/>
            <a:ext cx="7281862" cy="4650068"/>
          </a:xfrm>
          <a:prstGeom prst="rect">
            <a:avLst/>
          </a:prstGeom>
          <a:ln>
            <a:noFill/>
          </a:ln>
          <a:effectLst>
            <a:softEdge rad="112500"/>
          </a:effectLst>
        </p:spPr>
      </p:pic>
      <p:sp>
        <p:nvSpPr>
          <p:cNvPr id="5" name="Title 1"/>
          <p:cNvSpPr txBox="1">
            <a:spLocks/>
          </p:cNvSpPr>
          <p:nvPr/>
        </p:nvSpPr>
        <p:spPr>
          <a:xfrm>
            <a:off x="381000" y="579454"/>
            <a:ext cx="8229600" cy="868346"/>
          </a:xfrm>
          <a:prstGeom prst="rect">
            <a:avLst/>
          </a:prstGeom>
        </p:spPr>
        <p:txBody>
          <a:bodyPr vert="horz" lIns="0" rIns="0" bIns="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Arial" pitchFamily="34" charset="0"/>
              </a:rPr>
              <a:t>El</a:t>
            </a:r>
            <a:r>
              <a:rPr kumimoji="0" lang="en-GB" sz="28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t>
            </a:r>
            <a:r>
              <a:rPr kumimoji="0" lang="en-GB" sz="28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proyecto</a:t>
            </a:r>
            <a:r>
              <a:rPr kumimoji="0" lang="en-GB" sz="28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t>
            </a:r>
            <a:r>
              <a:rPr kumimoji="0" lang="en-GB" sz="28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consiste</a:t>
            </a:r>
            <a:r>
              <a:rPr kumimoji="0" lang="en-GB" sz="28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en </a:t>
            </a:r>
            <a:r>
              <a:rPr kumimoji="0" lang="en-GB" sz="28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llevar</a:t>
            </a:r>
            <a:r>
              <a:rPr kumimoji="0" lang="en-GB" sz="28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Internet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y  </a:t>
            </a:r>
            <a:r>
              <a:rPr kumimoji="0" lang="en-GB" sz="28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teléfonos</a:t>
            </a:r>
            <a:r>
              <a:rPr kumimoji="0" lang="en-GB" sz="2800" b="1" i="0" u="none" strike="noStrike" kern="1200" cap="none" spc="0" normalizeH="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t>
            </a:r>
            <a:r>
              <a:rPr kumimoji="0" lang="en-GB" sz="2800" b="1" i="0" u="none" strike="noStrike" kern="1200" cap="none" spc="0" normalizeH="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domiciliarios</a:t>
            </a:r>
            <a:r>
              <a:rPr kumimoji="0" lang="en-GB" sz="2800" b="1" i="0" u="none" strike="noStrike" kern="1200" cap="none" spc="0" normalizeH="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 508 </a:t>
            </a:r>
            <a:r>
              <a:rPr kumimoji="0" lang="en-GB" sz="2800" b="1" i="0" u="none" strike="noStrike" kern="1200" cap="none" spc="0" normalizeH="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localidades</a:t>
            </a:r>
            <a:endParaRPr kumimoji="0" lang="en-GB" sz="2800" b="1" i="0" u="none" strike="noStrike" kern="1200" cap="none" spc="0" normalizeH="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pPr algn="ctr"/>
            <a:r>
              <a:rPr lang="es-DO" dirty="0" smtClean="0"/>
              <a:t>Miguelina en la mata</a:t>
            </a:r>
            <a:endParaRPr lang="es-DO" dirty="0"/>
          </a:p>
        </p:txBody>
      </p:sp>
      <p:pic>
        <p:nvPicPr>
          <p:cNvPr id="6146" name="Picture 2" descr="I:\Carpeta de Datos\Republica Dominicana\Publicaciones\Indotel te conecta\8.JPG"/>
          <p:cNvPicPr>
            <a:picLocks noGrp="1" noChangeAspect="1" noChangeArrowheads="1"/>
          </p:cNvPicPr>
          <p:nvPr>
            <p:ph idx="1"/>
          </p:nvPr>
        </p:nvPicPr>
        <p:blipFill>
          <a:blip r:embed="rId2" cstate="print"/>
          <a:stretch>
            <a:fillRect/>
          </a:stretch>
        </p:blipFill>
        <p:spPr bwMode="auto">
          <a:xfrm>
            <a:off x="1254767" y="1554163"/>
            <a:ext cx="6786865" cy="4525962"/>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b="8889"/>
          <a:stretch>
            <a:fillRect/>
          </a:stretch>
        </p:blipFill>
        <p:spPr bwMode="auto">
          <a:xfrm>
            <a:off x="2895600" y="762000"/>
            <a:ext cx="6178378" cy="6248400"/>
          </a:xfrm>
          <a:prstGeom prst="rect">
            <a:avLst/>
          </a:prstGeom>
          <a:noFill/>
          <a:ln w="9525">
            <a:noFill/>
            <a:miter lim="800000"/>
            <a:headEnd/>
            <a:tailEnd/>
          </a:ln>
          <a:effectLst/>
        </p:spPr>
      </p:pic>
      <p:pic>
        <p:nvPicPr>
          <p:cNvPr id="28675" name="Picture 3"/>
          <p:cNvPicPr>
            <a:picLocks noChangeAspect="1" noChangeArrowheads="1"/>
          </p:cNvPicPr>
          <p:nvPr/>
        </p:nvPicPr>
        <p:blipFill>
          <a:blip r:embed="rId3"/>
          <a:srcRect t="14286" b="14286"/>
          <a:stretch>
            <a:fillRect/>
          </a:stretch>
        </p:blipFill>
        <p:spPr bwMode="auto">
          <a:xfrm>
            <a:off x="6248400" y="0"/>
            <a:ext cx="1905000" cy="762000"/>
          </a:xfrm>
          <a:prstGeom prst="rect">
            <a:avLst/>
          </a:prstGeom>
          <a:noFill/>
          <a:ln w="9525">
            <a:noFill/>
            <a:miter lim="800000"/>
            <a:headEnd/>
            <a:tailEnd/>
          </a:ln>
          <a:effectLst/>
        </p:spPr>
      </p:pic>
      <p:pic>
        <p:nvPicPr>
          <p:cNvPr id="9" name="8 Imagen" descr="blackberry.png"/>
          <p:cNvPicPr>
            <a:picLocks noChangeAspect="1"/>
          </p:cNvPicPr>
          <p:nvPr/>
        </p:nvPicPr>
        <p:blipFill>
          <a:blip r:embed="rId4">
            <a:clrChange>
              <a:clrFrom>
                <a:srgbClr val="FFFFFF"/>
              </a:clrFrom>
              <a:clrTo>
                <a:srgbClr val="FFFFFF">
                  <a:alpha val="0"/>
                </a:srgbClr>
              </a:clrTo>
            </a:clrChange>
          </a:blip>
          <a:stretch>
            <a:fillRect/>
          </a:stretch>
        </p:blipFill>
        <p:spPr>
          <a:xfrm>
            <a:off x="228600" y="685800"/>
            <a:ext cx="2927056" cy="4924426"/>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Carpeta de Datos\Fotos hasta el 18 de Agosto de 2008\Republica Dominicana\Fotos RD desde 6 de Noviembre de 2007\Salinas 17 de Junio de 2008\DSC02215.JPG"/>
          <p:cNvPicPr>
            <a:picLocks noGrp="1" noChangeAspect="1" noChangeArrowheads="1"/>
          </p:cNvPicPr>
          <p:nvPr>
            <p:ph idx="1"/>
          </p:nvPr>
        </p:nvPicPr>
        <p:blipFill>
          <a:blip r:embed="rId3" cstate="print"/>
          <a:stretch>
            <a:fillRect/>
          </a:stretch>
        </p:blipFill>
        <p:spPr bwMode="auto">
          <a:xfrm>
            <a:off x="685800" y="1219200"/>
            <a:ext cx="3886200" cy="2590798"/>
          </a:xfrm>
          <a:prstGeom prst="rect">
            <a:avLst/>
          </a:prstGeom>
          <a:ln>
            <a:noFill/>
          </a:ln>
          <a:effectLst>
            <a:outerShdw blurRad="190500" algn="tl" rotWithShape="0">
              <a:srgbClr val="000000">
                <a:alpha val="70000"/>
              </a:srgbClr>
            </a:outerShdw>
          </a:effectLst>
        </p:spPr>
      </p:pic>
      <p:pic>
        <p:nvPicPr>
          <p:cNvPr id="5" name="Content Placeholder 4" descr="C:\Carpeta de Datos\Fotos hasta el 18 de Agosto de 2008\Republica Dominicana\Fotos RD desde 6 de Noviembre de 2007\Salinas 17 de Junio de 2008\DSC02221.JPG"/>
          <p:cNvPicPr>
            <a:picLocks noGrp="1" noChangeAspect="1" noChangeArrowheads="1"/>
          </p:cNvPicPr>
          <p:nvPr>
            <p:ph sz="quarter" idx="4294967295"/>
          </p:nvPr>
        </p:nvPicPr>
        <p:blipFill>
          <a:blip r:embed="rId4" cstate="print"/>
          <a:stretch>
            <a:fillRect/>
          </a:stretch>
        </p:blipFill>
        <p:spPr bwMode="auto">
          <a:xfrm>
            <a:off x="4800600" y="1232079"/>
            <a:ext cx="3887212" cy="2590800"/>
          </a:xfrm>
          <a:prstGeom prst="rect">
            <a:avLst/>
          </a:prstGeom>
          <a:ln>
            <a:noFill/>
          </a:ln>
          <a:effectLst>
            <a:outerShdw blurRad="190500" algn="tl" rotWithShape="0">
              <a:srgbClr val="000000">
                <a:alpha val="70000"/>
              </a:srgbClr>
            </a:outerShdw>
          </a:effectLst>
        </p:spPr>
      </p:pic>
      <p:pic>
        <p:nvPicPr>
          <p:cNvPr id="6" name="Picture 2" descr="C:\Carpeta de Datos\Fotos hasta el 18 de Agosto de 2008\Republica Dominicana\Fotos RD desde 6 de Noviembre de 2007\Salinas 14 de Junio de 2008\DSC01991.JPG"/>
          <p:cNvPicPr>
            <a:picLocks noChangeAspect="1" noChangeArrowheads="1"/>
          </p:cNvPicPr>
          <p:nvPr/>
        </p:nvPicPr>
        <p:blipFill>
          <a:blip r:embed="rId5" cstate="print"/>
          <a:srcRect/>
          <a:stretch>
            <a:fillRect/>
          </a:stretch>
        </p:blipFill>
        <p:spPr bwMode="auto">
          <a:xfrm>
            <a:off x="685800" y="4038600"/>
            <a:ext cx="3771902" cy="2514600"/>
          </a:xfrm>
          <a:prstGeom prst="rect">
            <a:avLst/>
          </a:prstGeom>
          <a:ln>
            <a:noFill/>
          </a:ln>
          <a:effectLst>
            <a:outerShdw blurRad="190500" algn="tl" rotWithShape="0">
              <a:srgbClr val="000000">
                <a:alpha val="70000"/>
              </a:srgbClr>
            </a:outerShdw>
          </a:effectLst>
        </p:spPr>
      </p:pic>
      <p:pic>
        <p:nvPicPr>
          <p:cNvPr id="7" name="Picture 3" descr="C:\Carpeta de Datos\Fotos hasta el 18 de Agosto de 2008\Republica Dominicana\Fotos RD desde 6 de Noviembre de 2007\Hato Damas 3 de Abril de 2008\DSC09912.JPG"/>
          <p:cNvPicPr>
            <a:picLocks noChangeAspect="1" noChangeArrowheads="1"/>
          </p:cNvPicPr>
          <p:nvPr/>
        </p:nvPicPr>
        <p:blipFill>
          <a:blip r:embed="rId6" cstate="print"/>
          <a:srcRect/>
          <a:stretch>
            <a:fillRect/>
          </a:stretch>
        </p:blipFill>
        <p:spPr bwMode="auto">
          <a:xfrm>
            <a:off x="4914900" y="4038600"/>
            <a:ext cx="3771900" cy="2514600"/>
          </a:xfrm>
          <a:prstGeom prst="rect">
            <a:avLst/>
          </a:prstGeom>
          <a:ln>
            <a:noFill/>
          </a:ln>
          <a:effectLst>
            <a:outerShdw blurRad="190500" algn="tl" rotWithShape="0">
              <a:srgbClr val="000000">
                <a:alpha val="70000"/>
              </a:srgbClr>
            </a:outerShdw>
          </a:effectLst>
        </p:spPr>
      </p:pic>
      <p:sp>
        <p:nvSpPr>
          <p:cNvPr id="9" name="Title 1"/>
          <p:cNvSpPr txBox="1">
            <a:spLocks/>
          </p:cNvSpPr>
          <p:nvPr/>
        </p:nvSpPr>
        <p:spPr>
          <a:xfrm>
            <a:off x="1295400" y="0"/>
            <a:ext cx="6934200" cy="868346"/>
          </a:xfrm>
          <a:prstGeom prst="rect">
            <a:avLst/>
          </a:prstGeom>
        </p:spPr>
        <p:txBody>
          <a:bodyPr vert="horz" lIns="0" rIns="0" bIns="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108 LOCALIDADES YA CON SERVICIO</a:t>
            </a:r>
            <a:endParaRPr kumimoji="0" lang="es-NI" sz="32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Content Placeholder 3" descr="12.JPG"/>
          <p:cNvPicPr>
            <a:picLocks noGrp="1" noChangeAspect="1"/>
          </p:cNvPicPr>
          <p:nvPr>
            <p:ph idx="1"/>
          </p:nvPr>
        </p:nvPicPr>
        <p:blipFill>
          <a:blip r:embed="rId3"/>
          <a:stretch>
            <a:fillRect/>
          </a:stretch>
        </p:blipFill>
        <p:spPr>
          <a:xfrm>
            <a:off x="1254767" y="1554163"/>
            <a:ext cx="6786865" cy="4525962"/>
          </a:xfrm>
          <a:prstGeom prst="rect">
            <a:avLst/>
          </a:prstGeom>
          <a:ln>
            <a:noFill/>
          </a:ln>
          <a:effectLst>
            <a:outerShdw blurRad="190500" algn="tl" rotWithShape="0">
              <a:srgbClr val="000000">
                <a:alpha val="70000"/>
              </a:srgbClr>
            </a:outerShdw>
          </a:effectLst>
        </p:spPr>
      </p:pic>
      <p:sp>
        <p:nvSpPr>
          <p:cNvPr id="4" name="Title 1"/>
          <p:cNvSpPr txBox="1">
            <a:spLocks/>
          </p:cNvSpPr>
          <p:nvPr/>
        </p:nvSpPr>
        <p:spPr>
          <a:xfrm>
            <a:off x="1066800" y="152400"/>
            <a:ext cx="7391400" cy="868346"/>
          </a:xfrm>
          <a:prstGeom prst="rect">
            <a:avLst/>
          </a:prstGeom>
        </p:spPr>
        <p:txBody>
          <a:bodyPr vert="horz" lIns="0" rIns="0" bIns="0" rtlCol="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Internet Banda </a:t>
            </a: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Ancha</a:t>
            </a: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en los </a:t>
            </a: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Hogares</a:t>
            </a:r>
            <a:endParaRPr kumimoji="0" lang="es-NI" sz="36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Content Placeholder 3" descr="15.JPG"/>
          <p:cNvPicPr>
            <a:picLocks noGrp="1" noChangeAspect="1"/>
          </p:cNvPicPr>
          <p:nvPr>
            <p:ph idx="1"/>
          </p:nvPr>
        </p:nvPicPr>
        <p:blipFill>
          <a:blip r:embed="rId3" cstate="print"/>
          <a:stretch>
            <a:fillRect/>
          </a:stretch>
        </p:blipFill>
        <p:spPr>
          <a:xfrm>
            <a:off x="1254767" y="1554163"/>
            <a:ext cx="6786865" cy="4525962"/>
          </a:xfrm>
          <a:prstGeom prst="rect">
            <a:avLst/>
          </a:prstGeom>
          <a:ln>
            <a:noFill/>
          </a:ln>
          <a:effectLst>
            <a:outerShdw blurRad="190500" algn="tl" rotWithShape="0">
              <a:srgbClr val="000000">
                <a:alpha val="70000"/>
              </a:srgbClr>
            </a:outerShdw>
          </a:effectLst>
        </p:spPr>
      </p:pic>
      <p:sp>
        <p:nvSpPr>
          <p:cNvPr id="5" name="Title 1"/>
          <p:cNvSpPr txBox="1">
            <a:spLocks/>
          </p:cNvSpPr>
          <p:nvPr/>
        </p:nvSpPr>
        <p:spPr>
          <a:xfrm>
            <a:off x="2667000" y="457200"/>
            <a:ext cx="3962400" cy="533400"/>
          </a:xfrm>
          <a:prstGeom prst="rect">
            <a:avLst/>
          </a:prstGeom>
        </p:spPr>
        <p:txBody>
          <a:bodyPr vert="horz" lIns="0" rIns="0" bIns="0" rtlCol="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Centro de </a:t>
            </a: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Llamadas</a:t>
            </a:r>
            <a:endParaRPr kumimoji="0" lang="es-NI" sz="36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152400"/>
            <a:ext cx="7543800" cy="609600"/>
          </a:xfrm>
          <a:prstGeom prst="rect">
            <a:avLst/>
          </a:prstGeom>
        </p:spPr>
        <p:txBody>
          <a:bodyPr vert="horz" lIns="0" rIns="0" bIns="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Centro de Internet</a:t>
            </a:r>
            <a:endParaRPr kumimoji="0" lang="es-NI" sz="36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pic>
        <p:nvPicPr>
          <p:cNvPr id="6" name="Content Placeholder 3" descr="14.JPG"/>
          <p:cNvPicPr>
            <a:picLocks noGrp="1" noChangeAspect="1"/>
          </p:cNvPicPr>
          <p:nvPr>
            <p:ph idx="1"/>
          </p:nvPr>
        </p:nvPicPr>
        <p:blipFill>
          <a:blip r:embed="rId3" cstate="print"/>
          <a:srcRect l="2959" r="2380"/>
          <a:stretch>
            <a:fillRect/>
          </a:stretch>
        </p:blipFill>
        <p:spPr>
          <a:xfrm>
            <a:off x="1447800" y="1600200"/>
            <a:ext cx="6230720" cy="4389437"/>
          </a:xfrm>
          <a:prstGeom prst="rect">
            <a:avLst/>
          </a:prstGeom>
          <a:ln>
            <a:noFill/>
          </a:ln>
          <a:effectLst>
            <a:outerShdw blurRad="190500" algn="tl" rotWithShape="0">
              <a:srgbClr val="000000">
                <a:alpha val="70000"/>
              </a:srgbClr>
            </a:outerShdw>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Imagen" descr="Batey 6 - VM (7).JPG"/>
          <p:cNvPicPr>
            <a:picLocks noGrp="1" noChangeAspect="1"/>
          </p:cNvPicPr>
          <p:nvPr isPhoto="1">
            <p:ph idx="1"/>
          </p:nvPr>
        </p:nvPicPr>
        <p:blipFill>
          <a:blip r:embed="rId3"/>
          <a:srcRect/>
          <a:stretch>
            <a:fillRect/>
          </a:stretch>
        </p:blipFill>
        <p:spPr>
          <a:xfrm>
            <a:off x="20638" y="0"/>
            <a:ext cx="1290637" cy="857250"/>
          </a:xfrm>
        </p:spPr>
      </p:pic>
      <p:pic>
        <p:nvPicPr>
          <p:cNvPr id="6" name="1 Imagen" descr="Batey 6 - VM (8).JPG"/>
          <p:cNvPicPr>
            <a:picLocks noGrp="1" noChangeAspect="1"/>
          </p:cNvPicPr>
          <p:nvPr isPhoto="1"/>
        </p:nvPicPr>
        <p:blipFill>
          <a:blip r:embed="rId4"/>
          <a:srcRect/>
          <a:stretch>
            <a:fillRect/>
          </a:stretch>
        </p:blipFill>
        <p:spPr bwMode="auto">
          <a:xfrm>
            <a:off x="2635250" y="0"/>
            <a:ext cx="1285875" cy="854075"/>
          </a:xfrm>
          <a:prstGeom prst="rect">
            <a:avLst/>
          </a:prstGeom>
          <a:noFill/>
          <a:ln w="9525">
            <a:noFill/>
            <a:miter lim="800000"/>
            <a:headEnd/>
            <a:tailEnd/>
          </a:ln>
        </p:spPr>
      </p:pic>
      <p:pic>
        <p:nvPicPr>
          <p:cNvPr id="7" name="1 Imagen" descr="Batey 6 - VM (10).JPG"/>
          <p:cNvPicPr>
            <a:picLocks noGrp="1" noChangeAspect="1"/>
          </p:cNvPicPr>
          <p:nvPr isPhoto="1"/>
        </p:nvPicPr>
        <p:blipFill>
          <a:blip r:embed="rId5"/>
          <a:srcRect/>
          <a:stretch>
            <a:fillRect/>
          </a:stretch>
        </p:blipFill>
        <p:spPr bwMode="auto">
          <a:xfrm>
            <a:off x="1328738" y="0"/>
            <a:ext cx="1290637" cy="857250"/>
          </a:xfrm>
          <a:prstGeom prst="rect">
            <a:avLst/>
          </a:prstGeom>
          <a:noFill/>
          <a:ln w="9525">
            <a:noFill/>
            <a:miter lim="800000"/>
            <a:headEnd/>
            <a:tailEnd/>
          </a:ln>
        </p:spPr>
      </p:pic>
      <p:pic>
        <p:nvPicPr>
          <p:cNvPr id="8" name="1 Imagen" descr="DSC_0050.JPG"/>
          <p:cNvPicPr>
            <a:picLocks noGrp="1" noChangeAspect="1"/>
          </p:cNvPicPr>
          <p:nvPr isPhoto="1"/>
        </p:nvPicPr>
        <p:blipFill>
          <a:blip r:embed="rId6"/>
          <a:srcRect/>
          <a:stretch>
            <a:fillRect/>
          </a:stretch>
        </p:blipFill>
        <p:spPr bwMode="auto">
          <a:xfrm>
            <a:off x="6550025" y="0"/>
            <a:ext cx="1285875" cy="852488"/>
          </a:xfrm>
          <a:prstGeom prst="rect">
            <a:avLst/>
          </a:prstGeom>
          <a:noFill/>
          <a:ln w="9525">
            <a:noFill/>
            <a:miter lim="800000"/>
            <a:headEnd/>
            <a:tailEnd/>
          </a:ln>
        </p:spPr>
      </p:pic>
      <p:pic>
        <p:nvPicPr>
          <p:cNvPr id="9" name="1 Imagen" descr="Batey 6 - VM (10).JPG"/>
          <p:cNvPicPr>
            <a:picLocks noGrp="1" noChangeAspect="1"/>
          </p:cNvPicPr>
          <p:nvPr isPhoto="1"/>
        </p:nvPicPr>
        <p:blipFill>
          <a:blip r:embed="rId7"/>
          <a:srcRect/>
          <a:stretch>
            <a:fillRect/>
          </a:stretch>
        </p:blipFill>
        <p:spPr bwMode="auto">
          <a:xfrm>
            <a:off x="5246688" y="0"/>
            <a:ext cx="1285875" cy="854075"/>
          </a:xfrm>
          <a:prstGeom prst="rect">
            <a:avLst/>
          </a:prstGeom>
          <a:noFill/>
          <a:ln w="9525">
            <a:noFill/>
            <a:miter lim="800000"/>
            <a:headEnd/>
            <a:tailEnd/>
          </a:ln>
        </p:spPr>
      </p:pic>
      <p:pic>
        <p:nvPicPr>
          <p:cNvPr id="10" name="1 Imagen" descr="DSC_0056.JPG"/>
          <p:cNvPicPr>
            <a:picLocks noGrp="1" noChangeAspect="1"/>
          </p:cNvPicPr>
          <p:nvPr isPhoto="1"/>
        </p:nvPicPr>
        <p:blipFill>
          <a:blip r:embed="rId8"/>
          <a:srcRect/>
          <a:stretch>
            <a:fillRect/>
          </a:stretch>
        </p:blipFill>
        <p:spPr bwMode="auto">
          <a:xfrm>
            <a:off x="3938588" y="0"/>
            <a:ext cx="1292225" cy="857250"/>
          </a:xfrm>
          <a:prstGeom prst="rect">
            <a:avLst/>
          </a:prstGeom>
          <a:noFill/>
          <a:ln w="9525">
            <a:noFill/>
            <a:miter lim="800000"/>
            <a:headEnd/>
            <a:tailEnd/>
          </a:ln>
        </p:spPr>
      </p:pic>
      <p:pic>
        <p:nvPicPr>
          <p:cNvPr id="11" name="1 Imagen" descr="DSC_0058.JPG"/>
          <p:cNvPicPr>
            <a:picLocks noGrp="1" noChangeAspect="1"/>
          </p:cNvPicPr>
          <p:nvPr isPhoto="1"/>
        </p:nvPicPr>
        <p:blipFill>
          <a:blip r:embed="rId9"/>
          <a:srcRect/>
          <a:stretch>
            <a:fillRect/>
          </a:stretch>
        </p:blipFill>
        <p:spPr bwMode="auto">
          <a:xfrm>
            <a:off x="7851775" y="0"/>
            <a:ext cx="1292225" cy="857250"/>
          </a:xfrm>
          <a:prstGeom prst="rect">
            <a:avLst/>
          </a:prstGeom>
          <a:noFill/>
          <a:ln w="9525">
            <a:noFill/>
            <a:miter lim="800000"/>
            <a:headEnd/>
            <a:tailEnd/>
          </a:ln>
        </p:spPr>
      </p:pic>
      <p:pic>
        <p:nvPicPr>
          <p:cNvPr id="12" name="1 Imagen" descr="DSC_0060.JPG"/>
          <p:cNvPicPr>
            <a:picLocks noGrp="1" noChangeAspect="1"/>
          </p:cNvPicPr>
          <p:nvPr isPhoto="1"/>
        </p:nvPicPr>
        <p:blipFill>
          <a:blip r:embed="rId10"/>
          <a:srcRect/>
          <a:stretch>
            <a:fillRect/>
          </a:stretch>
        </p:blipFill>
        <p:spPr bwMode="auto">
          <a:xfrm>
            <a:off x="20638" y="862013"/>
            <a:ext cx="1285875" cy="852487"/>
          </a:xfrm>
          <a:prstGeom prst="rect">
            <a:avLst/>
          </a:prstGeom>
          <a:noFill/>
          <a:ln w="9525">
            <a:noFill/>
            <a:miter lim="800000"/>
            <a:headEnd/>
            <a:tailEnd/>
          </a:ln>
        </p:spPr>
      </p:pic>
      <p:pic>
        <p:nvPicPr>
          <p:cNvPr id="13" name="1 Imagen" descr="DSC_0067.JPG"/>
          <p:cNvPicPr>
            <a:picLocks noGrp="1" noChangeAspect="1"/>
          </p:cNvPicPr>
          <p:nvPr isPhoto="1"/>
        </p:nvPicPr>
        <p:blipFill>
          <a:blip r:embed="rId11"/>
          <a:srcRect/>
          <a:stretch>
            <a:fillRect/>
          </a:stretch>
        </p:blipFill>
        <p:spPr bwMode="auto">
          <a:xfrm>
            <a:off x="3938588" y="862013"/>
            <a:ext cx="1281112" cy="849312"/>
          </a:xfrm>
          <a:prstGeom prst="rect">
            <a:avLst/>
          </a:prstGeom>
          <a:noFill/>
          <a:ln w="9525">
            <a:noFill/>
            <a:miter lim="800000"/>
            <a:headEnd/>
            <a:tailEnd/>
          </a:ln>
        </p:spPr>
      </p:pic>
      <p:pic>
        <p:nvPicPr>
          <p:cNvPr id="15" name="1 Imagen" descr="DSC_0069.JPG"/>
          <p:cNvPicPr>
            <a:picLocks noGrp="1" noChangeAspect="1"/>
          </p:cNvPicPr>
          <p:nvPr isPhoto="1"/>
        </p:nvPicPr>
        <p:blipFill>
          <a:blip r:embed="rId12"/>
          <a:srcRect/>
          <a:stretch>
            <a:fillRect/>
          </a:stretch>
        </p:blipFill>
        <p:spPr bwMode="auto">
          <a:xfrm>
            <a:off x="1322388" y="862013"/>
            <a:ext cx="1292225" cy="857250"/>
          </a:xfrm>
          <a:prstGeom prst="rect">
            <a:avLst/>
          </a:prstGeom>
          <a:noFill/>
          <a:ln w="9525">
            <a:noFill/>
            <a:miter lim="800000"/>
            <a:headEnd/>
            <a:tailEnd/>
          </a:ln>
        </p:spPr>
      </p:pic>
      <p:pic>
        <p:nvPicPr>
          <p:cNvPr id="16" name="1 Imagen" descr="DSC_0151.JPG"/>
          <p:cNvPicPr>
            <a:picLocks noGrp="1" noChangeAspect="1"/>
          </p:cNvPicPr>
          <p:nvPr isPhoto="1"/>
        </p:nvPicPr>
        <p:blipFill>
          <a:blip r:embed="rId13"/>
          <a:srcRect/>
          <a:stretch>
            <a:fillRect/>
          </a:stretch>
        </p:blipFill>
        <p:spPr bwMode="auto">
          <a:xfrm>
            <a:off x="20638" y="1717675"/>
            <a:ext cx="1285875" cy="852488"/>
          </a:xfrm>
          <a:prstGeom prst="rect">
            <a:avLst/>
          </a:prstGeom>
          <a:noFill/>
          <a:ln w="9525">
            <a:noFill/>
            <a:miter lim="800000"/>
            <a:headEnd/>
            <a:tailEnd/>
          </a:ln>
        </p:spPr>
      </p:pic>
      <p:pic>
        <p:nvPicPr>
          <p:cNvPr id="17" name="1 Imagen" descr="DSC_0188.JPG"/>
          <p:cNvPicPr>
            <a:picLocks noGrp="1" noChangeAspect="1"/>
          </p:cNvPicPr>
          <p:nvPr isPhoto="1"/>
        </p:nvPicPr>
        <p:blipFill>
          <a:blip r:embed="rId14"/>
          <a:srcRect/>
          <a:stretch>
            <a:fillRect/>
          </a:stretch>
        </p:blipFill>
        <p:spPr bwMode="auto">
          <a:xfrm>
            <a:off x="7851775" y="858838"/>
            <a:ext cx="1292225" cy="857250"/>
          </a:xfrm>
          <a:prstGeom prst="rect">
            <a:avLst/>
          </a:prstGeom>
          <a:noFill/>
          <a:ln w="9525">
            <a:noFill/>
            <a:miter lim="800000"/>
            <a:headEnd/>
            <a:tailEnd/>
          </a:ln>
        </p:spPr>
      </p:pic>
      <p:pic>
        <p:nvPicPr>
          <p:cNvPr id="18" name="1 Imagen" descr="DSC_0204.JPG"/>
          <p:cNvPicPr>
            <a:picLocks noGrp="1" noChangeAspect="1"/>
          </p:cNvPicPr>
          <p:nvPr isPhoto="1"/>
        </p:nvPicPr>
        <p:blipFill>
          <a:blip r:embed="rId15"/>
          <a:srcRect/>
          <a:stretch>
            <a:fillRect/>
          </a:stretch>
        </p:blipFill>
        <p:spPr bwMode="auto">
          <a:xfrm>
            <a:off x="5235575" y="862013"/>
            <a:ext cx="1292225" cy="857250"/>
          </a:xfrm>
          <a:prstGeom prst="rect">
            <a:avLst/>
          </a:prstGeom>
          <a:noFill/>
          <a:ln w="9525">
            <a:noFill/>
            <a:miter lim="800000"/>
            <a:headEnd/>
            <a:tailEnd/>
          </a:ln>
        </p:spPr>
      </p:pic>
      <p:pic>
        <p:nvPicPr>
          <p:cNvPr id="19" name="1 Imagen" descr="DSC_0228.JPG"/>
          <p:cNvPicPr>
            <a:picLocks noGrp="1" noChangeAspect="1"/>
          </p:cNvPicPr>
          <p:nvPr isPhoto="1"/>
        </p:nvPicPr>
        <p:blipFill>
          <a:blip r:embed="rId16"/>
          <a:srcRect/>
          <a:stretch>
            <a:fillRect/>
          </a:stretch>
        </p:blipFill>
        <p:spPr bwMode="auto">
          <a:xfrm>
            <a:off x="6543675" y="862013"/>
            <a:ext cx="1292225" cy="857250"/>
          </a:xfrm>
          <a:prstGeom prst="rect">
            <a:avLst/>
          </a:prstGeom>
          <a:noFill/>
          <a:ln w="9525">
            <a:noFill/>
            <a:miter lim="800000"/>
            <a:headEnd/>
            <a:tailEnd/>
          </a:ln>
        </p:spPr>
      </p:pic>
      <p:pic>
        <p:nvPicPr>
          <p:cNvPr id="20" name="1 Imagen" descr="DSC_0235.JPG"/>
          <p:cNvPicPr>
            <a:picLocks noGrp="1" noChangeAspect="1"/>
          </p:cNvPicPr>
          <p:nvPr isPhoto="1"/>
        </p:nvPicPr>
        <p:blipFill>
          <a:blip r:embed="rId17"/>
          <a:srcRect/>
          <a:stretch>
            <a:fillRect/>
          </a:stretch>
        </p:blipFill>
        <p:spPr bwMode="auto">
          <a:xfrm>
            <a:off x="2630488" y="862013"/>
            <a:ext cx="1292225" cy="857250"/>
          </a:xfrm>
          <a:prstGeom prst="rect">
            <a:avLst/>
          </a:prstGeom>
          <a:noFill/>
          <a:ln w="9525">
            <a:noFill/>
            <a:miter lim="800000"/>
            <a:headEnd/>
            <a:tailEnd/>
          </a:ln>
        </p:spPr>
      </p:pic>
      <p:pic>
        <p:nvPicPr>
          <p:cNvPr id="21" name="1 Imagen" descr="DSC_0241.JPG"/>
          <p:cNvPicPr>
            <a:picLocks noGrp="1" noChangeAspect="1"/>
          </p:cNvPicPr>
          <p:nvPr isPhoto="1"/>
        </p:nvPicPr>
        <p:blipFill>
          <a:blip r:embed="rId18"/>
          <a:srcRect/>
          <a:stretch>
            <a:fillRect/>
          </a:stretch>
        </p:blipFill>
        <p:spPr bwMode="auto">
          <a:xfrm>
            <a:off x="1322388" y="1717675"/>
            <a:ext cx="1292225" cy="857250"/>
          </a:xfrm>
          <a:prstGeom prst="rect">
            <a:avLst/>
          </a:prstGeom>
          <a:noFill/>
          <a:ln w="9525">
            <a:noFill/>
            <a:miter lim="800000"/>
            <a:headEnd/>
            <a:tailEnd/>
          </a:ln>
        </p:spPr>
      </p:pic>
      <p:pic>
        <p:nvPicPr>
          <p:cNvPr id="22" name="1 Imagen" descr="DSC_0242.JPG"/>
          <p:cNvPicPr>
            <a:picLocks noGrp="1" noChangeAspect="1"/>
          </p:cNvPicPr>
          <p:nvPr isPhoto="1"/>
        </p:nvPicPr>
        <p:blipFill>
          <a:blip r:embed="rId19"/>
          <a:srcRect/>
          <a:stretch>
            <a:fillRect/>
          </a:stretch>
        </p:blipFill>
        <p:spPr bwMode="auto">
          <a:xfrm>
            <a:off x="2632075" y="1717675"/>
            <a:ext cx="1292225" cy="857250"/>
          </a:xfrm>
          <a:prstGeom prst="rect">
            <a:avLst/>
          </a:prstGeom>
          <a:noFill/>
          <a:ln w="9525">
            <a:noFill/>
            <a:miter lim="800000"/>
            <a:headEnd/>
            <a:tailEnd/>
          </a:ln>
        </p:spPr>
      </p:pic>
      <p:pic>
        <p:nvPicPr>
          <p:cNvPr id="23" name="1 Imagen" descr="DSC_0244.JPG"/>
          <p:cNvPicPr>
            <a:picLocks noGrp="1" noChangeAspect="1"/>
          </p:cNvPicPr>
          <p:nvPr isPhoto="1"/>
        </p:nvPicPr>
        <p:blipFill>
          <a:blip r:embed="rId20"/>
          <a:srcRect/>
          <a:stretch>
            <a:fillRect/>
          </a:stretch>
        </p:blipFill>
        <p:spPr bwMode="auto">
          <a:xfrm>
            <a:off x="3940175" y="1717675"/>
            <a:ext cx="1292225" cy="857250"/>
          </a:xfrm>
          <a:prstGeom prst="rect">
            <a:avLst/>
          </a:prstGeom>
          <a:noFill/>
          <a:ln w="9525">
            <a:noFill/>
            <a:miter lim="800000"/>
            <a:headEnd/>
            <a:tailEnd/>
          </a:ln>
        </p:spPr>
      </p:pic>
      <p:pic>
        <p:nvPicPr>
          <p:cNvPr id="24" name="1 Imagen" descr="DSC_0352.JPG"/>
          <p:cNvPicPr>
            <a:picLocks noGrp="1" noChangeAspect="1"/>
          </p:cNvPicPr>
          <p:nvPr isPhoto="1"/>
        </p:nvPicPr>
        <p:blipFill>
          <a:blip r:embed="rId21"/>
          <a:srcRect/>
          <a:stretch>
            <a:fillRect/>
          </a:stretch>
        </p:blipFill>
        <p:spPr bwMode="auto">
          <a:xfrm>
            <a:off x="5248275" y="1717675"/>
            <a:ext cx="1292225" cy="857250"/>
          </a:xfrm>
          <a:prstGeom prst="rect">
            <a:avLst/>
          </a:prstGeom>
          <a:noFill/>
          <a:ln w="9525">
            <a:noFill/>
            <a:miter lim="800000"/>
            <a:headEnd/>
            <a:tailEnd/>
          </a:ln>
        </p:spPr>
      </p:pic>
      <p:pic>
        <p:nvPicPr>
          <p:cNvPr id="25" name="1 Imagen" descr="DSC_0050.JPG"/>
          <p:cNvPicPr>
            <a:picLocks noGrp="1" noChangeAspect="1"/>
          </p:cNvPicPr>
          <p:nvPr isPhoto="1"/>
        </p:nvPicPr>
        <p:blipFill>
          <a:blip r:embed="rId22"/>
          <a:srcRect/>
          <a:stretch>
            <a:fillRect/>
          </a:stretch>
        </p:blipFill>
        <p:spPr bwMode="auto">
          <a:xfrm>
            <a:off x="6556375" y="1717675"/>
            <a:ext cx="1285875" cy="857250"/>
          </a:xfrm>
          <a:prstGeom prst="rect">
            <a:avLst/>
          </a:prstGeom>
          <a:noFill/>
          <a:ln w="9525">
            <a:noFill/>
            <a:miter lim="800000"/>
            <a:headEnd/>
            <a:tailEnd/>
          </a:ln>
        </p:spPr>
      </p:pic>
      <p:pic>
        <p:nvPicPr>
          <p:cNvPr id="26" name="1 Imagen" descr="DSC_0054.JPG"/>
          <p:cNvPicPr>
            <a:picLocks noGrp="1" noChangeAspect="1"/>
          </p:cNvPicPr>
          <p:nvPr isPhoto="1"/>
        </p:nvPicPr>
        <p:blipFill>
          <a:blip r:embed="rId23"/>
          <a:srcRect/>
          <a:stretch>
            <a:fillRect/>
          </a:stretch>
        </p:blipFill>
        <p:spPr bwMode="auto">
          <a:xfrm>
            <a:off x="7858125" y="1717675"/>
            <a:ext cx="1285875" cy="852488"/>
          </a:xfrm>
          <a:prstGeom prst="rect">
            <a:avLst/>
          </a:prstGeom>
          <a:noFill/>
          <a:ln w="9525">
            <a:noFill/>
            <a:miter lim="800000"/>
            <a:headEnd/>
            <a:tailEnd/>
          </a:ln>
        </p:spPr>
      </p:pic>
      <p:pic>
        <p:nvPicPr>
          <p:cNvPr id="27" name="1 Imagen" descr="DSC_0056.JPG"/>
          <p:cNvPicPr>
            <a:picLocks noGrp="1" noChangeAspect="1"/>
          </p:cNvPicPr>
          <p:nvPr isPhoto="1"/>
        </p:nvPicPr>
        <p:blipFill>
          <a:blip r:embed="rId24"/>
          <a:srcRect/>
          <a:stretch>
            <a:fillRect/>
          </a:stretch>
        </p:blipFill>
        <p:spPr bwMode="auto">
          <a:xfrm>
            <a:off x="20638" y="2573338"/>
            <a:ext cx="1292225" cy="857250"/>
          </a:xfrm>
          <a:prstGeom prst="rect">
            <a:avLst/>
          </a:prstGeom>
          <a:noFill/>
          <a:ln w="9525">
            <a:noFill/>
            <a:miter lim="800000"/>
            <a:headEnd/>
            <a:tailEnd/>
          </a:ln>
        </p:spPr>
      </p:pic>
      <p:pic>
        <p:nvPicPr>
          <p:cNvPr id="28" name="1 Imagen" descr="DSC_0225.JPG"/>
          <p:cNvPicPr>
            <a:picLocks noGrp="1" noChangeAspect="1"/>
          </p:cNvPicPr>
          <p:nvPr isPhoto="1"/>
        </p:nvPicPr>
        <p:blipFill>
          <a:blip r:embed="rId25"/>
          <a:srcRect/>
          <a:stretch>
            <a:fillRect/>
          </a:stretch>
        </p:blipFill>
        <p:spPr bwMode="auto">
          <a:xfrm>
            <a:off x="1325563" y="2573338"/>
            <a:ext cx="1285875" cy="852487"/>
          </a:xfrm>
          <a:prstGeom prst="rect">
            <a:avLst/>
          </a:prstGeom>
          <a:noFill/>
          <a:ln w="9525">
            <a:noFill/>
            <a:miter lim="800000"/>
            <a:headEnd/>
            <a:tailEnd/>
          </a:ln>
        </p:spPr>
      </p:pic>
      <p:pic>
        <p:nvPicPr>
          <p:cNvPr id="29" name="1 Imagen" descr="DSC_0228.JPG"/>
          <p:cNvPicPr>
            <a:picLocks noGrp="1" noChangeAspect="1"/>
          </p:cNvPicPr>
          <p:nvPr isPhoto="1"/>
        </p:nvPicPr>
        <p:blipFill>
          <a:blip r:embed="rId26"/>
          <a:srcRect/>
          <a:stretch>
            <a:fillRect/>
          </a:stretch>
        </p:blipFill>
        <p:spPr bwMode="auto">
          <a:xfrm>
            <a:off x="3927475" y="2573338"/>
            <a:ext cx="1292225" cy="857250"/>
          </a:xfrm>
          <a:prstGeom prst="rect">
            <a:avLst/>
          </a:prstGeom>
          <a:noFill/>
          <a:ln w="9525">
            <a:noFill/>
            <a:miter lim="800000"/>
            <a:headEnd/>
            <a:tailEnd/>
          </a:ln>
        </p:spPr>
      </p:pic>
      <p:pic>
        <p:nvPicPr>
          <p:cNvPr id="30" name="1 Imagen" descr="DSC_0285.JPG"/>
          <p:cNvPicPr>
            <a:picLocks noGrp="1" noChangeAspect="1"/>
          </p:cNvPicPr>
          <p:nvPr isPhoto="1"/>
        </p:nvPicPr>
        <p:blipFill>
          <a:blip r:embed="rId27"/>
          <a:srcRect/>
          <a:stretch>
            <a:fillRect/>
          </a:stretch>
        </p:blipFill>
        <p:spPr bwMode="auto">
          <a:xfrm>
            <a:off x="2622550" y="2573338"/>
            <a:ext cx="1292225" cy="857250"/>
          </a:xfrm>
          <a:prstGeom prst="rect">
            <a:avLst/>
          </a:prstGeom>
          <a:noFill/>
          <a:ln w="9525">
            <a:noFill/>
            <a:miter lim="800000"/>
            <a:headEnd/>
            <a:tailEnd/>
          </a:ln>
        </p:spPr>
      </p:pic>
      <p:pic>
        <p:nvPicPr>
          <p:cNvPr id="31" name="1 Imagen" descr="DSC_0289.JPG"/>
          <p:cNvPicPr>
            <a:picLocks noGrp="1" noChangeAspect="1"/>
          </p:cNvPicPr>
          <p:nvPr isPhoto="1"/>
        </p:nvPicPr>
        <p:blipFill>
          <a:blip r:embed="rId28"/>
          <a:srcRect/>
          <a:stretch>
            <a:fillRect/>
          </a:stretch>
        </p:blipFill>
        <p:spPr bwMode="auto">
          <a:xfrm>
            <a:off x="5230813" y="2573338"/>
            <a:ext cx="1292225" cy="857250"/>
          </a:xfrm>
          <a:prstGeom prst="rect">
            <a:avLst/>
          </a:prstGeom>
          <a:noFill/>
          <a:ln w="9525">
            <a:noFill/>
            <a:miter lim="800000"/>
            <a:headEnd/>
            <a:tailEnd/>
          </a:ln>
        </p:spPr>
      </p:pic>
      <p:pic>
        <p:nvPicPr>
          <p:cNvPr id="32" name="1 Imagen" descr="DSC_0313.JPG"/>
          <p:cNvPicPr>
            <a:picLocks noGrp="1" noChangeAspect="1"/>
          </p:cNvPicPr>
          <p:nvPr isPhoto="1"/>
        </p:nvPicPr>
        <p:blipFill>
          <a:blip r:embed="rId29"/>
          <a:srcRect/>
          <a:stretch>
            <a:fillRect/>
          </a:stretch>
        </p:blipFill>
        <p:spPr bwMode="auto">
          <a:xfrm>
            <a:off x="6535738" y="2573338"/>
            <a:ext cx="1292225" cy="857250"/>
          </a:xfrm>
          <a:prstGeom prst="rect">
            <a:avLst/>
          </a:prstGeom>
          <a:noFill/>
          <a:ln w="9525">
            <a:noFill/>
            <a:miter lim="800000"/>
            <a:headEnd/>
            <a:tailEnd/>
          </a:ln>
        </p:spPr>
      </p:pic>
      <p:pic>
        <p:nvPicPr>
          <p:cNvPr id="33" name="1 Imagen" descr="DSC_0316.JPG"/>
          <p:cNvPicPr>
            <a:picLocks noGrp="1" noChangeAspect="1"/>
          </p:cNvPicPr>
          <p:nvPr isPhoto="1"/>
        </p:nvPicPr>
        <p:blipFill>
          <a:blip r:embed="rId30"/>
          <a:srcRect/>
          <a:stretch>
            <a:fillRect/>
          </a:stretch>
        </p:blipFill>
        <p:spPr bwMode="auto">
          <a:xfrm>
            <a:off x="7839075" y="2573338"/>
            <a:ext cx="1304925" cy="865187"/>
          </a:xfrm>
          <a:prstGeom prst="rect">
            <a:avLst/>
          </a:prstGeom>
          <a:noFill/>
          <a:ln w="9525">
            <a:noFill/>
            <a:miter lim="800000"/>
            <a:headEnd/>
            <a:tailEnd/>
          </a:ln>
        </p:spPr>
      </p:pic>
      <p:pic>
        <p:nvPicPr>
          <p:cNvPr id="34" name="1 Imagen" descr="DSC_0335.JPG"/>
          <p:cNvPicPr>
            <a:picLocks noGrp="1" noChangeAspect="1"/>
          </p:cNvPicPr>
          <p:nvPr isPhoto="1"/>
        </p:nvPicPr>
        <p:blipFill>
          <a:blip r:embed="rId31"/>
          <a:srcRect/>
          <a:stretch>
            <a:fillRect/>
          </a:stretch>
        </p:blipFill>
        <p:spPr bwMode="auto">
          <a:xfrm>
            <a:off x="20638" y="3435350"/>
            <a:ext cx="1292225" cy="857250"/>
          </a:xfrm>
          <a:prstGeom prst="rect">
            <a:avLst/>
          </a:prstGeom>
          <a:noFill/>
          <a:ln w="9525">
            <a:noFill/>
            <a:miter lim="800000"/>
            <a:headEnd/>
            <a:tailEnd/>
          </a:ln>
        </p:spPr>
      </p:pic>
      <p:pic>
        <p:nvPicPr>
          <p:cNvPr id="35" name="1 Imagen" descr="DSC_0357.JPG"/>
          <p:cNvPicPr>
            <a:picLocks noGrp="1" noChangeAspect="1"/>
          </p:cNvPicPr>
          <p:nvPr isPhoto="1"/>
        </p:nvPicPr>
        <p:blipFill>
          <a:blip r:embed="rId32"/>
          <a:srcRect/>
          <a:stretch>
            <a:fillRect/>
          </a:stretch>
        </p:blipFill>
        <p:spPr bwMode="auto">
          <a:xfrm>
            <a:off x="1327150" y="3435350"/>
            <a:ext cx="1292225" cy="857250"/>
          </a:xfrm>
          <a:prstGeom prst="rect">
            <a:avLst/>
          </a:prstGeom>
          <a:noFill/>
          <a:ln w="9525">
            <a:noFill/>
            <a:miter lim="800000"/>
            <a:headEnd/>
            <a:tailEnd/>
          </a:ln>
        </p:spPr>
      </p:pic>
      <p:pic>
        <p:nvPicPr>
          <p:cNvPr id="36" name="1 Imagen" descr="DSC_0250.JPG"/>
          <p:cNvPicPr>
            <a:picLocks noGrp="1" noChangeAspect="1"/>
          </p:cNvPicPr>
          <p:nvPr isPhoto="1"/>
        </p:nvPicPr>
        <p:blipFill>
          <a:blip r:embed="rId33"/>
          <a:srcRect/>
          <a:stretch>
            <a:fillRect/>
          </a:stretch>
        </p:blipFill>
        <p:spPr bwMode="auto">
          <a:xfrm>
            <a:off x="2633663" y="3435350"/>
            <a:ext cx="1292225" cy="857250"/>
          </a:xfrm>
          <a:prstGeom prst="rect">
            <a:avLst/>
          </a:prstGeom>
          <a:noFill/>
          <a:ln w="9525">
            <a:noFill/>
            <a:miter lim="800000"/>
            <a:headEnd/>
            <a:tailEnd/>
          </a:ln>
        </p:spPr>
      </p:pic>
      <p:pic>
        <p:nvPicPr>
          <p:cNvPr id="37" name="1 Imagen" descr="DSC_0339.JPG"/>
          <p:cNvPicPr>
            <a:picLocks noGrp="1" noChangeAspect="1"/>
          </p:cNvPicPr>
          <p:nvPr isPhoto="1"/>
        </p:nvPicPr>
        <p:blipFill>
          <a:blip r:embed="rId34"/>
          <a:srcRect/>
          <a:stretch>
            <a:fillRect/>
          </a:stretch>
        </p:blipFill>
        <p:spPr bwMode="auto">
          <a:xfrm>
            <a:off x="3940175" y="3435350"/>
            <a:ext cx="1292225" cy="857250"/>
          </a:xfrm>
          <a:prstGeom prst="rect">
            <a:avLst/>
          </a:prstGeom>
          <a:noFill/>
          <a:ln w="9525">
            <a:noFill/>
            <a:miter lim="800000"/>
            <a:headEnd/>
            <a:tailEnd/>
          </a:ln>
        </p:spPr>
      </p:pic>
      <p:pic>
        <p:nvPicPr>
          <p:cNvPr id="38" name="1 Imagen" descr="Copia de DSC_0222.JPG"/>
          <p:cNvPicPr>
            <a:picLocks noGrp="1" noChangeAspect="1"/>
          </p:cNvPicPr>
          <p:nvPr isPhoto="1"/>
        </p:nvPicPr>
        <p:blipFill>
          <a:blip r:embed="rId35"/>
          <a:srcRect/>
          <a:stretch>
            <a:fillRect/>
          </a:stretch>
        </p:blipFill>
        <p:spPr bwMode="auto">
          <a:xfrm>
            <a:off x="5245100" y="3435350"/>
            <a:ext cx="1292225" cy="857250"/>
          </a:xfrm>
          <a:prstGeom prst="rect">
            <a:avLst/>
          </a:prstGeom>
          <a:noFill/>
          <a:ln w="9525">
            <a:noFill/>
            <a:miter lim="800000"/>
            <a:headEnd/>
            <a:tailEnd/>
          </a:ln>
        </p:spPr>
      </p:pic>
      <p:pic>
        <p:nvPicPr>
          <p:cNvPr id="40" name="1 Imagen" descr="DSC_0136.JPG"/>
          <p:cNvPicPr>
            <a:picLocks noGrp="1" noChangeAspect="1"/>
          </p:cNvPicPr>
          <p:nvPr isPhoto="1"/>
        </p:nvPicPr>
        <p:blipFill>
          <a:blip r:embed="rId36"/>
          <a:srcRect/>
          <a:stretch>
            <a:fillRect/>
          </a:stretch>
        </p:blipFill>
        <p:spPr bwMode="auto">
          <a:xfrm>
            <a:off x="6551613" y="3435350"/>
            <a:ext cx="1292225" cy="857250"/>
          </a:xfrm>
          <a:prstGeom prst="rect">
            <a:avLst/>
          </a:prstGeom>
          <a:noFill/>
          <a:ln w="9525">
            <a:noFill/>
            <a:miter lim="800000"/>
            <a:headEnd/>
            <a:tailEnd/>
          </a:ln>
        </p:spPr>
      </p:pic>
      <p:pic>
        <p:nvPicPr>
          <p:cNvPr id="42" name="1 Imagen" descr="Batey 6 - VM .jpg"/>
          <p:cNvPicPr>
            <a:picLocks noGrp="1" noChangeAspect="1"/>
          </p:cNvPicPr>
          <p:nvPr isPhoto="1"/>
        </p:nvPicPr>
        <p:blipFill>
          <a:blip r:embed="rId37"/>
          <a:srcRect/>
          <a:stretch>
            <a:fillRect/>
          </a:stretch>
        </p:blipFill>
        <p:spPr bwMode="auto">
          <a:xfrm>
            <a:off x="7858125" y="3435350"/>
            <a:ext cx="1285875" cy="854075"/>
          </a:xfrm>
          <a:prstGeom prst="rect">
            <a:avLst/>
          </a:prstGeom>
          <a:noFill/>
          <a:ln w="9525">
            <a:noFill/>
            <a:miter lim="800000"/>
            <a:headEnd/>
            <a:tailEnd/>
          </a:ln>
        </p:spPr>
      </p:pic>
      <p:pic>
        <p:nvPicPr>
          <p:cNvPr id="43" name="1 Imagen" descr="Batey 6 - VM (1).JPG"/>
          <p:cNvPicPr>
            <a:picLocks noGrp="1" noChangeAspect="1"/>
          </p:cNvPicPr>
          <p:nvPr isPhoto="1"/>
        </p:nvPicPr>
        <p:blipFill>
          <a:blip r:embed="rId38"/>
          <a:srcRect/>
          <a:stretch>
            <a:fillRect/>
          </a:stretch>
        </p:blipFill>
        <p:spPr bwMode="auto">
          <a:xfrm>
            <a:off x="1325563" y="4295775"/>
            <a:ext cx="1285875" cy="854075"/>
          </a:xfrm>
          <a:prstGeom prst="rect">
            <a:avLst/>
          </a:prstGeom>
          <a:noFill/>
          <a:ln w="9525">
            <a:noFill/>
            <a:miter lim="800000"/>
            <a:headEnd/>
            <a:tailEnd/>
          </a:ln>
        </p:spPr>
      </p:pic>
      <p:pic>
        <p:nvPicPr>
          <p:cNvPr id="44" name="1 Imagen" descr="Batey 6 - VM (4).JPG"/>
          <p:cNvPicPr>
            <a:picLocks noGrp="1" noChangeAspect="1"/>
          </p:cNvPicPr>
          <p:nvPr isPhoto="1"/>
        </p:nvPicPr>
        <p:blipFill>
          <a:blip r:embed="rId39"/>
          <a:srcRect/>
          <a:stretch>
            <a:fillRect/>
          </a:stretch>
        </p:blipFill>
        <p:spPr bwMode="auto">
          <a:xfrm>
            <a:off x="20638" y="4295775"/>
            <a:ext cx="1285875" cy="854075"/>
          </a:xfrm>
          <a:prstGeom prst="rect">
            <a:avLst/>
          </a:prstGeom>
          <a:noFill/>
          <a:ln w="9525">
            <a:noFill/>
            <a:miter lim="800000"/>
            <a:headEnd/>
            <a:tailEnd/>
          </a:ln>
        </p:spPr>
      </p:pic>
      <p:pic>
        <p:nvPicPr>
          <p:cNvPr id="45" name="1 Imagen" descr="Batey 6 - VM (6).JPG"/>
          <p:cNvPicPr>
            <a:picLocks noGrp="1" noChangeAspect="1"/>
          </p:cNvPicPr>
          <p:nvPr isPhoto="1"/>
        </p:nvPicPr>
        <p:blipFill>
          <a:blip r:embed="rId40"/>
          <a:srcRect/>
          <a:stretch>
            <a:fillRect/>
          </a:stretch>
        </p:blipFill>
        <p:spPr bwMode="auto">
          <a:xfrm>
            <a:off x="2628900" y="4295775"/>
            <a:ext cx="1285875" cy="854075"/>
          </a:xfrm>
          <a:prstGeom prst="rect">
            <a:avLst/>
          </a:prstGeom>
          <a:noFill/>
          <a:ln w="9525">
            <a:noFill/>
            <a:miter lim="800000"/>
            <a:headEnd/>
            <a:tailEnd/>
          </a:ln>
        </p:spPr>
      </p:pic>
      <p:pic>
        <p:nvPicPr>
          <p:cNvPr id="46" name="1 Imagen" descr="DSC_0234.JPG"/>
          <p:cNvPicPr>
            <a:picLocks noGrp="1" noChangeAspect="1"/>
          </p:cNvPicPr>
          <p:nvPr isPhoto="1"/>
        </p:nvPicPr>
        <p:blipFill>
          <a:blip r:embed="rId41"/>
          <a:srcRect/>
          <a:stretch>
            <a:fillRect/>
          </a:stretch>
        </p:blipFill>
        <p:spPr bwMode="auto">
          <a:xfrm>
            <a:off x="3933825" y="4295775"/>
            <a:ext cx="1285875" cy="852488"/>
          </a:xfrm>
          <a:prstGeom prst="rect">
            <a:avLst/>
          </a:prstGeom>
          <a:noFill/>
          <a:ln w="9525">
            <a:noFill/>
            <a:miter lim="800000"/>
            <a:headEnd/>
            <a:tailEnd/>
          </a:ln>
        </p:spPr>
      </p:pic>
      <p:pic>
        <p:nvPicPr>
          <p:cNvPr id="47" name="1 Imagen" descr="DSC_0235.JPG"/>
          <p:cNvPicPr>
            <a:picLocks noGrp="1" noChangeAspect="1"/>
          </p:cNvPicPr>
          <p:nvPr isPhoto="1"/>
        </p:nvPicPr>
        <p:blipFill>
          <a:blip r:embed="rId42"/>
          <a:srcRect/>
          <a:stretch>
            <a:fillRect/>
          </a:stretch>
        </p:blipFill>
        <p:spPr bwMode="auto">
          <a:xfrm>
            <a:off x="5237163" y="4295775"/>
            <a:ext cx="1285875" cy="852488"/>
          </a:xfrm>
          <a:prstGeom prst="rect">
            <a:avLst/>
          </a:prstGeom>
          <a:noFill/>
          <a:ln w="9525">
            <a:noFill/>
            <a:miter lim="800000"/>
            <a:headEnd/>
            <a:tailEnd/>
          </a:ln>
        </p:spPr>
      </p:pic>
      <p:pic>
        <p:nvPicPr>
          <p:cNvPr id="48" name="1 Imagen" descr="DSC_0241.JPG"/>
          <p:cNvPicPr>
            <a:picLocks noGrp="1" noChangeAspect="1"/>
          </p:cNvPicPr>
          <p:nvPr isPhoto="1"/>
        </p:nvPicPr>
        <p:blipFill>
          <a:blip r:embed="rId18"/>
          <a:srcRect/>
          <a:stretch>
            <a:fillRect/>
          </a:stretch>
        </p:blipFill>
        <p:spPr bwMode="auto">
          <a:xfrm>
            <a:off x="6542088" y="4295775"/>
            <a:ext cx="1292225" cy="857250"/>
          </a:xfrm>
          <a:prstGeom prst="rect">
            <a:avLst/>
          </a:prstGeom>
          <a:noFill/>
          <a:ln w="9525">
            <a:noFill/>
            <a:miter lim="800000"/>
            <a:headEnd/>
            <a:tailEnd/>
          </a:ln>
        </p:spPr>
      </p:pic>
      <p:pic>
        <p:nvPicPr>
          <p:cNvPr id="49" name="1 Imagen" descr="DSC_0352.JPG"/>
          <p:cNvPicPr>
            <a:picLocks noGrp="1" noChangeAspect="1"/>
          </p:cNvPicPr>
          <p:nvPr isPhoto="1"/>
        </p:nvPicPr>
        <p:blipFill>
          <a:blip r:embed="rId21"/>
          <a:srcRect/>
          <a:stretch>
            <a:fillRect/>
          </a:stretch>
        </p:blipFill>
        <p:spPr bwMode="auto">
          <a:xfrm>
            <a:off x="7851775" y="4295775"/>
            <a:ext cx="1292225" cy="857250"/>
          </a:xfrm>
          <a:prstGeom prst="rect">
            <a:avLst/>
          </a:prstGeom>
          <a:noFill/>
          <a:ln w="9525">
            <a:noFill/>
            <a:miter lim="800000"/>
            <a:headEnd/>
            <a:tailEnd/>
          </a:ln>
        </p:spPr>
      </p:pic>
      <p:pic>
        <p:nvPicPr>
          <p:cNvPr id="50" name="1 Imagen" descr="DSC_0067.JPG"/>
          <p:cNvPicPr>
            <a:picLocks noGrp="1" noChangeAspect="1"/>
          </p:cNvPicPr>
          <p:nvPr isPhoto="1"/>
        </p:nvPicPr>
        <p:blipFill>
          <a:blip r:embed="rId11"/>
          <a:srcRect/>
          <a:stretch>
            <a:fillRect/>
          </a:stretch>
        </p:blipFill>
        <p:spPr bwMode="auto">
          <a:xfrm>
            <a:off x="3941763" y="5154613"/>
            <a:ext cx="1281112" cy="849312"/>
          </a:xfrm>
          <a:prstGeom prst="rect">
            <a:avLst/>
          </a:prstGeom>
          <a:noFill/>
          <a:ln w="9525">
            <a:noFill/>
            <a:miter lim="800000"/>
            <a:headEnd/>
            <a:tailEnd/>
          </a:ln>
        </p:spPr>
      </p:pic>
      <p:pic>
        <p:nvPicPr>
          <p:cNvPr id="51" name="1 Imagen" descr="DSC_0069.JPG"/>
          <p:cNvPicPr>
            <a:picLocks noGrp="1" noChangeAspect="1"/>
          </p:cNvPicPr>
          <p:nvPr isPhoto="1"/>
        </p:nvPicPr>
        <p:blipFill>
          <a:blip r:embed="rId12"/>
          <a:srcRect/>
          <a:stretch>
            <a:fillRect/>
          </a:stretch>
        </p:blipFill>
        <p:spPr bwMode="auto">
          <a:xfrm>
            <a:off x="1323975" y="5154613"/>
            <a:ext cx="1292225" cy="857250"/>
          </a:xfrm>
          <a:prstGeom prst="rect">
            <a:avLst/>
          </a:prstGeom>
          <a:noFill/>
          <a:ln w="9525">
            <a:noFill/>
            <a:miter lim="800000"/>
            <a:headEnd/>
            <a:tailEnd/>
          </a:ln>
        </p:spPr>
      </p:pic>
      <p:pic>
        <p:nvPicPr>
          <p:cNvPr id="52" name="1 Imagen" descr="DSC_0151.JPG"/>
          <p:cNvPicPr>
            <a:picLocks noGrp="1" noChangeAspect="1"/>
          </p:cNvPicPr>
          <p:nvPr isPhoto="1"/>
        </p:nvPicPr>
        <p:blipFill>
          <a:blip r:embed="rId13"/>
          <a:srcRect/>
          <a:stretch>
            <a:fillRect/>
          </a:stretch>
        </p:blipFill>
        <p:spPr bwMode="auto">
          <a:xfrm>
            <a:off x="20638" y="6011863"/>
            <a:ext cx="1285875" cy="852487"/>
          </a:xfrm>
          <a:prstGeom prst="rect">
            <a:avLst/>
          </a:prstGeom>
          <a:noFill/>
          <a:ln w="9525">
            <a:noFill/>
            <a:miter lim="800000"/>
            <a:headEnd/>
            <a:tailEnd/>
          </a:ln>
        </p:spPr>
      </p:pic>
      <p:pic>
        <p:nvPicPr>
          <p:cNvPr id="53" name="1 Imagen" descr="DSC_0228.JPG"/>
          <p:cNvPicPr>
            <a:picLocks noGrp="1" noChangeAspect="1"/>
          </p:cNvPicPr>
          <p:nvPr isPhoto="1"/>
        </p:nvPicPr>
        <p:blipFill>
          <a:blip r:embed="rId16"/>
          <a:srcRect/>
          <a:stretch>
            <a:fillRect/>
          </a:stretch>
        </p:blipFill>
        <p:spPr bwMode="auto">
          <a:xfrm>
            <a:off x="6548438" y="5154613"/>
            <a:ext cx="1292225" cy="857250"/>
          </a:xfrm>
          <a:prstGeom prst="rect">
            <a:avLst/>
          </a:prstGeom>
          <a:noFill/>
          <a:ln w="9525">
            <a:noFill/>
            <a:miter lim="800000"/>
            <a:headEnd/>
            <a:tailEnd/>
          </a:ln>
        </p:spPr>
      </p:pic>
      <p:pic>
        <p:nvPicPr>
          <p:cNvPr id="54" name="1 Imagen" descr="DSC_0242.JPG"/>
          <p:cNvPicPr>
            <a:picLocks noGrp="1" noChangeAspect="1"/>
          </p:cNvPicPr>
          <p:nvPr isPhoto="1"/>
        </p:nvPicPr>
        <p:blipFill>
          <a:blip r:embed="rId19"/>
          <a:srcRect/>
          <a:stretch>
            <a:fillRect/>
          </a:stretch>
        </p:blipFill>
        <p:spPr bwMode="auto">
          <a:xfrm>
            <a:off x="2632075" y="6011863"/>
            <a:ext cx="1292225" cy="857250"/>
          </a:xfrm>
          <a:prstGeom prst="rect">
            <a:avLst/>
          </a:prstGeom>
          <a:noFill/>
          <a:ln w="9525">
            <a:noFill/>
            <a:miter lim="800000"/>
            <a:headEnd/>
            <a:tailEnd/>
          </a:ln>
        </p:spPr>
      </p:pic>
      <p:pic>
        <p:nvPicPr>
          <p:cNvPr id="55" name="1 Imagen" descr="DSC_0352.JPG"/>
          <p:cNvPicPr>
            <a:picLocks noGrp="1" noChangeAspect="1"/>
          </p:cNvPicPr>
          <p:nvPr isPhoto="1"/>
        </p:nvPicPr>
        <p:blipFill>
          <a:blip r:embed="rId21"/>
          <a:srcRect/>
          <a:stretch>
            <a:fillRect/>
          </a:stretch>
        </p:blipFill>
        <p:spPr bwMode="auto">
          <a:xfrm>
            <a:off x="5248275" y="6011863"/>
            <a:ext cx="1292225" cy="857250"/>
          </a:xfrm>
          <a:prstGeom prst="rect">
            <a:avLst/>
          </a:prstGeom>
          <a:noFill/>
          <a:ln w="9525">
            <a:noFill/>
            <a:miter lim="800000"/>
            <a:headEnd/>
            <a:tailEnd/>
          </a:ln>
        </p:spPr>
      </p:pic>
      <p:pic>
        <p:nvPicPr>
          <p:cNvPr id="56" name="1 Imagen" descr="DSC_0054.JPG"/>
          <p:cNvPicPr>
            <a:picLocks noGrp="1" noChangeAspect="1"/>
          </p:cNvPicPr>
          <p:nvPr isPhoto="1"/>
        </p:nvPicPr>
        <p:blipFill>
          <a:blip r:embed="rId23"/>
          <a:srcRect/>
          <a:stretch>
            <a:fillRect/>
          </a:stretch>
        </p:blipFill>
        <p:spPr bwMode="auto">
          <a:xfrm>
            <a:off x="7858125" y="6011863"/>
            <a:ext cx="1285875" cy="852487"/>
          </a:xfrm>
          <a:prstGeom prst="rect">
            <a:avLst/>
          </a:prstGeom>
          <a:noFill/>
          <a:ln w="9525">
            <a:noFill/>
            <a:miter lim="800000"/>
            <a:headEnd/>
            <a:tailEnd/>
          </a:ln>
        </p:spPr>
      </p:pic>
      <p:pic>
        <p:nvPicPr>
          <p:cNvPr id="57" name="1 Imagen" descr="DSC_0225.JPG"/>
          <p:cNvPicPr>
            <a:picLocks noGrp="1" noChangeAspect="1"/>
          </p:cNvPicPr>
          <p:nvPr isPhoto="1"/>
        </p:nvPicPr>
        <p:blipFill>
          <a:blip r:embed="rId25"/>
          <a:srcRect/>
          <a:stretch>
            <a:fillRect/>
          </a:stretch>
        </p:blipFill>
        <p:spPr bwMode="auto">
          <a:xfrm>
            <a:off x="20638" y="5154613"/>
            <a:ext cx="1285875" cy="852487"/>
          </a:xfrm>
          <a:prstGeom prst="rect">
            <a:avLst/>
          </a:prstGeom>
          <a:noFill/>
          <a:ln w="9525">
            <a:noFill/>
            <a:miter lim="800000"/>
            <a:headEnd/>
            <a:tailEnd/>
          </a:ln>
        </p:spPr>
      </p:pic>
      <p:pic>
        <p:nvPicPr>
          <p:cNvPr id="58" name="1 Imagen" descr="DSC_0228.JPG"/>
          <p:cNvPicPr>
            <a:picLocks noGrp="1" noChangeAspect="1"/>
          </p:cNvPicPr>
          <p:nvPr isPhoto="1"/>
        </p:nvPicPr>
        <p:blipFill>
          <a:blip r:embed="rId26"/>
          <a:srcRect/>
          <a:stretch>
            <a:fillRect/>
          </a:stretch>
        </p:blipFill>
        <p:spPr bwMode="auto">
          <a:xfrm>
            <a:off x="2633663" y="5154613"/>
            <a:ext cx="1292225" cy="857250"/>
          </a:xfrm>
          <a:prstGeom prst="rect">
            <a:avLst/>
          </a:prstGeom>
          <a:noFill/>
          <a:ln w="9525">
            <a:noFill/>
            <a:miter lim="800000"/>
            <a:headEnd/>
            <a:tailEnd/>
          </a:ln>
        </p:spPr>
      </p:pic>
      <p:pic>
        <p:nvPicPr>
          <p:cNvPr id="59" name="1 Imagen" descr="DSC_0313.JPG"/>
          <p:cNvPicPr>
            <a:picLocks noGrp="1" noChangeAspect="1"/>
          </p:cNvPicPr>
          <p:nvPr isPhoto="1"/>
        </p:nvPicPr>
        <p:blipFill>
          <a:blip r:embed="rId29"/>
          <a:srcRect/>
          <a:stretch>
            <a:fillRect/>
          </a:stretch>
        </p:blipFill>
        <p:spPr bwMode="auto">
          <a:xfrm>
            <a:off x="5240338" y="5154613"/>
            <a:ext cx="1292225" cy="857250"/>
          </a:xfrm>
          <a:prstGeom prst="rect">
            <a:avLst/>
          </a:prstGeom>
          <a:noFill/>
          <a:ln w="9525">
            <a:noFill/>
            <a:miter lim="800000"/>
            <a:headEnd/>
            <a:tailEnd/>
          </a:ln>
        </p:spPr>
      </p:pic>
      <p:pic>
        <p:nvPicPr>
          <p:cNvPr id="60" name="1 Imagen" descr="DSC_0250.JPG"/>
          <p:cNvPicPr>
            <a:picLocks noGrp="1" noChangeAspect="1"/>
          </p:cNvPicPr>
          <p:nvPr isPhoto="1"/>
        </p:nvPicPr>
        <p:blipFill>
          <a:blip r:embed="rId33"/>
          <a:srcRect/>
          <a:stretch>
            <a:fillRect/>
          </a:stretch>
        </p:blipFill>
        <p:spPr bwMode="auto">
          <a:xfrm>
            <a:off x="1322388" y="6011863"/>
            <a:ext cx="1292225" cy="857250"/>
          </a:xfrm>
          <a:prstGeom prst="rect">
            <a:avLst/>
          </a:prstGeom>
          <a:noFill/>
          <a:ln w="9525">
            <a:noFill/>
            <a:miter lim="800000"/>
            <a:headEnd/>
            <a:tailEnd/>
          </a:ln>
        </p:spPr>
      </p:pic>
      <p:pic>
        <p:nvPicPr>
          <p:cNvPr id="61" name="1 Imagen" descr="Copia de DSC_0222.JPG"/>
          <p:cNvPicPr>
            <a:picLocks noGrp="1" noChangeAspect="1"/>
          </p:cNvPicPr>
          <p:nvPr isPhoto="1"/>
        </p:nvPicPr>
        <p:blipFill>
          <a:blip r:embed="rId35"/>
          <a:srcRect/>
          <a:stretch>
            <a:fillRect/>
          </a:stretch>
        </p:blipFill>
        <p:spPr bwMode="auto">
          <a:xfrm>
            <a:off x="3940175" y="6011863"/>
            <a:ext cx="1292225" cy="857250"/>
          </a:xfrm>
          <a:prstGeom prst="rect">
            <a:avLst/>
          </a:prstGeom>
          <a:noFill/>
          <a:ln w="9525">
            <a:noFill/>
            <a:miter lim="800000"/>
            <a:headEnd/>
            <a:tailEnd/>
          </a:ln>
        </p:spPr>
      </p:pic>
      <p:pic>
        <p:nvPicPr>
          <p:cNvPr id="62" name="1 Imagen" descr="Batey 6 - VM .jpg"/>
          <p:cNvPicPr>
            <a:picLocks noGrp="1" noChangeAspect="1"/>
          </p:cNvPicPr>
          <p:nvPr isPhoto="1"/>
        </p:nvPicPr>
        <p:blipFill>
          <a:blip r:embed="rId37"/>
          <a:srcRect/>
          <a:stretch>
            <a:fillRect/>
          </a:stretch>
        </p:blipFill>
        <p:spPr bwMode="auto">
          <a:xfrm>
            <a:off x="6556375" y="6011863"/>
            <a:ext cx="1285875" cy="854075"/>
          </a:xfrm>
          <a:prstGeom prst="rect">
            <a:avLst/>
          </a:prstGeom>
          <a:noFill/>
          <a:ln w="9525">
            <a:noFill/>
            <a:miter lim="800000"/>
            <a:headEnd/>
            <a:tailEnd/>
          </a:ln>
        </p:spPr>
      </p:pic>
      <p:pic>
        <p:nvPicPr>
          <p:cNvPr id="63" name="1 Imagen" descr="Batey 6 - VM (10).JPG"/>
          <p:cNvPicPr>
            <a:picLocks noGrp="1" noChangeAspect="1"/>
          </p:cNvPicPr>
          <p:nvPr isPhoto="1"/>
        </p:nvPicPr>
        <p:blipFill>
          <a:blip r:embed="rId7"/>
          <a:srcRect/>
          <a:stretch>
            <a:fillRect/>
          </a:stretch>
        </p:blipFill>
        <p:spPr bwMode="auto">
          <a:xfrm>
            <a:off x="7858125" y="5154613"/>
            <a:ext cx="1285875" cy="854075"/>
          </a:xfrm>
          <a:prstGeom prst="rect">
            <a:avLst/>
          </a:prstGeom>
          <a:noFill/>
          <a:ln w="9525">
            <a:noFill/>
            <a:miter lim="800000"/>
            <a:headEnd/>
            <a:tailEnd/>
          </a:ln>
        </p:spPr>
      </p:pic>
      <p:sp>
        <p:nvSpPr>
          <p:cNvPr id="65" name="Title 1"/>
          <p:cNvSpPr txBox="1">
            <a:spLocks/>
          </p:cNvSpPr>
          <p:nvPr/>
        </p:nvSpPr>
        <p:spPr>
          <a:xfrm>
            <a:off x="357158" y="1285881"/>
            <a:ext cx="8429684" cy="4286239"/>
          </a:xfrm>
          <a:prstGeom prst="rect">
            <a:avLst/>
          </a:prstGeom>
          <a:solidFill>
            <a:schemeClr val="tx2">
              <a:lumMod val="20000"/>
              <a:lumOff val="80000"/>
              <a:alpha val="50000"/>
            </a:schemeClr>
          </a:solidFill>
        </p:spPr>
        <p:style>
          <a:lnRef idx="0">
            <a:scrgbClr r="0" g="0" b="0"/>
          </a:lnRef>
          <a:fillRef idx="1003">
            <a:schemeClr val="lt2"/>
          </a:fillRef>
          <a:effectRef idx="0">
            <a:scrgbClr r="0" g="0" b="0"/>
          </a:effectRef>
          <a:fontRef idx="major"/>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Aft>
                <a:spcPts val="0"/>
              </a:spcAft>
              <a:defRPr/>
            </a:pPr>
            <a:endParaRPr lang="es-DO" sz="7200" b="1" kern="0" spc="50">
              <a:ln w="11430"/>
              <a:solidFill>
                <a:srgbClr val="FFFF00"/>
              </a:solidFill>
              <a:effectLst>
                <a:outerShdw blurRad="76200" dist="50800" dir="5400000" algn="tl" rotWithShape="0">
                  <a:srgbClr val="000000">
                    <a:alpha val="65000"/>
                  </a:srgbClr>
                </a:outerShdw>
              </a:effectLst>
            </a:endParaRPr>
          </a:p>
          <a:p>
            <a:pPr algn="ctr" fontAlgn="auto">
              <a:spcAft>
                <a:spcPts val="0"/>
              </a:spcAft>
              <a:defRPr/>
            </a:pPr>
            <a:r>
              <a:rPr lang="es-DO" sz="7200" b="1" kern="0" spc="50" smtClean="0">
                <a:ln w="11430"/>
                <a:solidFill>
                  <a:srgbClr val="FFFF00"/>
                </a:solidFill>
                <a:effectLst>
                  <a:outerShdw blurRad="76200" dist="50800" dir="5400000" algn="tl" rotWithShape="0">
                    <a:srgbClr val="000000">
                      <a:alpha val="65000"/>
                    </a:srgbClr>
                  </a:outerShdw>
                </a:effectLst>
              </a:rPr>
              <a:t>Salas Digitales</a:t>
            </a:r>
          </a:p>
          <a:p>
            <a:pPr algn="ctr" fontAlgn="auto">
              <a:spcAft>
                <a:spcPts val="0"/>
              </a:spcAft>
              <a:defRPr/>
            </a:pPr>
            <a:endParaRPr lang="es-DO" sz="7200" b="1" kern="0" spc="50">
              <a:ln w="11430"/>
              <a:solidFill>
                <a:srgbClr val="FFFF00"/>
              </a:solidFill>
              <a:effectLst>
                <a:outerShdw blurRad="76200" dist="50800" dir="5400000" algn="tl" rotWithShape="0">
                  <a:srgbClr val="000000">
                    <a:alpha val="65000"/>
                  </a:srgbClr>
                </a:outerShdw>
              </a:effectLs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nodeType="afterEffect">
                                  <p:stCondLst>
                                    <p:cond delay="20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nodeType="withEffect">
                                  <p:stCondLst>
                                    <p:cond delay="20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400"/>
                            </p:stCondLst>
                            <p:childTnLst>
                              <p:par>
                                <p:cTn id="13" presetID="1" presetClass="entr" presetSubtype="0" fill="hold" nodeType="afterEffect">
                                  <p:stCondLst>
                                    <p:cond delay="20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20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600"/>
                            </p:stCondLst>
                            <p:childTnLst>
                              <p:par>
                                <p:cTn id="18" presetID="1" presetClass="entr" presetSubtype="0" fill="hold" nodeType="afterEffect">
                                  <p:stCondLst>
                                    <p:cond delay="200"/>
                                  </p:stCondLst>
                                  <p:childTnLst>
                                    <p:set>
                                      <p:cBhvr>
                                        <p:cTn id="19" dur="1" fill="hold">
                                          <p:stCondLst>
                                            <p:cond delay="0"/>
                                          </p:stCondLst>
                                        </p:cTn>
                                        <p:tgtEl>
                                          <p:spTgt spid="10"/>
                                        </p:tgtEl>
                                        <p:attrNameLst>
                                          <p:attrName>style.visibility</p:attrName>
                                        </p:attrNameLst>
                                      </p:cBhvr>
                                      <p:to>
                                        <p:strVal val="visible"/>
                                      </p:to>
                                    </p:set>
                                  </p:childTnLst>
                                </p:cTn>
                              </p:par>
                            </p:childTnLst>
                          </p:cTn>
                        </p:par>
                        <p:par>
                          <p:cTn id="20" fill="hold">
                            <p:stCondLst>
                              <p:cond delay="800"/>
                            </p:stCondLst>
                            <p:childTnLst>
                              <p:par>
                                <p:cTn id="21" presetID="1" presetClass="entr" presetSubtype="0" fill="hold" nodeType="afterEffect">
                                  <p:stCondLst>
                                    <p:cond delay="20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2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nodeType="afterEffect">
                                  <p:stCondLst>
                                    <p:cond delay="2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1200"/>
                            </p:stCondLst>
                            <p:childTnLst>
                              <p:par>
                                <p:cTn id="29" presetID="1" presetClass="entr" presetSubtype="0" fill="hold" nodeType="afterEffect">
                                  <p:stCondLst>
                                    <p:cond delay="20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200"/>
                                  </p:stCondLst>
                                  <p:childTnLst>
                                    <p:set>
                                      <p:cBhvr>
                                        <p:cTn id="32" dur="1" fill="hold">
                                          <p:stCondLst>
                                            <p:cond delay="0"/>
                                          </p:stCondLst>
                                        </p:cTn>
                                        <p:tgtEl>
                                          <p:spTgt spid="34"/>
                                        </p:tgtEl>
                                        <p:attrNameLst>
                                          <p:attrName>style.visibility</p:attrName>
                                        </p:attrNameLst>
                                      </p:cBhvr>
                                      <p:to>
                                        <p:strVal val="visible"/>
                                      </p:to>
                                    </p:set>
                                  </p:childTnLst>
                                </p:cTn>
                              </p:par>
                            </p:childTnLst>
                          </p:cTn>
                        </p:par>
                        <p:par>
                          <p:cTn id="33" fill="hold">
                            <p:stCondLst>
                              <p:cond delay="1400"/>
                            </p:stCondLst>
                            <p:childTnLst>
                              <p:par>
                                <p:cTn id="34" presetID="1" presetClass="entr" presetSubtype="0" fill="hold" nodeType="afterEffect">
                                  <p:stCondLst>
                                    <p:cond delay="200"/>
                                  </p:stCondLst>
                                  <p:childTnLst>
                                    <p:set>
                                      <p:cBhvr>
                                        <p:cTn id="35" dur="1" fill="hold">
                                          <p:stCondLst>
                                            <p:cond delay="0"/>
                                          </p:stCondLst>
                                        </p:cTn>
                                        <p:tgtEl>
                                          <p:spTgt spid="44"/>
                                        </p:tgtEl>
                                        <p:attrNameLst>
                                          <p:attrName>style.visibility</p:attrName>
                                        </p:attrNameLst>
                                      </p:cBhvr>
                                      <p:to>
                                        <p:strVal val="visible"/>
                                      </p:to>
                                    </p:set>
                                  </p:childTnLst>
                                </p:cTn>
                              </p:par>
                            </p:childTnLst>
                          </p:cTn>
                        </p:par>
                        <p:par>
                          <p:cTn id="36" fill="hold">
                            <p:stCondLst>
                              <p:cond delay="1600"/>
                            </p:stCondLst>
                            <p:childTnLst>
                              <p:par>
                                <p:cTn id="37" presetID="1" presetClass="entr" presetSubtype="0" fill="hold" nodeType="afterEffect">
                                  <p:stCondLst>
                                    <p:cond delay="20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nodeType="withEffect">
                                  <p:stCondLst>
                                    <p:cond delay="200"/>
                                  </p:stCondLst>
                                  <p:childTnLst>
                                    <p:set>
                                      <p:cBhvr>
                                        <p:cTn id="40" dur="1" fill="hold">
                                          <p:stCondLst>
                                            <p:cond delay="0"/>
                                          </p:stCondLst>
                                        </p:cTn>
                                        <p:tgtEl>
                                          <p:spTgt spid="52"/>
                                        </p:tgtEl>
                                        <p:attrNameLst>
                                          <p:attrName>style.visibility</p:attrName>
                                        </p:attrNameLst>
                                      </p:cBhvr>
                                      <p:to>
                                        <p:strVal val="visible"/>
                                      </p:to>
                                    </p:set>
                                  </p:childTnLst>
                                </p:cTn>
                              </p:par>
                            </p:childTnLst>
                          </p:cTn>
                        </p:par>
                        <p:par>
                          <p:cTn id="41" fill="hold">
                            <p:stCondLst>
                              <p:cond delay="1800"/>
                            </p:stCondLst>
                            <p:childTnLst>
                              <p:par>
                                <p:cTn id="42" presetID="1" presetClass="entr" presetSubtype="0" fill="hold" nodeType="afterEffect">
                                  <p:stCondLst>
                                    <p:cond delay="200"/>
                                  </p:stCondLst>
                                  <p:childTnLst>
                                    <p:set>
                                      <p:cBhvr>
                                        <p:cTn id="43" dur="1" fill="hold">
                                          <p:stCondLst>
                                            <p:cond delay="0"/>
                                          </p:stCondLst>
                                        </p:cTn>
                                        <p:tgtEl>
                                          <p:spTgt spid="60"/>
                                        </p:tgtEl>
                                        <p:attrNameLst>
                                          <p:attrName>style.visibility</p:attrName>
                                        </p:attrNameLst>
                                      </p:cBhvr>
                                      <p:to>
                                        <p:strVal val="visible"/>
                                      </p:to>
                                    </p:set>
                                  </p:childTnLst>
                                </p:cTn>
                              </p:par>
                            </p:childTnLst>
                          </p:cTn>
                        </p:par>
                        <p:par>
                          <p:cTn id="44" fill="hold">
                            <p:stCondLst>
                              <p:cond delay="2000"/>
                            </p:stCondLst>
                            <p:childTnLst>
                              <p:par>
                                <p:cTn id="45" presetID="1" presetClass="entr" presetSubtype="0" fill="hold" nodeType="afterEffect">
                                  <p:stCondLst>
                                    <p:cond delay="20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nodeType="withEffect">
                                  <p:stCondLst>
                                    <p:cond delay="200"/>
                                  </p:stCondLst>
                                  <p:childTnLst>
                                    <p:set>
                                      <p:cBhvr>
                                        <p:cTn id="48" dur="1" fill="hold">
                                          <p:stCondLst>
                                            <p:cond delay="0"/>
                                          </p:stCondLst>
                                        </p:cTn>
                                        <p:tgtEl>
                                          <p:spTgt spid="61"/>
                                        </p:tgtEl>
                                        <p:attrNameLst>
                                          <p:attrName>style.visibility</p:attrName>
                                        </p:attrNameLst>
                                      </p:cBhvr>
                                      <p:to>
                                        <p:strVal val="visible"/>
                                      </p:to>
                                    </p:set>
                                  </p:childTnLst>
                                </p:cTn>
                              </p:par>
                            </p:childTnLst>
                          </p:cTn>
                        </p:par>
                        <p:par>
                          <p:cTn id="49" fill="hold">
                            <p:stCondLst>
                              <p:cond delay="2200"/>
                            </p:stCondLst>
                            <p:childTnLst>
                              <p:par>
                                <p:cTn id="50" presetID="1" presetClass="entr" presetSubtype="0" fill="hold" nodeType="afterEffect">
                                  <p:stCondLst>
                                    <p:cond delay="200"/>
                                  </p:stCondLst>
                                  <p:childTnLst>
                                    <p:set>
                                      <p:cBhvr>
                                        <p:cTn id="51" dur="1" fill="hold">
                                          <p:stCondLst>
                                            <p:cond delay="0"/>
                                          </p:stCondLst>
                                        </p:cTn>
                                        <p:tgtEl>
                                          <p:spTgt spid="55"/>
                                        </p:tgtEl>
                                        <p:attrNameLst>
                                          <p:attrName>style.visibility</p:attrName>
                                        </p:attrNameLst>
                                      </p:cBhvr>
                                      <p:to>
                                        <p:strVal val="visible"/>
                                      </p:to>
                                    </p:set>
                                  </p:childTnLst>
                                </p:cTn>
                              </p:par>
                            </p:childTnLst>
                          </p:cTn>
                        </p:par>
                        <p:par>
                          <p:cTn id="52" fill="hold">
                            <p:stCondLst>
                              <p:cond delay="2400"/>
                            </p:stCondLst>
                            <p:childTnLst>
                              <p:par>
                                <p:cTn id="53" presetID="1" presetClass="entr" presetSubtype="0" fill="hold" nodeType="afterEffect">
                                  <p:stCondLst>
                                    <p:cond delay="20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nodeType="withEffect">
                                  <p:stCondLst>
                                    <p:cond delay="20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nodeType="withEffect">
                                  <p:stCondLst>
                                    <p:cond delay="200"/>
                                  </p:stCondLst>
                                  <p:childTnLst>
                                    <p:set>
                                      <p:cBhvr>
                                        <p:cTn id="58" dur="1" fill="hold">
                                          <p:stCondLst>
                                            <p:cond delay="0"/>
                                          </p:stCondLst>
                                        </p:cTn>
                                        <p:tgtEl>
                                          <p:spTgt spid="63"/>
                                        </p:tgtEl>
                                        <p:attrNameLst>
                                          <p:attrName>style.visibility</p:attrName>
                                        </p:attrNameLst>
                                      </p:cBhvr>
                                      <p:to>
                                        <p:strVal val="visible"/>
                                      </p:to>
                                    </p:set>
                                  </p:childTnLst>
                                </p:cTn>
                              </p:par>
                            </p:childTnLst>
                          </p:cTn>
                        </p:par>
                        <p:par>
                          <p:cTn id="59" fill="hold">
                            <p:stCondLst>
                              <p:cond delay="2600"/>
                            </p:stCondLst>
                            <p:childTnLst>
                              <p:par>
                                <p:cTn id="60" presetID="1" presetClass="entr" presetSubtype="0" fill="hold" nodeType="afterEffect">
                                  <p:stCondLst>
                                    <p:cond delay="200"/>
                                  </p:stCondLst>
                                  <p:childTnLst>
                                    <p:set>
                                      <p:cBhvr>
                                        <p:cTn id="61" dur="1" fill="hold">
                                          <p:stCondLst>
                                            <p:cond delay="0"/>
                                          </p:stCondLst>
                                        </p:cTn>
                                        <p:tgtEl>
                                          <p:spTgt spid="49"/>
                                        </p:tgtEl>
                                        <p:attrNameLst>
                                          <p:attrName>style.visibility</p:attrName>
                                        </p:attrNameLst>
                                      </p:cBhvr>
                                      <p:to>
                                        <p:strVal val="visible"/>
                                      </p:to>
                                    </p:set>
                                  </p:childTnLst>
                                </p:cTn>
                              </p:par>
                              <p:par>
                                <p:cTn id="62" presetID="1" presetClass="entr" presetSubtype="0" fill="hold" nodeType="withEffect">
                                  <p:stCondLst>
                                    <p:cond delay="200"/>
                                  </p:stCondLst>
                                  <p:childTnLst>
                                    <p:set>
                                      <p:cBhvr>
                                        <p:cTn id="63" dur="1" fill="hold">
                                          <p:stCondLst>
                                            <p:cond delay="0"/>
                                          </p:stCondLst>
                                        </p:cTn>
                                        <p:tgtEl>
                                          <p:spTgt spid="42"/>
                                        </p:tgtEl>
                                        <p:attrNameLst>
                                          <p:attrName>style.visibility</p:attrName>
                                        </p:attrNameLst>
                                      </p:cBhvr>
                                      <p:to>
                                        <p:strVal val="visible"/>
                                      </p:to>
                                    </p:set>
                                  </p:childTnLst>
                                </p:cTn>
                              </p:par>
                            </p:childTnLst>
                          </p:cTn>
                        </p:par>
                        <p:par>
                          <p:cTn id="64" fill="hold">
                            <p:stCondLst>
                              <p:cond delay="2800"/>
                            </p:stCondLst>
                            <p:childTnLst>
                              <p:par>
                                <p:cTn id="65" presetID="1" presetClass="entr" presetSubtype="0" fill="hold" nodeType="afterEffect">
                                  <p:stCondLst>
                                    <p:cond delay="20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nodeType="withEffect">
                                  <p:stCondLst>
                                    <p:cond delay="200"/>
                                  </p:stCondLst>
                                  <p:childTnLst>
                                    <p:set>
                                      <p:cBhvr>
                                        <p:cTn id="68" dur="1" fill="hold">
                                          <p:stCondLst>
                                            <p:cond delay="0"/>
                                          </p:stCondLst>
                                        </p:cTn>
                                        <p:tgtEl>
                                          <p:spTgt spid="26"/>
                                        </p:tgtEl>
                                        <p:attrNameLst>
                                          <p:attrName>style.visibility</p:attrName>
                                        </p:attrNameLst>
                                      </p:cBhvr>
                                      <p:to>
                                        <p:strVal val="visible"/>
                                      </p:to>
                                    </p:set>
                                  </p:childTnLst>
                                </p:cTn>
                              </p:par>
                            </p:childTnLst>
                          </p:cTn>
                        </p:par>
                        <p:par>
                          <p:cTn id="69" fill="hold">
                            <p:stCondLst>
                              <p:cond delay="3000"/>
                            </p:stCondLst>
                            <p:childTnLst>
                              <p:par>
                                <p:cTn id="70" presetID="1" presetClass="entr" presetSubtype="0" fill="hold" nodeType="afterEffect">
                                  <p:stCondLst>
                                    <p:cond delay="200"/>
                                  </p:stCondLst>
                                  <p:childTnLst>
                                    <p:set>
                                      <p:cBhvr>
                                        <p:cTn id="71" dur="1" fill="hold">
                                          <p:stCondLst>
                                            <p:cond delay="0"/>
                                          </p:stCondLst>
                                        </p:cTn>
                                        <p:tgtEl>
                                          <p:spTgt spid="17"/>
                                        </p:tgtEl>
                                        <p:attrNameLst>
                                          <p:attrName>style.visibility</p:attrName>
                                        </p:attrNameLst>
                                      </p:cBhvr>
                                      <p:to>
                                        <p:strVal val="visible"/>
                                      </p:to>
                                    </p:set>
                                  </p:childTnLst>
                                </p:cTn>
                              </p:par>
                              <p:par>
                                <p:cTn id="72" presetID="42" presetClass="entr" presetSubtype="0"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anim calcmode="lin" valueType="num">
                                      <p:cBhvr>
                                        <p:cTn id="75" dur="500" fill="hold"/>
                                        <p:tgtEl>
                                          <p:spTgt spid="13"/>
                                        </p:tgtEl>
                                        <p:attrNameLst>
                                          <p:attrName>ppt_x</p:attrName>
                                        </p:attrNameLst>
                                      </p:cBhvr>
                                      <p:tavLst>
                                        <p:tav tm="0">
                                          <p:val>
                                            <p:strVal val="#ppt_x"/>
                                          </p:val>
                                        </p:tav>
                                        <p:tav tm="100000">
                                          <p:val>
                                            <p:strVal val="#ppt_x"/>
                                          </p:val>
                                        </p:tav>
                                      </p:tavLst>
                                    </p:anim>
                                    <p:anim calcmode="lin" valueType="num">
                                      <p:cBhvr>
                                        <p:cTn id="76" dur="500" fill="hold"/>
                                        <p:tgtEl>
                                          <p:spTgt spid="13"/>
                                        </p:tgtEl>
                                        <p:attrNameLst>
                                          <p:attrName>ppt_y</p:attrName>
                                        </p:attrNameLst>
                                      </p:cBhvr>
                                      <p:tavLst>
                                        <p:tav tm="0">
                                          <p:val>
                                            <p:strVal val="#ppt_y+.1"/>
                                          </p:val>
                                        </p:tav>
                                        <p:tav tm="100000">
                                          <p:val>
                                            <p:strVal val="#ppt_y"/>
                                          </p:val>
                                        </p:tav>
                                      </p:tavLst>
                                    </p:anim>
                                  </p:childTnLst>
                                </p:cTn>
                              </p:par>
                            </p:childTnLst>
                          </p:cTn>
                        </p:par>
                        <p:par>
                          <p:cTn id="77" fill="hold">
                            <p:stCondLst>
                              <p:cond delay="3500"/>
                            </p:stCondLst>
                            <p:childTnLst>
                              <p:par>
                                <p:cTn id="78" presetID="42" presetClass="entr" presetSubtype="0" fill="hold" nodeType="after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500"/>
                                        <p:tgtEl>
                                          <p:spTgt spid="15"/>
                                        </p:tgtEl>
                                      </p:cBhvr>
                                    </p:animEffect>
                                    <p:anim calcmode="lin" valueType="num">
                                      <p:cBhvr>
                                        <p:cTn id="81" dur="500" fill="hold"/>
                                        <p:tgtEl>
                                          <p:spTgt spid="15"/>
                                        </p:tgtEl>
                                        <p:attrNameLst>
                                          <p:attrName>ppt_x</p:attrName>
                                        </p:attrNameLst>
                                      </p:cBhvr>
                                      <p:tavLst>
                                        <p:tav tm="0">
                                          <p:val>
                                            <p:strVal val="#ppt_x"/>
                                          </p:val>
                                        </p:tav>
                                        <p:tav tm="100000">
                                          <p:val>
                                            <p:strVal val="#ppt_x"/>
                                          </p:val>
                                        </p:tav>
                                      </p:tavLst>
                                    </p:anim>
                                    <p:anim calcmode="lin" valueType="num">
                                      <p:cBhvr>
                                        <p:cTn id="82" dur="500" fill="hold"/>
                                        <p:tgtEl>
                                          <p:spTgt spid="15"/>
                                        </p:tgtEl>
                                        <p:attrNameLst>
                                          <p:attrName>ppt_y</p:attrName>
                                        </p:attrNameLst>
                                      </p:cBhvr>
                                      <p:tavLst>
                                        <p:tav tm="0">
                                          <p:val>
                                            <p:strVal val="#ppt_y+.1"/>
                                          </p:val>
                                        </p:tav>
                                        <p:tav tm="100000">
                                          <p:val>
                                            <p:strVal val="#ppt_y"/>
                                          </p:val>
                                        </p:tav>
                                      </p:tavLst>
                                    </p:anim>
                                  </p:childTnLst>
                                </p:cTn>
                              </p:par>
                              <p:par>
                                <p:cTn id="83" presetID="9" presetClass="entr" presetSubtype="0"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dissolve">
                                      <p:cBhvr>
                                        <p:cTn id="85" dur="500"/>
                                        <p:tgtEl>
                                          <p:spTgt spid="24"/>
                                        </p:tgtEl>
                                      </p:cBhvr>
                                    </p:animEffect>
                                  </p:childTnLst>
                                </p:cTn>
                              </p:par>
                              <p:par>
                                <p:cTn id="86" presetID="9" presetClass="entr" presetSubtype="0" fill="hold"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childTnLst>
                          </p:cTn>
                        </p:par>
                        <p:par>
                          <p:cTn id="89" fill="hold">
                            <p:stCondLst>
                              <p:cond delay="4000"/>
                            </p:stCondLst>
                            <p:childTnLst>
                              <p:par>
                                <p:cTn id="90" presetID="9" presetClass="entr" presetSubtype="0" fill="hold" nodeType="after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dissolve">
                                      <p:cBhvr>
                                        <p:cTn id="92" dur="500"/>
                                        <p:tgtEl>
                                          <p:spTgt spid="25"/>
                                        </p:tgtEl>
                                      </p:cBhvr>
                                    </p:animEffect>
                                  </p:childTnLst>
                                </p:cTn>
                              </p:par>
                              <p:par>
                                <p:cTn id="93" presetID="42" presetClass="entr" presetSubtype="0"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500"/>
                                        <p:tgtEl>
                                          <p:spTgt spid="18"/>
                                        </p:tgtEl>
                                      </p:cBhvr>
                                    </p:animEffect>
                                    <p:anim calcmode="lin" valueType="num">
                                      <p:cBhvr>
                                        <p:cTn id="96" dur="500" fill="hold"/>
                                        <p:tgtEl>
                                          <p:spTgt spid="18"/>
                                        </p:tgtEl>
                                        <p:attrNameLst>
                                          <p:attrName>ppt_x</p:attrName>
                                        </p:attrNameLst>
                                      </p:cBhvr>
                                      <p:tavLst>
                                        <p:tav tm="0">
                                          <p:val>
                                            <p:strVal val="#ppt_x"/>
                                          </p:val>
                                        </p:tav>
                                        <p:tav tm="100000">
                                          <p:val>
                                            <p:strVal val="#ppt_x"/>
                                          </p:val>
                                        </p:tav>
                                      </p:tavLst>
                                    </p:anim>
                                    <p:anim calcmode="lin" valueType="num">
                                      <p:cBhvr>
                                        <p:cTn id="97" dur="500" fill="hold"/>
                                        <p:tgtEl>
                                          <p:spTgt spid="18"/>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fade">
                                      <p:cBhvr>
                                        <p:cTn id="100" dur="500"/>
                                        <p:tgtEl>
                                          <p:spTgt spid="28"/>
                                        </p:tgtEl>
                                      </p:cBhvr>
                                    </p:animEffect>
                                    <p:anim calcmode="lin" valueType="num">
                                      <p:cBhvr>
                                        <p:cTn id="101" dur="500" fill="hold"/>
                                        <p:tgtEl>
                                          <p:spTgt spid="28"/>
                                        </p:tgtEl>
                                        <p:attrNameLst>
                                          <p:attrName>ppt_x</p:attrName>
                                        </p:attrNameLst>
                                      </p:cBhvr>
                                      <p:tavLst>
                                        <p:tav tm="0">
                                          <p:val>
                                            <p:strVal val="#ppt_x"/>
                                          </p:val>
                                        </p:tav>
                                        <p:tav tm="100000">
                                          <p:val>
                                            <p:strVal val="#ppt_x"/>
                                          </p:val>
                                        </p:tav>
                                      </p:tavLst>
                                    </p:anim>
                                    <p:anim calcmode="lin" valueType="num">
                                      <p:cBhvr>
                                        <p:cTn id="102" dur="500" fill="hold"/>
                                        <p:tgtEl>
                                          <p:spTgt spid="28"/>
                                        </p:tgtEl>
                                        <p:attrNameLst>
                                          <p:attrName>ppt_y</p:attrName>
                                        </p:attrNameLst>
                                      </p:cBhvr>
                                      <p:tavLst>
                                        <p:tav tm="0">
                                          <p:val>
                                            <p:strVal val="#ppt_y+.1"/>
                                          </p:val>
                                        </p:tav>
                                        <p:tav tm="100000">
                                          <p:val>
                                            <p:strVal val="#ppt_y"/>
                                          </p:val>
                                        </p:tav>
                                      </p:tavLst>
                                    </p:anim>
                                  </p:childTnLst>
                                </p:cTn>
                              </p:par>
                            </p:childTnLst>
                          </p:cTn>
                        </p:par>
                        <p:par>
                          <p:cTn id="103" fill="hold">
                            <p:stCondLst>
                              <p:cond delay="4500"/>
                            </p:stCondLst>
                            <p:childTnLst>
                              <p:par>
                                <p:cTn id="104" presetID="9" presetClass="entr" presetSubtype="0" fill="hold" nodeType="after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dissolve">
                                      <p:cBhvr>
                                        <p:cTn id="106" dur="500"/>
                                        <p:tgtEl>
                                          <p:spTgt spid="21"/>
                                        </p:tgtEl>
                                      </p:cBhvr>
                                    </p:animEffect>
                                  </p:childTnLst>
                                </p:cTn>
                              </p:par>
                              <p:par>
                                <p:cTn id="107" presetID="42" presetClass="entr" presetSubtype="0" fill="hold" nodeType="with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500"/>
                                        <p:tgtEl>
                                          <p:spTgt spid="29"/>
                                        </p:tgtEl>
                                      </p:cBhvr>
                                    </p:animEffect>
                                    <p:anim calcmode="lin" valueType="num">
                                      <p:cBhvr>
                                        <p:cTn id="110" dur="500" fill="hold"/>
                                        <p:tgtEl>
                                          <p:spTgt spid="29"/>
                                        </p:tgtEl>
                                        <p:attrNameLst>
                                          <p:attrName>ppt_x</p:attrName>
                                        </p:attrNameLst>
                                      </p:cBhvr>
                                      <p:tavLst>
                                        <p:tav tm="0">
                                          <p:val>
                                            <p:strVal val="#ppt_x"/>
                                          </p:val>
                                        </p:tav>
                                        <p:tav tm="100000">
                                          <p:val>
                                            <p:strVal val="#ppt_x"/>
                                          </p:val>
                                        </p:tav>
                                      </p:tavLst>
                                    </p:anim>
                                    <p:anim calcmode="lin" valueType="num">
                                      <p:cBhvr>
                                        <p:cTn id="111" dur="500" fill="hold"/>
                                        <p:tgtEl>
                                          <p:spTgt spid="29"/>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fade">
                                      <p:cBhvr>
                                        <p:cTn id="114" dur="500"/>
                                        <p:tgtEl>
                                          <p:spTgt spid="20"/>
                                        </p:tgtEl>
                                      </p:cBhvr>
                                    </p:animEffect>
                                    <p:anim calcmode="lin" valueType="num">
                                      <p:cBhvr>
                                        <p:cTn id="115" dur="500" fill="hold"/>
                                        <p:tgtEl>
                                          <p:spTgt spid="20"/>
                                        </p:tgtEl>
                                        <p:attrNameLst>
                                          <p:attrName>ppt_x</p:attrName>
                                        </p:attrNameLst>
                                      </p:cBhvr>
                                      <p:tavLst>
                                        <p:tav tm="0">
                                          <p:val>
                                            <p:strVal val="#ppt_x"/>
                                          </p:val>
                                        </p:tav>
                                        <p:tav tm="100000">
                                          <p:val>
                                            <p:strVal val="#ppt_x"/>
                                          </p:val>
                                        </p:tav>
                                      </p:tavLst>
                                    </p:anim>
                                    <p:anim calcmode="lin" valueType="num">
                                      <p:cBhvr>
                                        <p:cTn id="116" dur="500" fill="hold"/>
                                        <p:tgtEl>
                                          <p:spTgt spid="20"/>
                                        </p:tgtEl>
                                        <p:attrNameLst>
                                          <p:attrName>ppt_y</p:attrName>
                                        </p:attrNameLst>
                                      </p:cBhvr>
                                      <p:tavLst>
                                        <p:tav tm="0">
                                          <p:val>
                                            <p:strVal val="#ppt_y+.1"/>
                                          </p:val>
                                        </p:tav>
                                        <p:tav tm="100000">
                                          <p:val>
                                            <p:strVal val="#ppt_y"/>
                                          </p:val>
                                        </p:tav>
                                      </p:tavLst>
                                    </p:anim>
                                  </p:childTnLst>
                                </p:cTn>
                              </p:par>
                              <p:par>
                                <p:cTn id="117" presetID="9" presetClass="entr" presetSubtype="0" fill="hold"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dissolve">
                                      <p:cBhvr>
                                        <p:cTn id="119" dur="500"/>
                                        <p:tgtEl>
                                          <p:spTgt spid="22"/>
                                        </p:tgtEl>
                                      </p:cBhvr>
                                    </p:animEffect>
                                  </p:childTnLst>
                                </p:cTn>
                              </p:par>
                              <p:par>
                                <p:cTn id="120" presetID="42" presetClass="entr" presetSubtype="0" fill="hold" nodeType="withEffect">
                                  <p:stCondLst>
                                    <p:cond delay="0"/>
                                  </p:stCondLst>
                                  <p:childTnLst>
                                    <p:set>
                                      <p:cBhvr>
                                        <p:cTn id="121" dur="1" fill="hold">
                                          <p:stCondLst>
                                            <p:cond delay="0"/>
                                          </p:stCondLst>
                                        </p:cTn>
                                        <p:tgtEl>
                                          <p:spTgt spid="30"/>
                                        </p:tgtEl>
                                        <p:attrNameLst>
                                          <p:attrName>style.visibility</p:attrName>
                                        </p:attrNameLst>
                                      </p:cBhvr>
                                      <p:to>
                                        <p:strVal val="visible"/>
                                      </p:to>
                                    </p:set>
                                    <p:animEffect transition="in" filter="fade">
                                      <p:cBhvr>
                                        <p:cTn id="122" dur="500"/>
                                        <p:tgtEl>
                                          <p:spTgt spid="30"/>
                                        </p:tgtEl>
                                      </p:cBhvr>
                                    </p:animEffect>
                                    <p:anim calcmode="lin" valueType="num">
                                      <p:cBhvr>
                                        <p:cTn id="123" dur="500" fill="hold"/>
                                        <p:tgtEl>
                                          <p:spTgt spid="30"/>
                                        </p:tgtEl>
                                        <p:attrNameLst>
                                          <p:attrName>ppt_x</p:attrName>
                                        </p:attrNameLst>
                                      </p:cBhvr>
                                      <p:tavLst>
                                        <p:tav tm="0">
                                          <p:val>
                                            <p:strVal val="#ppt_x"/>
                                          </p:val>
                                        </p:tav>
                                        <p:tav tm="100000">
                                          <p:val>
                                            <p:strVal val="#ppt_x"/>
                                          </p:val>
                                        </p:tav>
                                      </p:tavLst>
                                    </p:anim>
                                    <p:anim calcmode="lin" valueType="num">
                                      <p:cBhvr>
                                        <p:cTn id="124" dur="500" fill="hold"/>
                                        <p:tgtEl>
                                          <p:spTgt spid="30"/>
                                        </p:tgtEl>
                                        <p:attrNameLst>
                                          <p:attrName>ppt_y</p:attrName>
                                        </p:attrNameLst>
                                      </p:cBhvr>
                                      <p:tavLst>
                                        <p:tav tm="0">
                                          <p:val>
                                            <p:strVal val="#ppt_y+.1"/>
                                          </p:val>
                                        </p:tav>
                                        <p:tav tm="100000">
                                          <p:val>
                                            <p:strVal val="#ppt_y"/>
                                          </p:val>
                                        </p:tav>
                                      </p:tavLst>
                                    </p:anim>
                                  </p:childTnLst>
                                </p:cTn>
                              </p:par>
                            </p:childTnLst>
                          </p:cTn>
                        </p:par>
                        <p:par>
                          <p:cTn id="125" fill="hold">
                            <p:stCondLst>
                              <p:cond delay="5000"/>
                            </p:stCondLst>
                            <p:childTnLst>
                              <p:par>
                                <p:cTn id="126" presetID="42" presetClass="entr" presetSubtype="0" fill="hold" nodeType="afterEffect">
                                  <p:stCondLst>
                                    <p:cond delay="0"/>
                                  </p:stCondLst>
                                  <p:childTnLst>
                                    <p:set>
                                      <p:cBhvr>
                                        <p:cTn id="127" dur="1" fill="hold">
                                          <p:stCondLst>
                                            <p:cond delay="0"/>
                                          </p:stCondLst>
                                        </p:cTn>
                                        <p:tgtEl>
                                          <p:spTgt spid="19"/>
                                        </p:tgtEl>
                                        <p:attrNameLst>
                                          <p:attrName>style.visibility</p:attrName>
                                        </p:attrNameLst>
                                      </p:cBhvr>
                                      <p:to>
                                        <p:strVal val="visible"/>
                                      </p:to>
                                    </p:set>
                                    <p:animEffect transition="in" filter="fade">
                                      <p:cBhvr>
                                        <p:cTn id="128" dur="500"/>
                                        <p:tgtEl>
                                          <p:spTgt spid="19"/>
                                        </p:tgtEl>
                                      </p:cBhvr>
                                    </p:animEffect>
                                    <p:anim calcmode="lin" valueType="num">
                                      <p:cBhvr>
                                        <p:cTn id="129" dur="500" fill="hold"/>
                                        <p:tgtEl>
                                          <p:spTgt spid="19"/>
                                        </p:tgtEl>
                                        <p:attrNameLst>
                                          <p:attrName>ppt_x</p:attrName>
                                        </p:attrNameLst>
                                      </p:cBhvr>
                                      <p:tavLst>
                                        <p:tav tm="0">
                                          <p:val>
                                            <p:strVal val="#ppt_x"/>
                                          </p:val>
                                        </p:tav>
                                        <p:tav tm="100000">
                                          <p:val>
                                            <p:strVal val="#ppt_x"/>
                                          </p:val>
                                        </p:tav>
                                      </p:tavLst>
                                    </p:anim>
                                    <p:anim calcmode="lin" valueType="num">
                                      <p:cBhvr>
                                        <p:cTn id="130" dur="500" fill="hold"/>
                                        <p:tgtEl>
                                          <p:spTgt spid="19"/>
                                        </p:tgtEl>
                                        <p:attrNameLst>
                                          <p:attrName>ppt_y</p:attrName>
                                        </p:attrNameLst>
                                      </p:cBhvr>
                                      <p:tavLst>
                                        <p:tav tm="0">
                                          <p:val>
                                            <p:strVal val="#ppt_y+.1"/>
                                          </p:val>
                                        </p:tav>
                                        <p:tav tm="100000">
                                          <p:val>
                                            <p:strVal val="#ppt_y"/>
                                          </p:val>
                                        </p:tav>
                                      </p:tavLst>
                                    </p:anim>
                                  </p:childTnLst>
                                </p:cTn>
                              </p:par>
                              <p:par>
                                <p:cTn id="131" presetID="42" presetClass="entr" presetSubtype="0" fill="hold" nodeType="withEffect">
                                  <p:stCondLst>
                                    <p:cond delay="0"/>
                                  </p:stCondLst>
                                  <p:childTnLst>
                                    <p:set>
                                      <p:cBhvr>
                                        <p:cTn id="132" dur="1" fill="hold">
                                          <p:stCondLst>
                                            <p:cond delay="0"/>
                                          </p:stCondLst>
                                        </p:cTn>
                                        <p:tgtEl>
                                          <p:spTgt spid="31"/>
                                        </p:tgtEl>
                                        <p:attrNameLst>
                                          <p:attrName>style.visibility</p:attrName>
                                        </p:attrNameLst>
                                      </p:cBhvr>
                                      <p:to>
                                        <p:strVal val="visible"/>
                                      </p:to>
                                    </p:set>
                                    <p:animEffect transition="in" filter="fade">
                                      <p:cBhvr>
                                        <p:cTn id="133" dur="500"/>
                                        <p:tgtEl>
                                          <p:spTgt spid="31"/>
                                        </p:tgtEl>
                                      </p:cBhvr>
                                    </p:animEffect>
                                    <p:anim calcmode="lin" valueType="num">
                                      <p:cBhvr>
                                        <p:cTn id="134" dur="500" fill="hold"/>
                                        <p:tgtEl>
                                          <p:spTgt spid="31"/>
                                        </p:tgtEl>
                                        <p:attrNameLst>
                                          <p:attrName>ppt_x</p:attrName>
                                        </p:attrNameLst>
                                      </p:cBhvr>
                                      <p:tavLst>
                                        <p:tav tm="0">
                                          <p:val>
                                            <p:strVal val="#ppt_x"/>
                                          </p:val>
                                        </p:tav>
                                        <p:tav tm="100000">
                                          <p:val>
                                            <p:strVal val="#ppt_x"/>
                                          </p:val>
                                        </p:tav>
                                      </p:tavLst>
                                    </p:anim>
                                    <p:anim calcmode="lin" valueType="num">
                                      <p:cBhvr>
                                        <p:cTn id="135" dur="500" fill="hold"/>
                                        <p:tgtEl>
                                          <p:spTgt spid="31"/>
                                        </p:tgtEl>
                                        <p:attrNameLst>
                                          <p:attrName>ppt_y</p:attrName>
                                        </p:attrNameLst>
                                      </p:cBhvr>
                                      <p:tavLst>
                                        <p:tav tm="0">
                                          <p:val>
                                            <p:strVal val="#ppt_y+.1"/>
                                          </p:val>
                                        </p:tav>
                                        <p:tav tm="100000">
                                          <p:val>
                                            <p:strVal val="#ppt_y"/>
                                          </p:val>
                                        </p:tav>
                                      </p:tavLst>
                                    </p:anim>
                                  </p:childTnLst>
                                </p:cTn>
                              </p:par>
                              <p:par>
                                <p:cTn id="136" presetID="42" presetClass="entr" presetSubtype="0" fill="hold" nodeType="withEffect">
                                  <p:stCondLst>
                                    <p:cond delay="0"/>
                                  </p:stCondLst>
                                  <p:childTnLst>
                                    <p:set>
                                      <p:cBhvr>
                                        <p:cTn id="137" dur="1" fill="hold">
                                          <p:stCondLst>
                                            <p:cond delay="0"/>
                                          </p:stCondLst>
                                        </p:cTn>
                                        <p:tgtEl>
                                          <p:spTgt spid="32"/>
                                        </p:tgtEl>
                                        <p:attrNameLst>
                                          <p:attrName>style.visibility</p:attrName>
                                        </p:attrNameLst>
                                      </p:cBhvr>
                                      <p:to>
                                        <p:strVal val="visible"/>
                                      </p:to>
                                    </p:set>
                                    <p:animEffect transition="in" filter="fade">
                                      <p:cBhvr>
                                        <p:cTn id="138" dur="500"/>
                                        <p:tgtEl>
                                          <p:spTgt spid="32"/>
                                        </p:tgtEl>
                                      </p:cBhvr>
                                    </p:animEffect>
                                    <p:anim calcmode="lin" valueType="num">
                                      <p:cBhvr>
                                        <p:cTn id="139" dur="500" fill="hold"/>
                                        <p:tgtEl>
                                          <p:spTgt spid="32"/>
                                        </p:tgtEl>
                                        <p:attrNameLst>
                                          <p:attrName>ppt_x</p:attrName>
                                        </p:attrNameLst>
                                      </p:cBhvr>
                                      <p:tavLst>
                                        <p:tav tm="0">
                                          <p:val>
                                            <p:strVal val="#ppt_x"/>
                                          </p:val>
                                        </p:tav>
                                        <p:tav tm="100000">
                                          <p:val>
                                            <p:strVal val="#ppt_x"/>
                                          </p:val>
                                        </p:tav>
                                      </p:tavLst>
                                    </p:anim>
                                    <p:anim calcmode="lin" valueType="num">
                                      <p:cBhvr>
                                        <p:cTn id="140" dur="500" fill="hold"/>
                                        <p:tgtEl>
                                          <p:spTgt spid="32"/>
                                        </p:tgtEl>
                                        <p:attrNameLst>
                                          <p:attrName>ppt_y</p:attrName>
                                        </p:attrNameLst>
                                      </p:cBhvr>
                                      <p:tavLst>
                                        <p:tav tm="0">
                                          <p:val>
                                            <p:strVal val="#ppt_y+.1"/>
                                          </p:val>
                                        </p:tav>
                                        <p:tav tm="100000">
                                          <p:val>
                                            <p:strVal val="#ppt_y"/>
                                          </p:val>
                                        </p:tav>
                                      </p:tavLst>
                                    </p:anim>
                                  </p:childTnLst>
                                </p:cTn>
                              </p:par>
                              <p:par>
                                <p:cTn id="141" presetID="42" presetClass="entr" presetSubtype="0" fill="hold" nodeType="withEffect">
                                  <p:stCondLst>
                                    <p:cond delay="0"/>
                                  </p:stCondLst>
                                  <p:childTnLst>
                                    <p:set>
                                      <p:cBhvr>
                                        <p:cTn id="142" dur="1" fill="hold">
                                          <p:stCondLst>
                                            <p:cond delay="0"/>
                                          </p:stCondLst>
                                        </p:cTn>
                                        <p:tgtEl>
                                          <p:spTgt spid="35"/>
                                        </p:tgtEl>
                                        <p:attrNameLst>
                                          <p:attrName>style.visibility</p:attrName>
                                        </p:attrNameLst>
                                      </p:cBhvr>
                                      <p:to>
                                        <p:strVal val="visible"/>
                                      </p:to>
                                    </p:set>
                                    <p:animEffect transition="in" filter="fade">
                                      <p:cBhvr>
                                        <p:cTn id="143" dur="500"/>
                                        <p:tgtEl>
                                          <p:spTgt spid="35"/>
                                        </p:tgtEl>
                                      </p:cBhvr>
                                    </p:animEffect>
                                    <p:anim calcmode="lin" valueType="num">
                                      <p:cBhvr>
                                        <p:cTn id="144" dur="500" fill="hold"/>
                                        <p:tgtEl>
                                          <p:spTgt spid="35"/>
                                        </p:tgtEl>
                                        <p:attrNameLst>
                                          <p:attrName>ppt_x</p:attrName>
                                        </p:attrNameLst>
                                      </p:cBhvr>
                                      <p:tavLst>
                                        <p:tav tm="0">
                                          <p:val>
                                            <p:strVal val="#ppt_x"/>
                                          </p:val>
                                        </p:tav>
                                        <p:tav tm="100000">
                                          <p:val>
                                            <p:strVal val="#ppt_x"/>
                                          </p:val>
                                        </p:tav>
                                      </p:tavLst>
                                    </p:anim>
                                    <p:anim calcmode="lin" valueType="num">
                                      <p:cBhvr>
                                        <p:cTn id="145" dur="500" fill="hold"/>
                                        <p:tgtEl>
                                          <p:spTgt spid="35"/>
                                        </p:tgtEl>
                                        <p:attrNameLst>
                                          <p:attrName>ppt_y</p:attrName>
                                        </p:attrNameLst>
                                      </p:cBhvr>
                                      <p:tavLst>
                                        <p:tav tm="0">
                                          <p:val>
                                            <p:strVal val="#ppt_y+.1"/>
                                          </p:val>
                                        </p:tav>
                                        <p:tav tm="100000">
                                          <p:val>
                                            <p:strVal val="#ppt_y"/>
                                          </p:val>
                                        </p:tav>
                                      </p:tavLst>
                                    </p:anim>
                                  </p:childTnLst>
                                </p:cTn>
                              </p:par>
                            </p:childTnLst>
                          </p:cTn>
                        </p:par>
                        <p:par>
                          <p:cTn id="146" fill="hold">
                            <p:stCondLst>
                              <p:cond delay="5500"/>
                            </p:stCondLst>
                            <p:childTnLst>
                              <p:par>
                                <p:cTn id="147" presetID="42" presetClass="entr" presetSubtype="0" fill="hold" nodeType="afterEffect">
                                  <p:stCondLst>
                                    <p:cond delay="0"/>
                                  </p:stCondLst>
                                  <p:childTnLst>
                                    <p:set>
                                      <p:cBhvr>
                                        <p:cTn id="148" dur="1" fill="hold">
                                          <p:stCondLst>
                                            <p:cond delay="0"/>
                                          </p:stCondLst>
                                        </p:cTn>
                                        <p:tgtEl>
                                          <p:spTgt spid="36"/>
                                        </p:tgtEl>
                                        <p:attrNameLst>
                                          <p:attrName>style.visibility</p:attrName>
                                        </p:attrNameLst>
                                      </p:cBhvr>
                                      <p:to>
                                        <p:strVal val="visible"/>
                                      </p:to>
                                    </p:set>
                                    <p:animEffect transition="in" filter="fade">
                                      <p:cBhvr>
                                        <p:cTn id="149" dur="500"/>
                                        <p:tgtEl>
                                          <p:spTgt spid="36"/>
                                        </p:tgtEl>
                                      </p:cBhvr>
                                    </p:animEffect>
                                    <p:anim calcmode="lin" valueType="num">
                                      <p:cBhvr>
                                        <p:cTn id="150" dur="500" fill="hold"/>
                                        <p:tgtEl>
                                          <p:spTgt spid="36"/>
                                        </p:tgtEl>
                                        <p:attrNameLst>
                                          <p:attrName>ppt_x</p:attrName>
                                        </p:attrNameLst>
                                      </p:cBhvr>
                                      <p:tavLst>
                                        <p:tav tm="0">
                                          <p:val>
                                            <p:strVal val="#ppt_x"/>
                                          </p:val>
                                        </p:tav>
                                        <p:tav tm="100000">
                                          <p:val>
                                            <p:strVal val="#ppt_x"/>
                                          </p:val>
                                        </p:tav>
                                      </p:tavLst>
                                    </p:anim>
                                    <p:anim calcmode="lin" valueType="num">
                                      <p:cBhvr>
                                        <p:cTn id="151" dur="500" fill="hold"/>
                                        <p:tgtEl>
                                          <p:spTgt spid="36"/>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fade">
                                      <p:cBhvr>
                                        <p:cTn id="154" dur="500"/>
                                        <p:tgtEl>
                                          <p:spTgt spid="37"/>
                                        </p:tgtEl>
                                      </p:cBhvr>
                                    </p:animEffect>
                                    <p:anim calcmode="lin" valueType="num">
                                      <p:cBhvr>
                                        <p:cTn id="155" dur="500" fill="hold"/>
                                        <p:tgtEl>
                                          <p:spTgt spid="37"/>
                                        </p:tgtEl>
                                        <p:attrNameLst>
                                          <p:attrName>ppt_x</p:attrName>
                                        </p:attrNameLst>
                                      </p:cBhvr>
                                      <p:tavLst>
                                        <p:tav tm="0">
                                          <p:val>
                                            <p:strVal val="#ppt_x"/>
                                          </p:val>
                                        </p:tav>
                                        <p:tav tm="100000">
                                          <p:val>
                                            <p:strVal val="#ppt_x"/>
                                          </p:val>
                                        </p:tav>
                                      </p:tavLst>
                                    </p:anim>
                                    <p:anim calcmode="lin" valueType="num">
                                      <p:cBhvr>
                                        <p:cTn id="156" dur="500" fill="hold"/>
                                        <p:tgtEl>
                                          <p:spTgt spid="37"/>
                                        </p:tgtEl>
                                        <p:attrNameLst>
                                          <p:attrName>ppt_y</p:attrName>
                                        </p:attrNameLst>
                                      </p:cBhvr>
                                      <p:tavLst>
                                        <p:tav tm="0">
                                          <p:val>
                                            <p:strVal val="#ppt_y+.1"/>
                                          </p:val>
                                        </p:tav>
                                        <p:tav tm="100000">
                                          <p:val>
                                            <p:strVal val="#ppt_y"/>
                                          </p:val>
                                        </p:tav>
                                      </p:tavLst>
                                    </p:anim>
                                  </p:childTnLst>
                                </p:cTn>
                              </p:par>
                            </p:childTnLst>
                          </p:cTn>
                        </p:par>
                        <p:par>
                          <p:cTn id="157" fill="hold">
                            <p:stCondLst>
                              <p:cond delay="6000"/>
                            </p:stCondLst>
                            <p:childTnLst>
                              <p:par>
                                <p:cTn id="158" presetID="42" presetClass="entr" presetSubtype="0" fill="hold" nodeType="afterEffect">
                                  <p:stCondLst>
                                    <p:cond delay="0"/>
                                  </p:stCondLst>
                                  <p:childTnLst>
                                    <p:set>
                                      <p:cBhvr>
                                        <p:cTn id="159" dur="1" fill="hold">
                                          <p:stCondLst>
                                            <p:cond delay="0"/>
                                          </p:stCondLst>
                                        </p:cTn>
                                        <p:tgtEl>
                                          <p:spTgt spid="38"/>
                                        </p:tgtEl>
                                        <p:attrNameLst>
                                          <p:attrName>style.visibility</p:attrName>
                                        </p:attrNameLst>
                                      </p:cBhvr>
                                      <p:to>
                                        <p:strVal val="visible"/>
                                      </p:to>
                                    </p:set>
                                    <p:animEffect transition="in" filter="fade">
                                      <p:cBhvr>
                                        <p:cTn id="160" dur="500"/>
                                        <p:tgtEl>
                                          <p:spTgt spid="38"/>
                                        </p:tgtEl>
                                      </p:cBhvr>
                                    </p:animEffect>
                                    <p:anim calcmode="lin" valueType="num">
                                      <p:cBhvr>
                                        <p:cTn id="161" dur="500" fill="hold"/>
                                        <p:tgtEl>
                                          <p:spTgt spid="38"/>
                                        </p:tgtEl>
                                        <p:attrNameLst>
                                          <p:attrName>ppt_x</p:attrName>
                                        </p:attrNameLst>
                                      </p:cBhvr>
                                      <p:tavLst>
                                        <p:tav tm="0">
                                          <p:val>
                                            <p:strVal val="#ppt_x"/>
                                          </p:val>
                                        </p:tav>
                                        <p:tav tm="100000">
                                          <p:val>
                                            <p:strVal val="#ppt_x"/>
                                          </p:val>
                                        </p:tav>
                                      </p:tavLst>
                                    </p:anim>
                                    <p:anim calcmode="lin" valueType="num">
                                      <p:cBhvr>
                                        <p:cTn id="162" dur="500" fill="hold"/>
                                        <p:tgtEl>
                                          <p:spTgt spid="38"/>
                                        </p:tgtEl>
                                        <p:attrNameLst>
                                          <p:attrName>ppt_y</p:attrName>
                                        </p:attrNameLst>
                                      </p:cBhvr>
                                      <p:tavLst>
                                        <p:tav tm="0">
                                          <p:val>
                                            <p:strVal val="#ppt_y+.1"/>
                                          </p:val>
                                        </p:tav>
                                        <p:tav tm="100000">
                                          <p:val>
                                            <p:strVal val="#ppt_y"/>
                                          </p:val>
                                        </p:tav>
                                      </p:tavLst>
                                    </p:anim>
                                  </p:childTnLst>
                                </p:cTn>
                              </p:par>
                            </p:childTnLst>
                          </p:cTn>
                        </p:par>
                        <p:par>
                          <p:cTn id="163" fill="hold">
                            <p:stCondLst>
                              <p:cond delay="6500"/>
                            </p:stCondLst>
                            <p:childTnLst>
                              <p:par>
                                <p:cTn id="164" presetID="42" presetClass="entr" presetSubtype="0" fill="hold" nodeType="afterEffect">
                                  <p:stCondLst>
                                    <p:cond delay="0"/>
                                  </p:stCondLst>
                                  <p:childTnLst>
                                    <p:set>
                                      <p:cBhvr>
                                        <p:cTn id="165" dur="1" fill="hold">
                                          <p:stCondLst>
                                            <p:cond delay="0"/>
                                          </p:stCondLst>
                                        </p:cTn>
                                        <p:tgtEl>
                                          <p:spTgt spid="40"/>
                                        </p:tgtEl>
                                        <p:attrNameLst>
                                          <p:attrName>style.visibility</p:attrName>
                                        </p:attrNameLst>
                                      </p:cBhvr>
                                      <p:to>
                                        <p:strVal val="visible"/>
                                      </p:to>
                                    </p:set>
                                    <p:animEffect transition="in" filter="fade">
                                      <p:cBhvr>
                                        <p:cTn id="166" dur="500"/>
                                        <p:tgtEl>
                                          <p:spTgt spid="40"/>
                                        </p:tgtEl>
                                      </p:cBhvr>
                                    </p:animEffect>
                                    <p:anim calcmode="lin" valueType="num">
                                      <p:cBhvr>
                                        <p:cTn id="167" dur="500" fill="hold"/>
                                        <p:tgtEl>
                                          <p:spTgt spid="40"/>
                                        </p:tgtEl>
                                        <p:attrNameLst>
                                          <p:attrName>ppt_x</p:attrName>
                                        </p:attrNameLst>
                                      </p:cBhvr>
                                      <p:tavLst>
                                        <p:tav tm="0">
                                          <p:val>
                                            <p:strVal val="#ppt_x"/>
                                          </p:val>
                                        </p:tav>
                                        <p:tav tm="100000">
                                          <p:val>
                                            <p:strVal val="#ppt_x"/>
                                          </p:val>
                                        </p:tav>
                                      </p:tavLst>
                                    </p:anim>
                                    <p:anim calcmode="lin" valueType="num">
                                      <p:cBhvr>
                                        <p:cTn id="168" dur="500" fill="hold"/>
                                        <p:tgtEl>
                                          <p:spTgt spid="40"/>
                                        </p:tgtEl>
                                        <p:attrNameLst>
                                          <p:attrName>ppt_y</p:attrName>
                                        </p:attrNameLst>
                                      </p:cBhvr>
                                      <p:tavLst>
                                        <p:tav tm="0">
                                          <p:val>
                                            <p:strVal val="#ppt_y+.1"/>
                                          </p:val>
                                        </p:tav>
                                        <p:tav tm="100000">
                                          <p:val>
                                            <p:strVal val="#ppt_y"/>
                                          </p:val>
                                        </p:tav>
                                      </p:tavLst>
                                    </p:anim>
                                  </p:childTnLst>
                                </p:cTn>
                              </p:par>
                              <p:par>
                                <p:cTn id="169" presetID="42" presetClass="entr" presetSubtype="0" fill="hold" nodeType="withEffect">
                                  <p:stCondLst>
                                    <p:cond delay="0"/>
                                  </p:stCondLst>
                                  <p:childTnLst>
                                    <p:set>
                                      <p:cBhvr>
                                        <p:cTn id="170" dur="1" fill="hold">
                                          <p:stCondLst>
                                            <p:cond delay="0"/>
                                          </p:stCondLst>
                                        </p:cTn>
                                        <p:tgtEl>
                                          <p:spTgt spid="43"/>
                                        </p:tgtEl>
                                        <p:attrNameLst>
                                          <p:attrName>style.visibility</p:attrName>
                                        </p:attrNameLst>
                                      </p:cBhvr>
                                      <p:to>
                                        <p:strVal val="visible"/>
                                      </p:to>
                                    </p:set>
                                    <p:animEffect transition="in" filter="fade">
                                      <p:cBhvr>
                                        <p:cTn id="171" dur="500"/>
                                        <p:tgtEl>
                                          <p:spTgt spid="43"/>
                                        </p:tgtEl>
                                      </p:cBhvr>
                                    </p:animEffect>
                                    <p:anim calcmode="lin" valueType="num">
                                      <p:cBhvr>
                                        <p:cTn id="172" dur="500" fill="hold"/>
                                        <p:tgtEl>
                                          <p:spTgt spid="43"/>
                                        </p:tgtEl>
                                        <p:attrNameLst>
                                          <p:attrName>ppt_x</p:attrName>
                                        </p:attrNameLst>
                                      </p:cBhvr>
                                      <p:tavLst>
                                        <p:tav tm="0">
                                          <p:val>
                                            <p:strVal val="#ppt_x"/>
                                          </p:val>
                                        </p:tav>
                                        <p:tav tm="100000">
                                          <p:val>
                                            <p:strVal val="#ppt_x"/>
                                          </p:val>
                                        </p:tav>
                                      </p:tavLst>
                                    </p:anim>
                                    <p:anim calcmode="lin" valueType="num">
                                      <p:cBhvr>
                                        <p:cTn id="173" dur="500" fill="hold"/>
                                        <p:tgtEl>
                                          <p:spTgt spid="43"/>
                                        </p:tgtEl>
                                        <p:attrNameLst>
                                          <p:attrName>ppt_y</p:attrName>
                                        </p:attrNameLst>
                                      </p:cBhvr>
                                      <p:tavLst>
                                        <p:tav tm="0">
                                          <p:val>
                                            <p:strVal val="#ppt_y+.1"/>
                                          </p:val>
                                        </p:tav>
                                        <p:tav tm="100000">
                                          <p:val>
                                            <p:strVal val="#ppt_y"/>
                                          </p:val>
                                        </p:tav>
                                      </p:tavLst>
                                    </p:anim>
                                  </p:childTnLst>
                                </p:cTn>
                              </p:par>
                            </p:childTnLst>
                          </p:cTn>
                        </p:par>
                        <p:par>
                          <p:cTn id="174" fill="hold">
                            <p:stCondLst>
                              <p:cond delay="7000"/>
                            </p:stCondLst>
                            <p:childTnLst>
                              <p:par>
                                <p:cTn id="175" presetID="42" presetClass="entr" presetSubtype="0" fill="hold" nodeType="afterEffect">
                                  <p:stCondLst>
                                    <p:cond delay="0"/>
                                  </p:stCondLst>
                                  <p:childTnLst>
                                    <p:set>
                                      <p:cBhvr>
                                        <p:cTn id="176" dur="1" fill="hold">
                                          <p:stCondLst>
                                            <p:cond delay="0"/>
                                          </p:stCondLst>
                                        </p:cTn>
                                        <p:tgtEl>
                                          <p:spTgt spid="45"/>
                                        </p:tgtEl>
                                        <p:attrNameLst>
                                          <p:attrName>style.visibility</p:attrName>
                                        </p:attrNameLst>
                                      </p:cBhvr>
                                      <p:to>
                                        <p:strVal val="visible"/>
                                      </p:to>
                                    </p:set>
                                    <p:animEffect transition="in" filter="fade">
                                      <p:cBhvr>
                                        <p:cTn id="177" dur="500"/>
                                        <p:tgtEl>
                                          <p:spTgt spid="45"/>
                                        </p:tgtEl>
                                      </p:cBhvr>
                                    </p:animEffect>
                                    <p:anim calcmode="lin" valueType="num">
                                      <p:cBhvr>
                                        <p:cTn id="178" dur="500" fill="hold"/>
                                        <p:tgtEl>
                                          <p:spTgt spid="45"/>
                                        </p:tgtEl>
                                        <p:attrNameLst>
                                          <p:attrName>ppt_x</p:attrName>
                                        </p:attrNameLst>
                                      </p:cBhvr>
                                      <p:tavLst>
                                        <p:tav tm="0">
                                          <p:val>
                                            <p:strVal val="#ppt_x"/>
                                          </p:val>
                                        </p:tav>
                                        <p:tav tm="100000">
                                          <p:val>
                                            <p:strVal val="#ppt_x"/>
                                          </p:val>
                                        </p:tav>
                                      </p:tavLst>
                                    </p:anim>
                                    <p:anim calcmode="lin" valueType="num">
                                      <p:cBhvr>
                                        <p:cTn id="179" dur="500" fill="hold"/>
                                        <p:tgtEl>
                                          <p:spTgt spid="45"/>
                                        </p:tgtEl>
                                        <p:attrNameLst>
                                          <p:attrName>ppt_y</p:attrName>
                                        </p:attrNameLst>
                                      </p:cBhvr>
                                      <p:tavLst>
                                        <p:tav tm="0">
                                          <p:val>
                                            <p:strVal val="#ppt_y+.1"/>
                                          </p:val>
                                        </p:tav>
                                        <p:tav tm="100000">
                                          <p:val>
                                            <p:strVal val="#ppt_y"/>
                                          </p:val>
                                        </p:tav>
                                      </p:tavLst>
                                    </p:anim>
                                  </p:childTnLst>
                                </p:cTn>
                              </p:par>
                            </p:childTnLst>
                          </p:cTn>
                        </p:par>
                        <p:par>
                          <p:cTn id="180" fill="hold">
                            <p:stCondLst>
                              <p:cond delay="7500"/>
                            </p:stCondLst>
                            <p:childTnLst>
                              <p:par>
                                <p:cTn id="181" presetID="42" presetClass="entr" presetSubtype="0" fill="hold" nodeType="afterEffect">
                                  <p:stCondLst>
                                    <p:cond delay="0"/>
                                  </p:stCondLst>
                                  <p:childTnLst>
                                    <p:set>
                                      <p:cBhvr>
                                        <p:cTn id="182" dur="1" fill="hold">
                                          <p:stCondLst>
                                            <p:cond delay="0"/>
                                          </p:stCondLst>
                                        </p:cTn>
                                        <p:tgtEl>
                                          <p:spTgt spid="46"/>
                                        </p:tgtEl>
                                        <p:attrNameLst>
                                          <p:attrName>style.visibility</p:attrName>
                                        </p:attrNameLst>
                                      </p:cBhvr>
                                      <p:to>
                                        <p:strVal val="visible"/>
                                      </p:to>
                                    </p:set>
                                    <p:animEffect transition="in" filter="fade">
                                      <p:cBhvr>
                                        <p:cTn id="183" dur="500"/>
                                        <p:tgtEl>
                                          <p:spTgt spid="46"/>
                                        </p:tgtEl>
                                      </p:cBhvr>
                                    </p:animEffect>
                                    <p:anim calcmode="lin" valueType="num">
                                      <p:cBhvr>
                                        <p:cTn id="184" dur="500" fill="hold"/>
                                        <p:tgtEl>
                                          <p:spTgt spid="46"/>
                                        </p:tgtEl>
                                        <p:attrNameLst>
                                          <p:attrName>ppt_x</p:attrName>
                                        </p:attrNameLst>
                                      </p:cBhvr>
                                      <p:tavLst>
                                        <p:tav tm="0">
                                          <p:val>
                                            <p:strVal val="#ppt_x"/>
                                          </p:val>
                                        </p:tav>
                                        <p:tav tm="100000">
                                          <p:val>
                                            <p:strVal val="#ppt_x"/>
                                          </p:val>
                                        </p:tav>
                                      </p:tavLst>
                                    </p:anim>
                                    <p:anim calcmode="lin" valueType="num">
                                      <p:cBhvr>
                                        <p:cTn id="185" dur="500" fill="hold"/>
                                        <p:tgtEl>
                                          <p:spTgt spid="46"/>
                                        </p:tgtEl>
                                        <p:attrNameLst>
                                          <p:attrName>ppt_y</p:attrName>
                                        </p:attrNameLst>
                                      </p:cBhvr>
                                      <p:tavLst>
                                        <p:tav tm="0">
                                          <p:val>
                                            <p:strVal val="#ppt_y+.1"/>
                                          </p:val>
                                        </p:tav>
                                        <p:tav tm="100000">
                                          <p:val>
                                            <p:strVal val="#ppt_y"/>
                                          </p:val>
                                        </p:tav>
                                      </p:tavLst>
                                    </p:anim>
                                  </p:childTnLst>
                                </p:cTn>
                              </p:par>
                              <p:par>
                                <p:cTn id="186" presetID="42" presetClass="entr" presetSubtype="0" fill="hold" nodeType="withEffect">
                                  <p:stCondLst>
                                    <p:cond delay="0"/>
                                  </p:stCondLst>
                                  <p:childTnLst>
                                    <p:set>
                                      <p:cBhvr>
                                        <p:cTn id="187" dur="1" fill="hold">
                                          <p:stCondLst>
                                            <p:cond delay="0"/>
                                          </p:stCondLst>
                                        </p:cTn>
                                        <p:tgtEl>
                                          <p:spTgt spid="47"/>
                                        </p:tgtEl>
                                        <p:attrNameLst>
                                          <p:attrName>style.visibility</p:attrName>
                                        </p:attrNameLst>
                                      </p:cBhvr>
                                      <p:to>
                                        <p:strVal val="visible"/>
                                      </p:to>
                                    </p:set>
                                    <p:animEffect transition="in" filter="fade">
                                      <p:cBhvr>
                                        <p:cTn id="188" dur="500"/>
                                        <p:tgtEl>
                                          <p:spTgt spid="47"/>
                                        </p:tgtEl>
                                      </p:cBhvr>
                                    </p:animEffect>
                                    <p:anim calcmode="lin" valueType="num">
                                      <p:cBhvr>
                                        <p:cTn id="189" dur="500" fill="hold"/>
                                        <p:tgtEl>
                                          <p:spTgt spid="47"/>
                                        </p:tgtEl>
                                        <p:attrNameLst>
                                          <p:attrName>ppt_x</p:attrName>
                                        </p:attrNameLst>
                                      </p:cBhvr>
                                      <p:tavLst>
                                        <p:tav tm="0">
                                          <p:val>
                                            <p:strVal val="#ppt_x"/>
                                          </p:val>
                                        </p:tav>
                                        <p:tav tm="100000">
                                          <p:val>
                                            <p:strVal val="#ppt_x"/>
                                          </p:val>
                                        </p:tav>
                                      </p:tavLst>
                                    </p:anim>
                                    <p:anim calcmode="lin" valueType="num">
                                      <p:cBhvr>
                                        <p:cTn id="190" dur="500" fill="hold"/>
                                        <p:tgtEl>
                                          <p:spTgt spid="47"/>
                                        </p:tgtEl>
                                        <p:attrNameLst>
                                          <p:attrName>ppt_y</p:attrName>
                                        </p:attrNameLst>
                                      </p:cBhvr>
                                      <p:tavLst>
                                        <p:tav tm="0">
                                          <p:val>
                                            <p:strVal val="#ppt_y+.1"/>
                                          </p:val>
                                        </p:tav>
                                        <p:tav tm="100000">
                                          <p:val>
                                            <p:strVal val="#ppt_y"/>
                                          </p:val>
                                        </p:tav>
                                      </p:tavLst>
                                    </p:anim>
                                  </p:childTnLst>
                                </p:cTn>
                              </p:par>
                            </p:childTnLst>
                          </p:cTn>
                        </p:par>
                        <p:par>
                          <p:cTn id="191" fill="hold">
                            <p:stCondLst>
                              <p:cond delay="8000"/>
                            </p:stCondLst>
                            <p:childTnLst>
                              <p:par>
                                <p:cTn id="192" presetID="42" presetClass="entr" presetSubtype="0" fill="hold" nodeType="afterEffect">
                                  <p:stCondLst>
                                    <p:cond delay="0"/>
                                  </p:stCondLst>
                                  <p:childTnLst>
                                    <p:set>
                                      <p:cBhvr>
                                        <p:cTn id="193" dur="1" fill="hold">
                                          <p:stCondLst>
                                            <p:cond delay="0"/>
                                          </p:stCondLst>
                                        </p:cTn>
                                        <p:tgtEl>
                                          <p:spTgt spid="48"/>
                                        </p:tgtEl>
                                        <p:attrNameLst>
                                          <p:attrName>style.visibility</p:attrName>
                                        </p:attrNameLst>
                                      </p:cBhvr>
                                      <p:to>
                                        <p:strVal val="visible"/>
                                      </p:to>
                                    </p:set>
                                    <p:animEffect transition="in" filter="fade">
                                      <p:cBhvr>
                                        <p:cTn id="194" dur="500"/>
                                        <p:tgtEl>
                                          <p:spTgt spid="48"/>
                                        </p:tgtEl>
                                      </p:cBhvr>
                                    </p:animEffect>
                                    <p:anim calcmode="lin" valueType="num">
                                      <p:cBhvr>
                                        <p:cTn id="195" dur="500" fill="hold"/>
                                        <p:tgtEl>
                                          <p:spTgt spid="48"/>
                                        </p:tgtEl>
                                        <p:attrNameLst>
                                          <p:attrName>ppt_x</p:attrName>
                                        </p:attrNameLst>
                                      </p:cBhvr>
                                      <p:tavLst>
                                        <p:tav tm="0">
                                          <p:val>
                                            <p:strVal val="#ppt_x"/>
                                          </p:val>
                                        </p:tav>
                                        <p:tav tm="100000">
                                          <p:val>
                                            <p:strVal val="#ppt_x"/>
                                          </p:val>
                                        </p:tav>
                                      </p:tavLst>
                                    </p:anim>
                                    <p:anim calcmode="lin" valueType="num">
                                      <p:cBhvr>
                                        <p:cTn id="196" dur="500" fill="hold"/>
                                        <p:tgtEl>
                                          <p:spTgt spid="48"/>
                                        </p:tgtEl>
                                        <p:attrNameLst>
                                          <p:attrName>ppt_y</p:attrName>
                                        </p:attrNameLst>
                                      </p:cBhvr>
                                      <p:tavLst>
                                        <p:tav tm="0">
                                          <p:val>
                                            <p:strVal val="#ppt_y+.1"/>
                                          </p:val>
                                        </p:tav>
                                        <p:tav tm="100000">
                                          <p:val>
                                            <p:strVal val="#ppt_y"/>
                                          </p:val>
                                        </p:tav>
                                      </p:tavLst>
                                    </p:anim>
                                  </p:childTnLst>
                                </p:cTn>
                              </p:par>
                              <p:par>
                                <p:cTn id="197" presetID="42" presetClass="entr" presetSubtype="0" fill="hold" nodeType="withEffect">
                                  <p:stCondLst>
                                    <p:cond delay="0"/>
                                  </p:stCondLst>
                                  <p:childTnLst>
                                    <p:set>
                                      <p:cBhvr>
                                        <p:cTn id="198" dur="1" fill="hold">
                                          <p:stCondLst>
                                            <p:cond delay="0"/>
                                          </p:stCondLst>
                                        </p:cTn>
                                        <p:tgtEl>
                                          <p:spTgt spid="50"/>
                                        </p:tgtEl>
                                        <p:attrNameLst>
                                          <p:attrName>style.visibility</p:attrName>
                                        </p:attrNameLst>
                                      </p:cBhvr>
                                      <p:to>
                                        <p:strVal val="visible"/>
                                      </p:to>
                                    </p:set>
                                    <p:animEffect transition="in" filter="fade">
                                      <p:cBhvr>
                                        <p:cTn id="199" dur="500"/>
                                        <p:tgtEl>
                                          <p:spTgt spid="50"/>
                                        </p:tgtEl>
                                      </p:cBhvr>
                                    </p:animEffect>
                                    <p:anim calcmode="lin" valueType="num">
                                      <p:cBhvr>
                                        <p:cTn id="200" dur="500" fill="hold"/>
                                        <p:tgtEl>
                                          <p:spTgt spid="50"/>
                                        </p:tgtEl>
                                        <p:attrNameLst>
                                          <p:attrName>ppt_x</p:attrName>
                                        </p:attrNameLst>
                                      </p:cBhvr>
                                      <p:tavLst>
                                        <p:tav tm="0">
                                          <p:val>
                                            <p:strVal val="#ppt_x"/>
                                          </p:val>
                                        </p:tav>
                                        <p:tav tm="100000">
                                          <p:val>
                                            <p:strVal val="#ppt_x"/>
                                          </p:val>
                                        </p:tav>
                                      </p:tavLst>
                                    </p:anim>
                                    <p:anim calcmode="lin" valueType="num">
                                      <p:cBhvr>
                                        <p:cTn id="201" dur="500" fill="hold"/>
                                        <p:tgtEl>
                                          <p:spTgt spid="50"/>
                                        </p:tgtEl>
                                        <p:attrNameLst>
                                          <p:attrName>ppt_y</p:attrName>
                                        </p:attrNameLst>
                                      </p:cBhvr>
                                      <p:tavLst>
                                        <p:tav tm="0">
                                          <p:val>
                                            <p:strVal val="#ppt_y+.1"/>
                                          </p:val>
                                        </p:tav>
                                        <p:tav tm="100000">
                                          <p:val>
                                            <p:strVal val="#ppt_y"/>
                                          </p:val>
                                        </p:tav>
                                      </p:tavLst>
                                    </p:anim>
                                  </p:childTnLst>
                                </p:cTn>
                              </p:par>
                            </p:childTnLst>
                          </p:cTn>
                        </p:par>
                        <p:par>
                          <p:cTn id="202" fill="hold">
                            <p:stCondLst>
                              <p:cond delay="8500"/>
                            </p:stCondLst>
                            <p:childTnLst>
                              <p:par>
                                <p:cTn id="203" presetID="42" presetClass="entr" presetSubtype="0" fill="hold" nodeType="afterEffect">
                                  <p:stCondLst>
                                    <p:cond delay="0"/>
                                  </p:stCondLst>
                                  <p:childTnLst>
                                    <p:set>
                                      <p:cBhvr>
                                        <p:cTn id="204" dur="1" fill="hold">
                                          <p:stCondLst>
                                            <p:cond delay="0"/>
                                          </p:stCondLst>
                                        </p:cTn>
                                        <p:tgtEl>
                                          <p:spTgt spid="51"/>
                                        </p:tgtEl>
                                        <p:attrNameLst>
                                          <p:attrName>style.visibility</p:attrName>
                                        </p:attrNameLst>
                                      </p:cBhvr>
                                      <p:to>
                                        <p:strVal val="visible"/>
                                      </p:to>
                                    </p:set>
                                    <p:animEffect transition="in" filter="fade">
                                      <p:cBhvr>
                                        <p:cTn id="205" dur="500"/>
                                        <p:tgtEl>
                                          <p:spTgt spid="51"/>
                                        </p:tgtEl>
                                      </p:cBhvr>
                                    </p:animEffect>
                                    <p:anim calcmode="lin" valueType="num">
                                      <p:cBhvr>
                                        <p:cTn id="206" dur="500" fill="hold"/>
                                        <p:tgtEl>
                                          <p:spTgt spid="51"/>
                                        </p:tgtEl>
                                        <p:attrNameLst>
                                          <p:attrName>ppt_x</p:attrName>
                                        </p:attrNameLst>
                                      </p:cBhvr>
                                      <p:tavLst>
                                        <p:tav tm="0">
                                          <p:val>
                                            <p:strVal val="#ppt_x"/>
                                          </p:val>
                                        </p:tav>
                                        <p:tav tm="100000">
                                          <p:val>
                                            <p:strVal val="#ppt_x"/>
                                          </p:val>
                                        </p:tav>
                                      </p:tavLst>
                                    </p:anim>
                                    <p:anim calcmode="lin" valueType="num">
                                      <p:cBhvr>
                                        <p:cTn id="207" dur="500" fill="hold"/>
                                        <p:tgtEl>
                                          <p:spTgt spid="51"/>
                                        </p:tgtEl>
                                        <p:attrNameLst>
                                          <p:attrName>ppt_y</p:attrName>
                                        </p:attrNameLst>
                                      </p:cBhvr>
                                      <p:tavLst>
                                        <p:tav tm="0">
                                          <p:val>
                                            <p:strVal val="#ppt_y+.1"/>
                                          </p:val>
                                        </p:tav>
                                        <p:tav tm="100000">
                                          <p:val>
                                            <p:strVal val="#ppt_y"/>
                                          </p:val>
                                        </p:tav>
                                      </p:tavLst>
                                    </p:anim>
                                  </p:childTnLst>
                                </p:cTn>
                              </p:par>
                            </p:childTnLst>
                          </p:cTn>
                        </p:par>
                        <p:par>
                          <p:cTn id="208" fill="hold">
                            <p:stCondLst>
                              <p:cond delay="9000"/>
                            </p:stCondLst>
                            <p:childTnLst>
                              <p:par>
                                <p:cTn id="209" presetID="42" presetClass="entr" presetSubtype="0" fill="hold" nodeType="afterEffect">
                                  <p:stCondLst>
                                    <p:cond delay="0"/>
                                  </p:stCondLst>
                                  <p:childTnLst>
                                    <p:set>
                                      <p:cBhvr>
                                        <p:cTn id="210" dur="1" fill="hold">
                                          <p:stCondLst>
                                            <p:cond delay="0"/>
                                          </p:stCondLst>
                                        </p:cTn>
                                        <p:tgtEl>
                                          <p:spTgt spid="53"/>
                                        </p:tgtEl>
                                        <p:attrNameLst>
                                          <p:attrName>style.visibility</p:attrName>
                                        </p:attrNameLst>
                                      </p:cBhvr>
                                      <p:to>
                                        <p:strVal val="visible"/>
                                      </p:to>
                                    </p:set>
                                    <p:animEffect transition="in" filter="fade">
                                      <p:cBhvr>
                                        <p:cTn id="211" dur="500"/>
                                        <p:tgtEl>
                                          <p:spTgt spid="53"/>
                                        </p:tgtEl>
                                      </p:cBhvr>
                                    </p:animEffect>
                                    <p:anim calcmode="lin" valueType="num">
                                      <p:cBhvr>
                                        <p:cTn id="212" dur="500" fill="hold"/>
                                        <p:tgtEl>
                                          <p:spTgt spid="53"/>
                                        </p:tgtEl>
                                        <p:attrNameLst>
                                          <p:attrName>ppt_x</p:attrName>
                                        </p:attrNameLst>
                                      </p:cBhvr>
                                      <p:tavLst>
                                        <p:tav tm="0">
                                          <p:val>
                                            <p:strVal val="#ppt_x"/>
                                          </p:val>
                                        </p:tav>
                                        <p:tav tm="100000">
                                          <p:val>
                                            <p:strVal val="#ppt_x"/>
                                          </p:val>
                                        </p:tav>
                                      </p:tavLst>
                                    </p:anim>
                                    <p:anim calcmode="lin" valueType="num">
                                      <p:cBhvr>
                                        <p:cTn id="213" dur="500" fill="hold"/>
                                        <p:tgtEl>
                                          <p:spTgt spid="53"/>
                                        </p:tgtEl>
                                        <p:attrNameLst>
                                          <p:attrName>ppt_y</p:attrName>
                                        </p:attrNameLst>
                                      </p:cBhvr>
                                      <p:tavLst>
                                        <p:tav tm="0">
                                          <p:val>
                                            <p:strVal val="#ppt_y+.1"/>
                                          </p:val>
                                        </p:tav>
                                        <p:tav tm="100000">
                                          <p:val>
                                            <p:strVal val="#ppt_y"/>
                                          </p:val>
                                        </p:tav>
                                      </p:tavLst>
                                    </p:anim>
                                  </p:childTnLst>
                                </p:cTn>
                              </p:par>
                              <p:par>
                                <p:cTn id="214" presetID="42" presetClass="entr" presetSubtype="0" fill="hold" nodeType="withEffect">
                                  <p:stCondLst>
                                    <p:cond delay="0"/>
                                  </p:stCondLst>
                                  <p:childTnLst>
                                    <p:set>
                                      <p:cBhvr>
                                        <p:cTn id="215" dur="1" fill="hold">
                                          <p:stCondLst>
                                            <p:cond delay="0"/>
                                          </p:stCondLst>
                                        </p:cTn>
                                        <p:tgtEl>
                                          <p:spTgt spid="58"/>
                                        </p:tgtEl>
                                        <p:attrNameLst>
                                          <p:attrName>style.visibility</p:attrName>
                                        </p:attrNameLst>
                                      </p:cBhvr>
                                      <p:to>
                                        <p:strVal val="visible"/>
                                      </p:to>
                                    </p:set>
                                    <p:animEffect transition="in" filter="fade">
                                      <p:cBhvr>
                                        <p:cTn id="216" dur="500"/>
                                        <p:tgtEl>
                                          <p:spTgt spid="58"/>
                                        </p:tgtEl>
                                      </p:cBhvr>
                                    </p:animEffect>
                                    <p:anim calcmode="lin" valueType="num">
                                      <p:cBhvr>
                                        <p:cTn id="217" dur="500" fill="hold"/>
                                        <p:tgtEl>
                                          <p:spTgt spid="58"/>
                                        </p:tgtEl>
                                        <p:attrNameLst>
                                          <p:attrName>ppt_x</p:attrName>
                                        </p:attrNameLst>
                                      </p:cBhvr>
                                      <p:tavLst>
                                        <p:tav tm="0">
                                          <p:val>
                                            <p:strVal val="#ppt_x"/>
                                          </p:val>
                                        </p:tav>
                                        <p:tav tm="100000">
                                          <p:val>
                                            <p:strVal val="#ppt_x"/>
                                          </p:val>
                                        </p:tav>
                                      </p:tavLst>
                                    </p:anim>
                                    <p:anim calcmode="lin" valueType="num">
                                      <p:cBhvr>
                                        <p:cTn id="218" dur="500" fill="hold"/>
                                        <p:tgtEl>
                                          <p:spTgt spid="58"/>
                                        </p:tgtEl>
                                        <p:attrNameLst>
                                          <p:attrName>ppt_y</p:attrName>
                                        </p:attrNameLst>
                                      </p:cBhvr>
                                      <p:tavLst>
                                        <p:tav tm="0">
                                          <p:val>
                                            <p:strVal val="#ppt_y+.1"/>
                                          </p:val>
                                        </p:tav>
                                        <p:tav tm="100000">
                                          <p:val>
                                            <p:strVal val="#ppt_y"/>
                                          </p:val>
                                        </p:tav>
                                      </p:tavLst>
                                    </p:anim>
                                  </p:childTnLst>
                                </p:cTn>
                              </p:par>
                            </p:childTnLst>
                          </p:cTn>
                        </p:par>
                        <p:par>
                          <p:cTn id="219" fill="hold">
                            <p:stCondLst>
                              <p:cond delay="9500"/>
                            </p:stCondLst>
                            <p:childTnLst>
                              <p:par>
                                <p:cTn id="220" presetID="42" presetClass="entr" presetSubtype="0" fill="hold" nodeType="afterEffect">
                                  <p:stCondLst>
                                    <p:cond delay="0"/>
                                  </p:stCondLst>
                                  <p:childTnLst>
                                    <p:set>
                                      <p:cBhvr>
                                        <p:cTn id="221" dur="1" fill="hold">
                                          <p:stCondLst>
                                            <p:cond delay="0"/>
                                          </p:stCondLst>
                                        </p:cTn>
                                        <p:tgtEl>
                                          <p:spTgt spid="59"/>
                                        </p:tgtEl>
                                        <p:attrNameLst>
                                          <p:attrName>style.visibility</p:attrName>
                                        </p:attrNameLst>
                                      </p:cBhvr>
                                      <p:to>
                                        <p:strVal val="visible"/>
                                      </p:to>
                                    </p:set>
                                    <p:animEffect transition="in" filter="fade">
                                      <p:cBhvr>
                                        <p:cTn id="222" dur="500"/>
                                        <p:tgtEl>
                                          <p:spTgt spid="59"/>
                                        </p:tgtEl>
                                      </p:cBhvr>
                                    </p:animEffect>
                                    <p:anim calcmode="lin" valueType="num">
                                      <p:cBhvr>
                                        <p:cTn id="223" dur="500" fill="hold"/>
                                        <p:tgtEl>
                                          <p:spTgt spid="59"/>
                                        </p:tgtEl>
                                        <p:attrNameLst>
                                          <p:attrName>ppt_x</p:attrName>
                                        </p:attrNameLst>
                                      </p:cBhvr>
                                      <p:tavLst>
                                        <p:tav tm="0">
                                          <p:val>
                                            <p:strVal val="#ppt_x"/>
                                          </p:val>
                                        </p:tav>
                                        <p:tav tm="100000">
                                          <p:val>
                                            <p:strVal val="#ppt_x"/>
                                          </p:val>
                                        </p:tav>
                                      </p:tavLst>
                                    </p:anim>
                                    <p:anim calcmode="lin" valueType="num">
                                      <p:cBhvr>
                                        <p:cTn id="224" dur="500" fill="hold"/>
                                        <p:tgtEl>
                                          <p:spTgt spid="59"/>
                                        </p:tgtEl>
                                        <p:attrNameLst>
                                          <p:attrName>ppt_y</p:attrName>
                                        </p:attrNameLst>
                                      </p:cBhvr>
                                      <p:tavLst>
                                        <p:tav tm="0">
                                          <p:val>
                                            <p:strVal val="#ppt_y+.1"/>
                                          </p:val>
                                        </p:tav>
                                        <p:tav tm="100000">
                                          <p:val>
                                            <p:strVal val="#ppt_y"/>
                                          </p:val>
                                        </p:tav>
                                      </p:tavLst>
                                    </p:anim>
                                  </p:childTnLst>
                                </p:cTn>
                              </p:par>
                            </p:childTnLst>
                          </p:cTn>
                        </p:par>
                        <p:par>
                          <p:cTn id="225" fill="hold">
                            <p:stCondLst>
                              <p:cond delay="10000"/>
                            </p:stCondLst>
                            <p:childTnLst>
                              <p:par>
                                <p:cTn id="226" presetID="51" presetClass="entr" presetSubtype="0" fill="hold" nodeType="afterEffect">
                                  <p:stCondLst>
                                    <p:cond delay="0"/>
                                  </p:stCondLst>
                                  <p:childTnLst>
                                    <p:set>
                                      <p:cBhvr>
                                        <p:cTn id="227" dur="1" fill="hold">
                                          <p:stCondLst>
                                            <p:cond delay="0"/>
                                          </p:stCondLst>
                                        </p:cTn>
                                        <p:tgtEl>
                                          <p:spTgt spid="65"/>
                                        </p:tgtEl>
                                        <p:attrNameLst>
                                          <p:attrName>style.visibility</p:attrName>
                                        </p:attrNameLst>
                                      </p:cBhvr>
                                      <p:to>
                                        <p:strVal val="visible"/>
                                      </p:to>
                                    </p:set>
                                    <p:animEffect transition="in" filter="fade">
                                      <p:cBhvr>
                                        <p:cTn id="228" dur="770" decel="100000"/>
                                        <p:tgtEl>
                                          <p:spTgt spid="65"/>
                                        </p:tgtEl>
                                      </p:cBhvr>
                                    </p:animEffect>
                                    <p:animScale>
                                      <p:cBhvr>
                                        <p:cTn id="229" dur="770" decel="100000"/>
                                        <p:tgtEl>
                                          <p:spTgt spid="65"/>
                                        </p:tgtEl>
                                      </p:cBhvr>
                                      <p:from x="10000" y="10000"/>
                                      <p:to x="200000" y="450000"/>
                                    </p:animScale>
                                    <p:animScale>
                                      <p:cBhvr>
                                        <p:cTn id="230" dur="1230" accel="100000" fill="hold">
                                          <p:stCondLst>
                                            <p:cond delay="770"/>
                                          </p:stCondLst>
                                        </p:cTn>
                                        <p:tgtEl>
                                          <p:spTgt spid="65"/>
                                        </p:tgtEl>
                                      </p:cBhvr>
                                      <p:from x="200000" y="450000"/>
                                      <p:to x="100000" y="100000"/>
                                    </p:animScale>
                                    <p:set>
                                      <p:cBhvr>
                                        <p:cTn id="231" dur="770" fill="hold"/>
                                        <p:tgtEl>
                                          <p:spTgt spid="65"/>
                                        </p:tgtEl>
                                        <p:attrNameLst>
                                          <p:attrName>ppt_x</p:attrName>
                                        </p:attrNameLst>
                                      </p:cBhvr>
                                      <p:to>
                                        <p:strVal val="(0.5)"/>
                                      </p:to>
                                    </p:set>
                                    <p:anim from="(0.5)" to="(#ppt_x)" calcmode="lin" valueType="num">
                                      <p:cBhvr>
                                        <p:cTn id="232" dur="1230" accel="100000" fill="hold">
                                          <p:stCondLst>
                                            <p:cond delay="770"/>
                                          </p:stCondLst>
                                        </p:cTn>
                                        <p:tgtEl>
                                          <p:spTgt spid="65"/>
                                        </p:tgtEl>
                                        <p:attrNameLst>
                                          <p:attrName>ppt_x</p:attrName>
                                        </p:attrNameLst>
                                      </p:cBhvr>
                                    </p:anim>
                                    <p:set>
                                      <p:cBhvr>
                                        <p:cTn id="233" dur="770" fill="hold"/>
                                        <p:tgtEl>
                                          <p:spTgt spid="65"/>
                                        </p:tgtEl>
                                        <p:attrNameLst>
                                          <p:attrName>ppt_y</p:attrName>
                                        </p:attrNameLst>
                                      </p:cBhvr>
                                      <p:to>
                                        <p:strVal val="(#ppt_y+0.4)"/>
                                      </p:to>
                                    </p:set>
                                    <p:anim from="(#ppt_y+0.4)" to="(#ppt_y)" calcmode="lin" valueType="num">
                                      <p:cBhvr>
                                        <p:cTn id="234" dur="1230" accel="100000" fill="hold">
                                          <p:stCondLst>
                                            <p:cond delay="770"/>
                                          </p:stCondLst>
                                        </p:cTn>
                                        <p:tgtEl>
                                          <p:spTgt spid="6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ncheco\Desktop\Fotos CCI\DSC_0277.JPG"/>
          <p:cNvPicPr>
            <a:picLocks noChangeAspect="1" noChangeArrowheads="1"/>
          </p:cNvPicPr>
          <p:nvPr/>
        </p:nvPicPr>
        <p:blipFill>
          <a:blip r:embed="rId3" cstate="print"/>
          <a:srcRect/>
          <a:stretch>
            <a:fillRect/>
          </a:stretch>
        </p:blipFill>
        <p:spPr bwMode="auto">
          <a:xfrm>
            <a:off x="380999" y="304800"/>
            <a:ext cx="4138311" cy="2743200"/>
          </a:xfrm>
          <a:prstGeom prst="rect">
            <a:avLst/>
          </a:prstGeom>
          <a:ln>
            <a:noFill/>
          </a:ln>
          <a:effectLst>
            <a:outerShdw blurRad="190500" algn="tl" rotWithShape="0">
              <a:srgbClr val="000000">
                <a:alpha val="70000"/>
              </a:srgbClr>
            </a:outerShdw>
          </a:effectLst>
        </p:spPr>
      </p:pic>
      <p:pic>
        <p:nvPicPr>
          <p:cNvPr id="36867" name="Picture 4" descr="C:\Users\ncheco\Desktop\Fotos CCI\DSC_1163.JPG"/>
          <p:cNvPicPr>
            <a:picLocks noChangeAspect="1" noChangeArrowheads="1"/>
          </p:cNvPicPr>
          <p:nvPr/>
        </p:nvPicPr>
        <p:blipFill>
          <a:blip r:embed="rId4" cstate="print"/>
          <a:srcRect b="1692"/>
          <a:stretch>
            <a:fillRect/>
          </a:stretch>
        </p:blipFill>
        <p:spPr bwMode="auto">
          <a:xfrm>
            <a:off x="5105400" y="241655"/>
            <a:ext cx="3657600" cy="2806345"/>
          </a:xfrm>
          <a:prstGeom prst="rect">
            <a:avLst/>
          </a:prstGeom>
          <a:ln>
            <a:noFill/>
          </a:ln>
          <a:effectLst>
            <a:outerShdw blurRad="190500" algn="tl" rotWithShape="0">
              <a:srgbClr val="000000">
                <a:alpha val="70000"/>
              </a:srgbClr>
            </a:outerShdw>
          </a:effectLst>
        </p:spPr>
      </p:pic>
      <p:pic>
        <p:nvPicPr>
          <p:cNvPr id="36868" name="Picture 5" descr="C:\Users\ncheco\Desktop\Carpetas de antigua laptop\FDT\PIC_0030.JPG"/>
          <p:cNvPicPr>
            <a:picLocks noChangeAspect="1" noChangeArrowheads="1"/>
          </p:cNvPicPr>
          <p:nvPr/>
        </p:nvPicPr>
        <p:blipFill>
          <a:blip r:embed="rId5" cstate="print"/>
          <a:srcRect/>
          <a:stretch>
            <a:fillRect/>
          </a:stretch>
        </p:blipFill>
        <p:spPr bwMode="auto">
          <a:xfrm>
            <a:off x="350520" y="3686175"/>
            <a:ext cx="4221480" cy="2638425"/>
          </a:xfrm>
          <a:prstGeom prst="rect">
            <a:avLst/>
          </a:prstGeom>
          <a:ln>
            <a:noFill/>
          </a:ln>
          <a:effectLst>
            <a:outerShdw blurRad="190500" algn="tl" rotWithShape="0">
              <a:srgbClr val="000000">
                <a:alpha val="70000"/>
              </a:srgbClr>
            </a:outerShdw>
          </a:effectLst>
        </p:spPr>
      </p:pic>
      <p:sp>
        <p:nvSpPr>
          <p:cNvPr id="36872" name="Rectangle 8"/>
          <p:cNvSpPr>
            <a:spLocks noChangeArrowheads="1"/>
          </p:cNvSpPr>
          <p:nvPr/>
        </p:nvSpPr>
        <p:spPr bwMode="auto">
          <a:xfrm>
            <a:off x="6324600" y="3094998"/>
            <a:ext cx="1102931" cy="334002"/>
          </a:xfrm>
          <a:prstGeom prst="rect">
            <a:avLst/>
          </a:prstGeom>
          <a:noFill/>
          <a:ln w="9525">
            <a:noFill/>
            <a:miter lim="800000"/>
            <a:headEnd/>
            <a:tailEnd/>
          </a:ln>
        </p:spPr>
        <p:txBody>
          <a:bodyPr wrap="none">
            <a:spAutoFit/>
          </a:bodyPr>
          <a:lstStyle/>
          <a:p>
            <a:pPr algn="ctr">
              <a:lnSpc>
                <a:spcPct val="87000"/>
              </a:lnSpc>
              <a:buClr>
                <a:srgbClr val="FFFFFF"/>
              </a:buClr>
              <a:buSzPct val="100000"/>
              <a:buFont typeface="Arial" pitchFamily="34" charset="0"/>
              <a:buNone/>
              <a:defRPr/>
            </a:pPr>
            <a:r>
              <a:rPr lang="en-US" b="1"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rPr>
              <a:t>Barahona</a:t>
            </a:r>
            <a:endParaRPr lang="es-DO"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ndParaRPr>
          </a:p>
        </p:txBody>
      </p:sp>
      <p:sp>
        <p:nvSpPr>
          <p:cNvPr id="36873" name="Rectangle 9"/>
          <p:cNvSpPr>
            <a:spLocks noChangeArrowheads="1"/>
          </p:cNvSpPr>
          <p:nvPr/>
        </p:nvSpPr>
        <p:spPr bwMode="auto">
          <a:xfrm>
            <a:off x="1857356" y="3094998"/>
            <a:ext cx="1365887" cy="334002"/>
          </a:xfrm>
          <a:prstGeom prst="rect">
            <a:avLst/>
          </a:prstGeom>
          <a:noFill/>
          <a:ln w="9525">
            <a:noFill/>
            <a:miter lim="800000"/>
            <a:headEnd/>
            <a:tailEnd/>
          </a:ln>
        </p:spPr>
        <p:txBody>
          <a:bodyPr wrap="none">
            <a:spAutoFit/>
          </a:bodyPr>
          <a:lstStyle/>
          <a:p>
            <a:pPr algn="ctr">
              <a:lnSpc>
                <a:spcPct val="87000"/>
              </a:lnSpc>
              <a:buClr>
                <a:srgbClr val="FFFFFF"/>
              </a:buClr>
              <a:buSzPct val="100000"/>
              <a:buFont typeface="Arial" pitchFamily="34" charset="0"/>
              <a:buNone/>
              <a:defRPr/>
            </a:pPr>
            <a:r>
              <a:rPr lang="en-US"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rPr>
              <a:t>Puerto Plata</a:t>
            </a:r>
            <a:endParaRPr lang="es-DO"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ndParaRPr>
          </a:p>
        </p:txBody>
      </p:sp>
      <p:sp>
        <p:nvSpPr>
          <p:cNvPr id="36870" name="Rectangle 6"/>
          <p:cNvSpPr>
            <a:spLocks noChangeArrowheads="1"/>
          </p:cNvSpPr>
          <p:nvPr/>
        </p:nvSpPr>
        <p:spPr bwMode="auto">
          <a:xfrm>
            <a:off x="1857356" y="6429396"/>
            <a:ext cx="1649619" cy="334002"/>
          </a:xfrm>
          <a:prstGeom prst="rect">
            <a:avLst/>
          </a:prstGeom>
          <a:noFill/>
          <a:ln w="9525">
            <a:noFill/>
            <a:miter lim="800000"/>
            <a:headEnd/>
            <a:tailEnd/>
          </a:ln>
        </p:spPr>
        <p:txBody>
          <a:bodyPr wrap="none">
            <a:spAutoFit/>
          </a:bodyPr>
          <a:lstStyle/>
          <a:p>
            <a:pPr algn="ctr">
              <a:lnSpc>
                <a:spcPct val="87000"/>
              </a:lnSpc>
              <a:buClr>
                <a:srgbClr val="FFFFFF"/>
              </a:buClr>
              <a:buSzPct val="100000"/>
              <a:buFont typeface="Arial" pitchFamily="34" charset="0"/>
              <a:buNone/>
              <a:defRPr/>
            </a:pPr>
            <a:r>
              <a:rPr lang="en-US"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rPr>
              <a:t>Santo Domingo</a:t>
            </a:r>
            <a:endParaRPr lang="es-DO"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ndParaRPr>
          </a:p>
        </p:txBody>
      </p:sp>
      <p:sp>
        <p:nvSpPr>
          <p:cNvPr id="36871" name="Rectangle 7"/>
          <p:cNvSpPr>
            <a:spLocks noChangeArrowheads="1"/>
          </p:cNvSpPr>
          <p:nvPr/>
        </p:nvSpPr>
        <p:spPr bwMode="auto">
          <a:xfrm>
            <a:off x="6143636" y="6357958"/>
            <a:ext cx="1383712" cy="333296"/>
          </a:xfrm>
          <a:prstGeom prst="rect">
            <a:avLst/>
          </a:prstGeom>
          <a:noFill/>
          <a:ln w="9525">
            <a:noFill/>
            <a:miter lim="800000"/>
            <a:headEnd/>
            <a:tailEnd/>
          </a:ln>
        </p:spPr>
        <p:txBody>
          <a:bodyPr wrap="none">
            <a:spAutoFit/>
          </a:bodyPr>
          <a:lstStyle/>
          <a:p>
            <a:pPr algn="ctr">
              <a:lnSpc>
                <a:spcPct val="87000"/>
              </a:lnSpc>
              <a:buClr>
                <a:srgbClr val="FFFFFF"/>
              </a:buClr>
              <a:buSzPct val="100000"/>
              <a:buFont typeface="Arial" pitchFamily="34" charset="0"/>
              <a:buNone/>
              <a:defRPr/>
            </a:pPr>
            <a:r>
              <a:rPr lang="en-US"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rPr>
              <a:t>Salinas, </a:t>
            </a:r>
            <a:r>
              <a:rPr lang="en-US" b="1"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rPr>
              <a:t>Baní</a:t>
            </a:r>
            <a:endParaRPr lang="es-DO"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ndParaRPr>
          </a:p>
        </p:txBody>
      </p:sp>
      <p:pic>
        <p:nvPicPr>
          <p:cNvPr id="129026" name="Picture 2" descr="C:\Carpeta de Datos\Fotos hasta el 18 de Agosto de 2008\Republica Dominicana\Fotos RD desde 6 de Noviembre de 2007\Salinas inauguracion CCI Y Telefonos e Internet 25 de Junio de 2008\DSC02435.JPG"/>
          <p:cNvPicPr>
            <a:picLocks noGrp="1" noChangeAspect="1" noChangeArrowheads="1"/>
          </p:cNvPicPr>
          <p:nvPr>
            <p:ph sz="half" idx="4294967295"/>
          </p:nvPr>
        </p:nvPicPr>
        <p:blipFill>
          <a:blip r:embed="rId6" cstate="print"/>
          <a:srcRect/>
          <a:stretch>
            <a:fillRect/>
          </a:stretch>
        </p:blipFill>
        <p:spPr bwMode="auto">
          <a:xfrm>
            <a:off x="5105400" y="3733800"/>
            <a:ext cx="3890576" cy="2590800"/>
          </a:xfrm>
          <a:prstGeom prst="rect">
            <a:avLst/>
          </a:prstGeom>
          <a:ln>
            <a:noFill/>
          </a:ln>
          <a:effectLst>
            <a:outerShdw blurRad="190500" algn="tl" rotWithShape="0">
              <a:srgbClr val="000000">
                <a:alpha val="70000"/>
              </a:srgbClr>
            </a:outerShdw>
          </a:effec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F:\Fotos\Fotos Republica Dominicana\Miches 26 de setiembre de 2007\DSC03781.JPG"/>
          <p:cNvPicPr>
            <a:picLocks noChangeAspect="1" noChangeArrowheads="1"/>
          </p:cNvPicPr>
          <p:nvPr/>
        </p:nvPicPr>
        <p:blipFill>
          <a:blip r:embed="rId3"/>
          <a:srcRect/>
          <a:stretch>
            <a:fillRect/>
          </a:stretch>
        </p:blipFill>
        <p:spPr bwMode="auto">
          <a:xfrm>
            <a:off x="676275" y="1219200"/>
            <a:ext cx="8086725" cy="5391150"/>
          </a:xfrm>
          <a:prstGeom prst="rect">
            <a:avLst/>
          </a:prstGeom>
          <a:ln>
            <a:noFill/>
          </a:ln>
          <a:effectLst>
            <a:softEdge rad="112500"/>
          </a:effectLst>
        </p:spPr>
      </p:pic>
      <p:sp>
        <p:nvSpPr>
          <p:cNvPr id="5" name="Title 1"/>
          <p:cNvSpPr txBox="1">
            <a:spLocks/>
          </p:cNvSpPr>
          <p:nvPr/>
        </p:nvSpPr>
        <p:spPr>
          <a:xfrm>
            <a:off x="3162300" y="152400"/>
            <a:ext cx="2819400" cy="868346"/>
          </a:xfrm>
          <a:prstGeom prst="rect">
            <a:avLst/>
          </a:prstGeom>
        </p:spPr>
        <p:txBody>
          <a:bodyPr vert="horz" lIns="0" rIns="0" bIns="0" rtlCol="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Sostenibilidad</a:t>
            </a:r>
            <a:endParaRPr kumimoji="0" lang="es-NI" sz="36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8346"/>
          </a:xfrm>
        </p:spPr>
        <p:txBody>
          <a:bodyPr rtlCol="0">
            <a:noAutofit/>
          </a:bodyPr>
          <a:lstStyle/>
          <a:p>
            <a:pPr algn="ctr" eaLnBrk="1" fontAlgn="auto" hangingPunct="1">
              <a:spcAft>
                <a:spcPts val="0"/>
              </a:spcAft>
              <a:defRPr/>
            </a:pPr>
            <a:r>
              <a:rPr lang="en-GB" sz="3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pitchFamily="34" charset="0"/>
              </a:rPr>
              <a:t>características</a:t>
            </a:r>
            <a:r>
              <a:rPr lang="en-GB"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pitchFamily="34" charset="0"/>
              </a:rPr>
              <a:t> </a:t>
            </a:r>
            <a:r>
              <a:rPr lang="en-GB"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pitchFamily="34" charset="0"/>
              </a:rPr>
              <a:t>Técnicas</a:t>
            </a:r>
            <a:r>
              <a:rPr lang="en-GB"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pitchFamily="34" charset="0"/>
              </a:rPr>
              <a:t> de los CCI</a:t>
            </a:r>
            <a:endParaRPr lang="es-NI"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35843" name="Content Placeholder 5" descr="Niños 1.jpeg"/>
          <p:cNvPicPr>
            <a:picLocks noGrp="1" noChangeAspect="1"/>
          </p:cNvPicPr>
          <p:nvPr>
            <p:ph idx="1"/>
          </p:nvPr>
        </p:nvPicPr>
        <p:blipFill>
          <a:blip r:embed="rId3"/>
          <a:srcRect t="4762" b="4762"/>
          <a:stretch>
            <a:fillRect/>
          </a:stretch>
        </p:blipFill>
        <p:spPr>
          <a:xfrm>
            <a:off x="72496" y="1142984"/>
            <a:ext cx="9000098" cy="5715016"/>
          </a:xfrm>
          <a:effectLst>
            <a:softEdge rad="112500"/>
          </a:effec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Content Placeholder 3" descr="Medicos.jpeg"/>
          <p:cNvPicPr>
            <a:picLocks noGrp="1" noChangeAspect="1"/>
          </p:cNvPicPr>
          <p:nvPr>
            <p:ph idx="1"/>
          </p:nvPr>
        </p:nvPicPr>
        <p:blipFill>
          <a:blip r:embed="rId3"/>
          <a:stretch>
            <a:fillRect/>
          </a:stretch>
        </p:blipFill>
        <p:spPr>
          <a:xfrm>
            <a:off x="1253728" y="1554163"/>
            <a:ext cx="6788943" cy="4525962"/>
          </a:xfrm>
          <a:effectLst>
            <a:outerShdw blurRad="190500" algn="tl" rotWithShape="0">
              <a:srgbClr val="000000">
                <a:alpha val="70000"/>
              </a:srgbClr>
            </a:outerShdw>
          </a:effectLst>
        </p:spPr>
      </p:pic>
      <p:sp>
        <p:nvSpPr>
          <p:cNvPr id="4" name="Title 1"/>
          <p:cNvSpPr txBox="1">
            <a:spLocks/>
          </p:cNvSpPr>
          <p:nvPr/>
        </p:nvSpPr>
        <p:spPr>
          <a:xfrm>
            <a:off x="1371600" y="228600"/>
            <a:ext cx="6934200" cy="868346"/>
          </a:xfrm>
          <a:prstGeom prst="rect">
            <a:avLst/>
          </a:prstGeom>
        </p:spPr>
        <p:txBody>
          <a:bodyPr vert="horz" lIns="0" rIns="0" bIns="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Salas </a:t>
            </a: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para</a:t>
            </a: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t>
            </a: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médicos</a:t>
            </a:r>
            <a:endPar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Content Placeholder 3" descr="Militares.jpeg"/>
          <p:cNvPicPr>
            <a:picLocks noGrp="1" noChangeAspect="1"/>
          </p:cNvPicPr>
          <p:nvPr>
            <p:ph idx="1"/>
          </p:nvPr>
        </p:nvPicPr>
        <p:blipFill>
          <a:blip r:embed="rId3"/>
          <a:stretch>
            <a:fillRect/>
          </a:stretch>
        </p:blipFill>
        <p:spPr>
          <a:xfrm>
            <a:off x="1253728" y="1554163"/>
            <a:ext cx="6788943" cy="4525962"/>
          </a:xfrm>
          <a:effectLst>
            <a:outerShdw blurRad="190500" algn="tl" rotWithShape="0">
              <a:srgbClr val="000000">
                <a:alpha val="70000"/>
              </a:srgbClr>
            </a:outerShdw>
          </a:effectLst>
        </p:spPr>
      </p:pic>
      <p:sp>
        <p:nvSpPr>
          <p:cNvPr id="4" name="Title 1"/>
          <p:cNvSpPr txBox="1">
            <a:spLocks/>
          </p:cNvSpPr>
          <p:nvPr/>
        </p:nvSpPr>
        <p:spPr>
          <a:xfrm>
            <a:off x="228600" y="304800"/>
            <a:ext cx="8610600" cy="868346"/>
          </a:xfrm>
          <a:prstGeom prst="rect">
            <a:avLst/>
          </a:prstGeom>
        </p:spPr>
        <p:txBody>
          <a:bodyPr vert="horz" lIns="0" rIns="0" bIns="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Salas</a:t>
            </a:r>
            <a:r>
              <a:rPr kumimoji="0" lang="en-GB" sz="3600" b="1" i="0" u="none" strike="noStrike" kern="1200" cap="none" spc="0" normalizeH="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t>
            </a:r>
            <a:r>
              <a:rPr kumimoji="0" lang="en-GB" sz="3600" b="1" i="0" u="none" strike="noStrike" kern="1200" cap="none" spc="0" normalizeH="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para</a:t>
            </a:r>
            <a:r>
              <a:rPr kumimoji="0" lang="en-GB" sz="3600" b="1" i="0" u="none" strike="noStrike" kern="1200" cap="none" spc="0" normalizeH="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t>
            </a:r>
            <a:r>
              <a:rPr kumimoji="0" lang="en-GB" sz="3600" b="1" i="0" u="none" strike="noStrike" kern="1200" cap="none" spc="0" normalizeH="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instituciones</a:t>
            </a:r>
            <a:r>
              <a:rPr kumimoji="0" lang="en-GB" sz="3600" b="1" i="0" u="none" strike="noStrike" kern="1200" cap="none" spc="0" normalizeH="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t>
            </a:r>
            <a:r>
              <a:rPr kumimoji="0" lang="en-GB" sz="3600" b="1" i="0" u="none" strike="noStrike" kern="1200" cap="none" spc="0" normalizeH="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Castrenses</a:t>
            </a:r>
            <a:endParaRPr kumimoji="0" lang="es-NI" sz="36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5 Grupo"/>
          <p:cNvGrpSpPr/>
          <p:nvPr/>
        </p:nvGrpSpPr>
        <p:grpSpPr>
          <a:xfrm>
            <a:off x="457200" y="914400"/>
            <a:ext cx="8254207" cy="5332799"/>
            <a:chOff x="457200" y="914400"/>
            <a:chExt cx="8254207" cy="5332799"/>
          </a:xfrm>
        </p:grpSpPr>
        <p:pic>
          <p:nvPicPr>
            <p:cNvPr id="7" name="Picture 5" descr="iphone_tel.jpg"/>
            <p:cNvPicPr>
              <a:picLocks noChangeAspect="1"/>
            </p:cNvPicPr>
            <p:nvPr/>
          </p:nvPicPr>
          <p:blipFill>
            <a:blip r:embed="rId2"/>
            <a:stretch>
              <a:fillRect/>
            </a:stretch>
          </p:blipFill>
          <p:spPr>
            <a:xfrm>
              <a:off x="457200" y="914400"/>
              <a:ext cx="2374900" cy="2374900"/>
            </a:xfrm>
            <a:prstGeom prst="rect">
              <a:avLst/>
            </a:prstGeom>
          </p:spPr>
        </p:pic>
        <p:pic>
          <p:nvPicPr>
            <p:cNvPr id="8" name="Picture 6" descr="iphone_sms.jpg"/>
            <p:cNvPicPr>
              <a:picLocks noChangeAspect="1"/>
            </p:cNvPicPr>
            <p:nvPr/>
          </p:nvPicPr>
          <p:blipFill>
            <a:blip r:embed="rId3"/>
            <a:stretch>
              <a:fillRect/>
            </a:stretch>
          </p:blipFill>
          <p:spPr>
            <a:xfrm>
              <a:off x="2328862" y="914400"/>
              <a:ext cx="2452688" cy="2452688"/>
            </a:xfrm>
            <a:prstGeom prst="rect">
              <a:avLst/>
            </a:prstGeom>
          </p:spPr>
        </p:pic>
        <p:pic>
          <p:nvPicPr>
            <p:cNvPr id="9" name="Picture 8" descr="iphone_mail.jpg"/>
            <p:cNvPicPr>
              <a:picLocks noChangeAspect="1"/>
            </p:cNvPicPr>
            <p:nvPr/>
          </p:nvPicPr>
          <p:blipFill>
            <a:blip r:embed="rId4"/>
            <a:stretch>
              <a:fillRect/>
            </a:stretch>
          </p:blipFill>
          <p:spPr>
            <a:xfrm>
              <a:off x="4248150" y="914400"/>
              <a:ext cx="2406650" cy="2406650"/>
            </a:xfrm>
            <a:prstGeom prst="rect">
              <a:avLst/>
            </a:prstGeom>
          </p:spPr>
        </p:pic>
        <p:pic>
          <p:nvPicPr>
            <p:cNvPr id="10" name="Picture 9" descr="iphone_internet.jpg"/>
            <p:cNvPicPr>
              <a:picLocks noChangeAspect="1"/>
            </p:cNvPicPr>
            <p:nvPr/>
          </p:nvPicPr>
          <p:blipFill>
            <a:blip r:embed="rId5"/>
            <a:stretch>
              <a:fillRect/>
            </a:stretch>
          </p:blipFill>
          <p:spPr>
            <a:xfrm>
              <a:off x="6311900" y="914401"/>
              <a:ext cx="2374900" cy="2374900"/>
            </a:xfrm>
            <a:prstGeom prst="rect">
              <a:avLst/>
            </a:prstGeom>
          </p:spPr>
        </p:pic>
        <p:pic>
          <p:nvPicPr>
            <p:cNvPr id="11" name="Picture 10" descr="iphone_foto.jpg"/>
            <p:cNvPicPr>
              <a:picLocks noChangeAspect="1"/>
            </p:cNvPicPr>
            <p:nvPr/>
          </p:nvPicPr>
          <p:blipFill>
            <a:blip r:embed="rId6"/>
            <a:stretch>
              <a:fillRect/>
            </a:stretch>
          </p:blipFill>
          <p:spPr>
            <a:xfrm>
              <a:off x="2273300" y="3600450"/>
              <a:ext cx="2508250" cy="2508250"/>
            </a:xfrm>
            <a:prstGeom prst="rect">
              <a:avLst/>
            </a:prstGeom>
          </p:spPr>
        </p:pic>
        <p:pic>
          <p:nvPicPr>
            <p:cNvPr id="12" name="Picture 11" descr="iphone_notas.jpg"/>
            <p:cNvPicPr>
              <a:picLocks noChangeAspect="1"/>
            </p:cNvPicPr>
            <p:nvPr/>
          </p:nvPicPr>
          <p:blipFill>
            <a:blip r:embed="rId7"/>
            <a:stretch>
              <a:fillRect/>
            </a:stretch>
          </p:blipFill>
          <p:spPr>
            <a:xfrm>
              <a:off x="457200" y="3581400"/>
              <a:ext cx="2527300" cy="2527300"/>
            </a:xfrm>
            <a:prstGeom prst="rect">
              <a:avLst/>
            </a:prstGeom>
          </p:spPr>
        </p:pic>
        <p:pic>
          <p:nvPicPr>
            <p:cNvPr id="13" name="Picture 12" descr="iphone_calculadora.jpg"/>
            <p:cNvPicPr>
              <a:picLocks noChangeAspect="1"/>
            </p:cNvPicPr>
            <p:nvPr/>
          </p:nvPicPr>
          <p:blipFill>
            <a:blip r:embed="rId8"/>
            <a:stretch>
              <a:fillRect/>
            </a:stretch>
          </p:blipFill>
          <p:spPr>
            <a:xfrm>
              <a:off x="4222596" y="3646948"/>
              <a:ext cx="2514600" cy="2463800"/>
            </a:xfrm>
            <a:prstGeom prst="rect">
              <a:avLst/>
            </a:prstGeom>
          </p:spPr>
        </p:pic>
        <p:pic>
          <p:nvPicPr>
            <p:cNvPr id="14" name="Picture 13" descr="iphone_musica_video.jpg"/>
            <p:cNvPicPr>
              <a:picLocks noChangeAspect="1"/>
            </p:cNvPicPr>
            <p:nvPr/>
          </p:nvPicPr>
          <p:blipFill>
            <a:blip r:embed="rId9"/>
            <a:stretch>
              <a:fillRect/>
            </a:stretch>
          </p:blipFill>
          <p:spPr>
            <a:xfrm>
              <a:off x="6203157" y="3600450"/>
              <a:ext cx="2508250" cy="2508250"/>
            </a:xfrm>
            <a:prstGeom prst="rect">
              <a:avLst/>
            </a:prstGeom>
          </p:spPr>
        </p:pic>
        <p:sp>
          <p:nvSpPr>
            <p:cNvPr id="15" name="TextBox 15"/>
            <p:cNvSpPr txBox="1"/>
            <p:nvPr/>
          </p:nvSpPr>
          <p:spPr>
            <a:xfrm>
              <a:off x="1295400" y="3090089"/>
              <a:ext cx="732188" cy="276999"/>
            </a:xfrm>
            <a:prstGeom prst="rect">
              <a:avLst/>
            </a:prstGeom>
            <a:noFill/>
          </p:spPr>
          <p:txBody>
            <a:bodyPr wrap="none" rtlCol="0">
              <a:spAutoFit/>
            </a:bodyPr>
            <a:lstStyle/>
            <a:p>
              <a:r>
                <a:rPr lang="en-US" sz="1200" b="1" dirty="0" err="1" smtClean="0"/>
                <a:t>Teléfono</a:t>
              </a:r>
              <a:endParaRPr lang="en-US" sz="1200" b="1" dirty="0"/>
            </a:p>
          </p:txBody>
        </p:sp>
        <p:sp>
          <p:nvSpPr>
            <p:cNvPr id="16" name="TextBox 16"/>
            <p:cNvSpPr txBox="1"/>
            <p:nvPr/>
          </p:nvSpPr>
          <p:spPr>
            <a:xfrm>
              <a:off x="3352348" y="3152001"/>
              <a:ext cx="486030" cy="276999"/>
            </a:xfrm>
            <a:prstGeom prst="rect">
              <a:avLst/>
            </a:prstGeom>
            <a:noFill/>
          </p:spPr>
          <p:txBody>
            <a:bodyPr wrap="none" rtlCol="0">
              <a:spAutoFit/>
            </a:bodyPr>
            <a:lstStyle/>
            <a:p>
              <a:r>
                <a:rPr lang="en-US" sz="1200" b="1" dirty="0" smtClean="0"/>
                <a:t>SMS</a:t>
              </a:r>
              <a:endParaRPr lang="en-US" sz="1200" b="1" dirty="0"/>
            </a:p>
          </p:txBody>
        </p:sp>
        <p:sp>
          <p:nvSpPr>
            <p:cNvPr id="17" name="TextBox 17"/>
            <p:cNvSpPr txBox="1"/>
            <p:nvPr/>
          </p:nvSpPr>
          <p:spPr>
            <a:xfrm>
              <a:off x="4800600" y="3152001"/>
              <a:ext cx="1374094" cy="276999"/>
            </a:xfrm>
            <a:prstGeom prst="rect">
              <a:avLst/>
            </a:prstGeom>
            <a:noFill/>
          </p:spPr>
          <p:txBody>
            <a:bodyPr wrap="none" rtlCol="0">
              <a:spAutoFit/>
            </a:bodyPr>
            <a:lstStyle/>
            <a:p>
              <a:r>
                <a:rPr lang="en-US" sz="1200" b="1" dirty="0" err="1" smtClean="0"/>
                <a:t>Correo</a:t>
              </a:r>
              <a:r>
                <a:rPr lang="en-US" sz="1200" b="1" dirty="0" smtClean="0"/>
                <a:t> </a:t>
              </a:r>
              <a:r>
                <a:rPr lang="en-US" sz="1200" b="1" dirty="0" err="1" smtClean="0"/>
                <a:t>electrónico</a:t>
              </a:r>
              <a:endParaRPr lang="en-US" sz="1200" b="1" dirty="0"/>
            </a:p>
          </p:txBody>
        </p:sp>
        <p:sp>
          <p:nvSpPr>
            <p:cNvPr id="18" name="TextBox 18"/>
            <p:cNvSpPr txBox="1"/>
            <p:nvPr/>
          </p:nvSpPr>
          <p:spPr>
            <a:xfrm>
              <a:off x="7162800" y="3103989"/>
              <a:ext cx="691115" cy="276999"/>
            </a:xfrm>
            <a:prstGeom prst="rect">
              <a:avLst/>
            </a:prstGeom>
            <a:noFill/>
          </p:spPr>
          <p:txBody>
            <a:bodyPr wrap="none" rtlCol="0">
              <a:spAutoFit/>
            </a:bodyPr>
            <a:lstStyle/>
            <a:p>
              <a:r>
                <a:rPr lang="en-US" sz="1200" b="1" dirty="0" smtClean="0"/>
                <a:t>Internet</a:t>
              </a:r>
              <a:endParaRPr lang="en-US" sz="1200" b="1" dirty="0"/>
            </a:p>
          </p:txBody>
        </p:sp>
        <p:sp>
          <p:nvSpPr>
            <p:cNvPr id="19" name="TextBox 19"/>
            <p:cNvSpPr txBox="1"/>
            <p:nvPr/>
          </p:nvSpPr>
          <p:spPr>
            <a:xfrm>
              <a:off x="1424637" y="5970200"/>
              <a:ext cx="566565" cy="276999"/>
            </a:xfrm>
            <a:prstGeom prst="rect">
              <a:avLst/>
            </a:prstGeom>
            <a:noFill/>
          </p:spPr>
          <p:txBody>
            <a:bodyPr wrap="none" rtlCol="0">
              <a:spAutoFit/>
            </a:bodyPr>
            <a:lstStyle/>
            <a:p>
              <a:r>
                <a:rPr lang="en-US" sz="1200" b="1" dirty="0" err="1" smtClean="0"/>
                <a:t>Notas</a:t>
              </a:r>
              <a:endParaRPr lang="en-US" sz="1200" b="1" dirty="0"/>
            </a:p>
          </p:txBody>
        </p:sp>
        <p:sp>
          <p:nvSpPr>
            <p:cNvPr id="20" name="TextBox 20"/>
            <p:cNvSpPr txBox="1"/>
            <p:nvPr/>
          </p:nvSpPr>
          <p:spPr>
            <a:xfrm>
              <a:off x="3022283" y="5970200"/>
              <a:ext cx="1144865" cy="276999"/>
            </a:xfrm>
            <a:prstGeom prst="rect">
              <a:avLst/>
            </a:prstGeom>
            <a:noFill/>
          </p:spPr>
          <p:txBody>
            <a:bodyPr wrap="none" rtlCol="0">
              <a:spAutoFit/>
            </a:bodyPr>
            <a:lstStyle/>
            <a:p>
              <a:r>
                <a:rPr lang="en-US" sz="1200" b="1" dirty="0" err="1" smtClean="0"/>
                <a:t>Cámara</a:t>
              </a:r>
              <a:r>
                <a:rPr lang="en-US" sz="1200" b="1" dirty="0" smtClean="0"/>
                <a:t> Digital</a:t>
              </a:r>
              <a:endParaRPr lang="en-US" sz="1200" b="1" dirty="0"/>
            </a:p>
          </p:txBody>
        </p:sp>
        <p:sp>
          <p:nvSpPr>
            <p:cNvPr id="21" name="TextBox 21"/>
            <p:cNvSpPr txBox="1"/>
            <p:nvPr/>
          </p:nvSpPr>
          <p:spPr>
            <a:xfrm>
              <a:off x="5029200" y="5970200"/>
              <a:ext cx="960519" cy="276999"/>
            </a:xfrm>
            <a:prstGeom prst="rect">
              <a:avLst/>
            </a:prstGeom>
            <a:noFill/>
          </p:spPr>
          <p:txBody>
            <a:bodyPr wrap="none" rtlCol="0">
              <a:spAutoFit/>
            </a:bodyPr>
            <a:lstStyle/>
            <a:p>
              <a:r>
                <a:rPr lang="en-US" sz="1200" b="1" dirty="0" err="1" smtClean="0"/>
                <a:t>Calculadora</a:t>
              </a:r>
              <a:endParaRPr lang="en-US" sz="1200" b="1" dirty="0"/>
            </a:p>
          </p:txBody>
        </p:sp>
        <p:sp>
          <p:nvSpPr>
            <p:cNvPr id="22" name="TextBox 22"/>
            <p:cNvSpPr txBox="1"/>
            <p:nvPr/>
          </p:nvSpPr>
          <p:spPr>
            <a:xfrm>
              <a:off x="6858000" y="5970200"/>
              <a:ext cx="1229824" cy="276999"/>
            </a:xfrm>
            <a:prstGeom prst="rect">
              <a:avLst/>
            </a:prstGeom>
            <a:noFill/>
          </p:spPr>
          <p:txBody>
            <a:bodyPr wrap="none" rtlCol="0">
              <a:spAutoFit/>
            </a:bodyPr>
            <a:lstStyle/>
            <a:p>
              <a:r>
                <a:rPr lang="en-US" sz="1200" b="1" dirty="0" err="1" smtClean="0"/>
                <a:t>Música</a:t>
              </a:r>
              <a:r>
                <a:rPr lang="en-US" sz="1200" b="1" dirty="0" smtClean="0"/>
                <a:t> </a:t>
              </a:r>
              <a:r>
                <a:rPr lang="en-US" sz="1200" b="1" dirty="0" err="1" smtClean="0"/>
                <a:t>y</a:t>
              </a:r>
              <a:r>
                <a:rPr lang="en-US" sz="1200" b="1" dirty="0" smtClean="0"/>
                <a:t> Videos</a:t>
              </a:r>
              <a:endParaRPr lang="en-US" sz="1200" b="1" dirty="0"/>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Content Placeholder 3" descr="No Videntes.jpeg"/>
          <p:cNvPicPr>
            <a:picLocks noGrp="1" noChangeAspect="1"/>
          </p:cNvPicPr>
          <p:nvPr>
            <p:ph idx="1"/>
          </p:nvPr>
        </p:nvPicPr>
        <p:blipFill>
          <a:blip r:embed="rId3"/>
          <a:stretch>
            <a:fillRect/>
          </a:stretch>
        </p:blipFill>
        <p:spPr>
          <a:xfrm>
            <a:off x="1253728" y="1554163"/>
            <a:ext cx="6788943" cy="4525962"/>
          </a:xfrm>
          <a:effectLst>
            <a:outerShdw blurRad="190500" algn="tl" rotWithShape="0">
              <a:srgbClr val="000000">
                <a:alpha val="70000"/>
              </a:srgbClr>
            </a:outerShdw>
          </a:effectLst>
        </p:spPr>
      </p:pic>
      <p:sp>
        <p:nvSpPr>
          <p:cNvPr id="4" name="Title 1"/>
          <p:cNvSpPr txBox="1">
            <a:spLocks/>
          </p:cNvSpPr>
          <p:nvPr/>
        </p:nvSpPr>
        <p:spPr>
          <a:xfrm>
            <a:off x="1219200" y="228600"/>
            <a:ext cx="6934200" cy="868346"/>
          </a:xfrm>
          <a:prstGeom prst="rect">
            <a:avLst/>
          </a:prstGeom>
        </p:spPr>
        <p:txBody>
          <a:bodyPr vert="horz" lIns="0" rIns="0" bIns="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Salas </a:t>
            </a: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para</a:t>
            </a: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no </a:t>
            </a: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videntes</a:t>
            </a:r>
            <a:endParaRPr kumimoji="0" lang="es-NI" sz="36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Content Placeholder 3" descr="Sindrome de Down.jpeg"/>
          <p:cNvPicPr>
            <a:picLocks noGrp="1" noChangeAspect="1"/>
          </p:cNvPicPr>
          <p:nvPr>
            <p:ph idx="1"/>
          </p:nvPr>
        </p:nvPicPr>
        <p:blipFill>
          <a:blip r:embed="rId3"/>
          <a:stretch>
            <a:fillRect/>
          </a:stretch>
        </p:blipFill>
        <p:spPr>
          <a:xfrm>
            <a:off x="1253728" y="1554162"/>
            <a:ext cx="6788943" cy="4922837"/>
          </a:xfrm>
          <a:effectLst>
            <a:softEdge rad="112500"/>
          </a:effectLst>
        </p:spPr>
      </p:pic>
      <p:sp>
        <p:nvSpPr>
          <p:cNvPr id="4" name="Title 1"/>
          <p:cNvSpPr txBox="1">
            <a:spLocks/>
          </p:cNvSpPr>
          <p:nvPr/>
        </p:nvSpPr>
        <p:spPr>
          <a:xfrm>
            <a:off x="1143000" y="304800"/>
            <a:ext cx="6934200" cy="868346"/>
          </a:xfrm>
          <a:prstGeom prst="rect">
            <a:avLst/>
          </a:prstGeom>
        </p:spPr>
        <p:txBody>
          <a:bodyPr vert="horz" lIns="0" rIns="0" bIns="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NI"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t>Síndrome</a:t>
            </a:r>
            <a:r>
              <a:rPr kumimoji="0" lang="es-NI" sz="3600" b="1" i="0" u="none" strike="noStrike" kern="1200" cap="none" spc="0" normalizeH="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t> de Down</a:t>
            </a:r>
            <a:endParaRPr kumimoji="0" lang="es-NI" sz="36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Content Placeholder 3" descr="Presos2.jpeg"/>
          <p:cNvPicPr>
            <a:picLocks noGrp="1" noChangeAspect="1"/>
          </p:cNvPicPr>
          <p:nvPr>
            <p:ph idx="1"/>
          </p:nvPr>
        </p:nvPicPr>
        <p:blipFill>
          <a:blip r:embed="rId3"/>
          <a:stretch>
            <a:fillRect/>
          </a:stretch>
        </p:blipFill>
        <p:spPr>
          <a:xfrm>
            <a:off x="685800" y="1219200"/>
            <a:ext cx="7772400" cy="5181600"/>
          </a:xfrm>
          <a:effectLst>
            <a:softEdge rad="112500"/>
          </a:effectLst>
        </p:spPr>
      </p:pic>
      <p:sp>
        <p:nvSpPr>
          <p:cNvPr id="4" name="Title 1"/>
          <p:cNvSpPr txBox="1">
            <a:spLocks/>
          </p:cNvSpPr>
          <p:nvPr/>
        </p:nvSpPr>
        <p:spPr>
          <a:xfrm>
            <a:off x="1219200" y="381000"/>
            <a:ext cx="7239000" cy="762000"/>
          </a:xfrm>
          <a:prstGeom prst="rect">
            <a:avLst/>
          </a:prstGeom>
        </p:spPr>
        <p:txBody>
          <a:bodyPr vert="horz" lIns="0" rIns="0" bIns="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Salas en </a:t>
            </a: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las</a:t>
            </a:r>
            <a:r>
              <a:rPr kumimoji="0" lang="en-GB"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 </a:t>
            </a:r>
            <a:r>
              <a:rPr kumimoji="0" lang="en-GB" sz="3600" b="1" i="0" u="none" strike="noStrike" kern="1200" cap="none" spc="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Arial" pitchFamily="34" charset="0"/>
              </a:rPr>
              <a:t>Cárceles</a:t>
            </a:r>
            <a:endParaRPr kumimoji="0" lang="es-NI" sz="36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304800"/>
            <a:ext cx="8686800" cy="838200"/>
          </a:xfrm>
        </p:spPr>
        <p:txBody>
          <a:bodyPr>
            <a:noAutofit/>
          </a:bodyPr>
          <a:lstStyle/>
          <a:p>
            <a:pPr algn="ctr"/>
            <a:r>
              <a:rPr lang="en-U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Fondo</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para</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la </a:t>
            </a:r>
            <a:r>
              <a:rPr lang="en-U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Excelencia</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Académica</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9" name="Content Placeholder 8" descr="DSC06847.JPG"/>
          <p:cNvPicPr>
            <a:picLocks noGrp="1" noChangeAspect="1"/>
          </p:cNvPicPr>
          <p:nvPr>
            <p:ph idx="1"/>
          </p:nvPr>
        </p:nvPicPr>
        <p:blipFill>
          <a:blip r:embed="rId3" cstate="print"/>
          <a:srcRect b="8997"/>
          <a:stretch>
            <a:fillRect/>
          </a:stretch>
        </p:blipFill>
        <p:spPr>
          <a:xfrm>
            <a:off x="212320" y="1347756"/>
            <a:ext cx="8703080" cy="5281644"/>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DSC06809.JPG"/>
          <p:cNvPicPr>
            <a:picLocks noGrp="1" noChangeAspect="1"/>
          </p:cNvPicPr>
          <p:nvPr>
            <p:ph sz="quarter" idx="2"/>
          </p:nvPr>
        </p:nvPicPr>
        <p:blipFill>
          <a:blip r:embed="rId3" cstate="print"/>
          <a:srcRect b="6107"/>
          <a:stretch>
            <a:fillRect/>
          </a:stretch>
        </p:blipFill>
        <p:spPr>
          <a:xfrm>
            <a:off x="433386" y="1219200"/>
            <a:ext cx="8558214" cy="53570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Content Placeholder 11" descr="DSC06814.JPG"/>
          <p:cNvPicPr>
            <a:picLocks noGrp="1" noChangeAspect="1"/>
          </p:cNvPicPr>
          <p:nvPr>
            <p:ph sz="quarter" idx="4"/>
          </p:nvPr>
        </p:nvPicPr>
        <p:blipFill>
          <a:blip r:embed="rId4" cstate="print"/>
          <a:srcRect t="3979" r="7179"/>
          <a:stretch>
            <a:fillRect/>
          </a:stretch>
        </p:blipFill>
        <p:spPr>
          <a:xfrm>
            <a:off x="0" y="0"/>
            <a:ext cx="44196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ppt_x</p:attrName>
                                        </p:attrNameLst>
                                      </p:cBhvr>
                                      <p:tavLst>
                                        <p:tav tm="0">
                                          <p:val>
                                            <p:strVal val="#ppt_x"/>
                                          </p:val>
                                        </p:tav>
                                        <p:tav tm="100000">
                                          <p:val>
                                            <p:strVal val="#ppt_x"/>
                                          </p:val>
                                        </p:tav>
                                      </p:tavLst>
                                    </p:anim>
                                    <p:anim calcmode="lin" valueType="num">
                                      <p:cBhvr>
                                        <p:cTn id="9" dur="2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9"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3000" fill="hold"/>
                                        <p:tgtEl>
                                          <p:spTgt spid="12"/>
                                        </p:tgtEl>
                                        <p:attrNameLst>
                                          <p:attrName>ppt_x</p:attrName>
                                        </p:attrNameLst>
                                      </p:cBhvr>
                                      <p:tavLst>
                                        <p:tav tm="0">
                                          <p:val>
                                            <p:strVal val="#ppt_x-.2"/>
                                          </p:val>
                                        </p:tav>
                                        <p:tav tm="100000">
                                          <p:val>
                                            <p:strVal val="#ppt_x"/>
                                          </p:val>
                                        </p:tav>
                                      </p:tavLst>
                                    </p:anim>
                                    <p:anim calcmode="lin" valueType="num">
                                      <p:cBhvr>
                                        <p:cTn id="14" dur="3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5"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SC06815.JPG"/>
          <p:cNvPicPr>
            <a:picLocks noGrp="1" noChangeAspect="1"/>
          </p:cNvPicPr>
          <p:nvPr>
            <p:ph sz="quarter" idx="4294967295"/>
          </p:nvPr>
        </p:nvPicPr>
        <p:blipFill>
          <a:blip r:embed="rId3" cstate="print"/>
          <a:srcRect b="7547"/>
          <a:stretch>
            <a:fillRect/>
          </a:stretch>
        </p:blipFill>
        <p:spPr>
          <a:xfrm>
            <a:off x="0" y="0"/>
            <a:ext cx="6797675" cy="419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7" descr="DSC06817.JPG"/>
          <p:cNvPicPr>
            <a:picLocks noGrp="1" noChangeAspect="1"/>
          </p:cNvPicPr>
          <p:nvPr>
            <p:ph sz="quarter" idx="4294967295"/>
          </p:nvPr>
        </p:nvPicPr>
        <p:blipFill>
          <a:blip r:embed="rId4" cstate="print"/>
          <a:srcRect b="7692"/>
          <a:stretch>
            <a:fillRect/>
          </a:stretch>
        </p:blipFill>
        <p:spPr>
          <a:xfrm>
            <a:off x="3203575" y="3200400"/>
            <a:ext cx="5940425"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2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anim calcmode="lin" valueType="num">
                                      <p:cBhvr>
                                        <p:cTn id="14" dur="2000" fill="hold"/>
                                        <p:tgtEl>
                                          <p:spTgt spid="8"/>
                                        </p:tgtEl>
                                        <p:attrNameLst>
                                          <p:attrName>ppt_x</p:attrName>
                                        </p:attrNameLst>
                                      </p:cBhvr>
                                      <p:tavLst>
                                        <p:tav tm="0">
                                          <p:val>
                                            <p:strVal val="#ppt_x"/>
                                          </p:val>
                                        </p:tav>
                                        <p:tav tm="100000">
                                          <p:val>
                                            <p:strVal val="#ppt_x"/>
                                          </p:val>
                                        </p:tav>
                                      </p:tavLst>
                                    </p:anim>
                                    <p:anim calcmode="lin" valueType="num">
                                      <p:cBhvr>
                                        <p:cTn id="15"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304800"/>
            <a:ext cx="8686800" cy="838200"/>
          </a:xfrm>
        </p:spPr>
        <p:txBody>
          <a:bodyPr>
            <a:normAutofit/>
          </a:bodyPr>
          <a:lstStyle/>
          <a:p>
            <a:pPr algn="ctr"/>
            <a:r>
              <a:rPr lang="en-US" sz="3200" b="1"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Residencia</a:t>
            </a:r>
            <a:r>
              <a:rPr lang="en-US" sz="3200"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200" b="1"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estudiantil</a:t>
            </a:r>
            <a:endParaRPr lang="en-US" sz="32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9" name="Content Placeholder 8" descr="DSC06843.JPG"/>
          <p:cNvPicPr>
            <a:picLocks noGrp="1" noChangeAspect="1"/>
          </p:cNvPicPr>
          <p:nvPr>
            <p:ph idx="1"/>
          </p:nvPr>
        </p:nvPicPr>
        <p:blipFill>
          <a:blip r:embed="rId3" cstate="print"/>
          <a:srcRect b="8067"/>
          <a:stretch>
            <a:fillRect/>
          </a:stretch>
        </p:blipFill>
        <p:spPr>
          <a:xfrm>
            <a:off x="457200" y="1447800"/>
            <a:ext cx="8029786" cy="492283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2" descr="DSC06836.JPG"/>
          <p:cNvPicPr>
            <a:picLocks noChangeAspect="1"/>
          </p:cNvPicPr>
          <p:nvPr/>
        </p:nvPicPr>
        <p:blipFill>
          <a:blip r:embed="rId3" cstate="print"/>
          <a:srcRect b="7317"/>
          <a:stretch>
            <a:fillRect/>
          </a:stretch>
        </p:blipFill>
        <p:spPr>
          <a:xfrm>
            <a:off x="4953000" y="3429000"/>
            <a:ext cx="3946358" cy="2438400"/>
          </a:xfrm>
          <a:prstGeom prst="rect">
            <a:avLst/>
          </a:prstGeom>
          <a:ln>
            <a:noFill/>
          </a:ln>
          <a:effectLst>
            <a:softEdge rad="112500"/>
          </a:effectLst>
        </p:spPr>
      </p:pic>
      <p:sp>
        <p:nvSpPr>
          <p:cNvPr id="2" name="Title 1"/>
          <p:cNvSpPr>
            <a:spLocks noGrp="1"/>
          </p:cNvSpPr>
          <p:nvPr>
            <p:ph type="title"/>
          </p:nvPr>
        </p:nvSpPr>
        <p:spPr>
          <a:xfrm>
            <a:off x="0" y="5975350"/>
            <a:ext cx="9144000" cy="654050"/>
          </a:xfrm>
        </p:spPr>
        <p:txBody>
          <a:bodyPr>
            <a:normAutofit/>
          </a:bodyPr>
          <a:lstStyle/>
          <a:p>
            <a:pPr algn="ctr"/>
            <a:r>
              <a:rPr lang="en-US" sz="3200" b="1"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Hospedaje</a:t>
            </a:r>
            <a:endParaRPr lang="en-US" sz="32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Text Placeholder 2"/>
          <p:cNvSpPr>
            <a:spLocks noGrp="1"/>
          </p:cNvSpPr>
          <p:nvPr>
            <p:ph type="body" idx="1"/>
          </p:nvPr>
        </p:nvSpPr>
        <p:spPr>
          <a:xfrm>
            <a:off x="0" y="0"/>
            <a:ext cx="4290556" cy="639762"/>
          </a:xfrm>
        </p:spPr>
        <p:txBody>
          <a:bodyPr/>
          <a:lstStyle/>
          <a:p>
            <a:pPr algn="ctr"/>
            <a:r>
              <a:rPr lang="en-US" err="1" smtClean="0"/>
              <a:t>Sala</a:t>
            </a:r>
            <a:r>
              <a:rPr lang="en-US" smtClean="0"/>
              <a:t> / </a:t>
            </a:r>
            <a:r>
              <a:rPr lang="en-US" err="1" smtClean="0"/>
              <a:t>Dormitorio</a:t>
            </a:r>
            <a:endParaRPr lang="en-US"/>
          </a:p>
        </p:txBody>
      </p:sp>
      <p:sp>
        <p:nvSpPr>
          <p:cNvPr id="5" name="Text Placeholder 4"/>
          <p:cNvSpPr>
            <a:spLocks noGrp="1"/>
          </p:cNvSpPr>
          <p:nvPr>
            <p:ph type="body" sz="half" idx="3"/>
          </p:nvPr>
        </p:nvSpPr>
        <p:spPr>
          <a:xfrm>
            <a:off x="4851759" y="381000"/>
            <a:ext cx="4292241" cy="639762"/>
          </a:xfrm>
        </p:spPr>
        <p:txBody>
          <a:bodyPr/>
          <a:lstStyle/>
          <a:p>
            <a:pPr algn="ctr"/>
            <a:r>
              <a:rPr lang="en-US" err="1" smtClean="0"/>
              <a:t>Comedor</a:t>
            </a:r>
            <a:r>
              <a:rPr lang="en-US" smtClean="0"/>
              <a:t> / </a:t>
            </a:r>
            <a:r>
              <a:rPr lang="en-US" err="1" smtClean="0"/>
              <a:t>Cocina</a:t>
            </a:r>
            <a:endParaRPr lang="en-US"/>
          </a:p>
        </p:txBody>
      </p:sp>
      <p:pic>
        <p:nvPicPr>
          <p:cNvPr id="18" name="Content Placeholder 17" descr="DSC06839.JPG"/>
          <p:cNvPicPr>
            <a:picLocks noGrp="1" noChangeAspect="1"/>
          </p:cNvPicPr>
          <p:nvPr>
            <p:ph sz="quarter" idx="2"/>
          </p:nvPr>
        </p:nvPicPr>
        <p:blipFill>
          <a:blip r:embed="rId4" cstate="print"/>
          <a:stretch>
            <a:fillRect/>
          </a:stretch>
        </p:blipFill>
        <p:spPr>
          <a:xfrm>
            <a:off x="152400" y="3200400"/>
            <a:ext cx="3886200" cy="2590800"/>
          </a:xfrm>
          <a:prstGeom prst="rect">
            <a:avLst/>
          </a:prstGeom>
          <a:ln>
            <a:noFill/>
          </a:ln>
          <a:effectLst>
            <a:softEdge rad="112500"/>
          </a:effectLst>
        </p:spPr>
      </p:pic>
      <p:pic>
        <p:nvPicPr>
          <p:cNvPr id="10" name="Content Placeholder 9" descr="DSC06832.JPG"/>
          <p:cNvPicPr>
            <a:picLocks noGrp="1" noChangeAspect="1"/>
          </p:cNvPicPr>
          <p:nvPr>
            <p:ph sz="quarter" idx="4"/>
          </p:nvPr>
        </p:nvPicPr>
        <p:blipFill>
          <a:blip r:embed="rId5" cstate="print"/>
          <a:stretch>
            <a:fillRect/>
          </a:stretch>
        </p:blipFill>
        <p:spPr>
          <a:xfrm>
            <a:off x="5029200" y="939800"/>
            <a:ext cx="3733800" cy="2489200"/>
          </a:xfrm>
          <a:prstGeom prst="rect">
            <a:avLst/>
          </a:prstGeom>
          <a:ln>
            <a:noFill/>
          </a:ln>
          <a:effectLst>
            <a:softEdge rad="112500"/>
          </a:effectLst>
        </p:spPr>
      </p:pic>
      <p:pic>
        <p:nvPicPr>
          <p:cNvPr id="12" name="Content Placeholder 8" descr="DSC06830.JPG"/>
          <p:cNvPicPr>
            <a:picLocks noChangeAspect="1"/>
          </p:cNvPicPr>
          <p:nvPr/>
        </p:nvPicPr>
        <p:blipFill>
          <a:blip r:embed="rId6" cstate="print"/>
          <a:stretch>
            <a:fillRect/>
          </a:stretch>
        </p:blipFill>
        <p:spPr>
          <a:xfrm>
            <a:off x="152400" y="609600"/>
            <a:ext cx="3810000" cy="2540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2000"/>
                                        <p:tgtEl>
                                          <p:spTgt spid="10"/>
                                        </p:tgtEl>
                                      </p:cBhvr>
                                    </p:animEffect>
                                  </p:childTnLst>
                                </p:cTn>
                              </p:par>
                            </p:childTnLst>
                          </p:cTn>
                        </p:par>
                        <p:par>
                          <p:cTn id="14" fill="hold">
                            <p:stCondLst>
                              <p:cond delay="4000"/>
                            </p:stCondLst>
                            <p:childTnLst>
                              <p:par>
                                <p:cTn id="15" presetID="29"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ppt_x</p:attrName>
                                        </p:attrNameLst>
                                      </p:cBhvr>
                                      <p:tavLst>
                                        <p:tav tm="0">
                                          <p:val>
                                            <p:strVal val="#ppt_x-.2"/>
                                          </p:val>
                                        </p:tav>
                                        <p:tav tm="100000">
                                          <p:val>
                                            <p:strVal val="#ppt_x"/>
                                          </p:val>
                                        </p:tav>
                                      </p:tavLst>
                                    </p:anim>
                                    <p:anim calcmode="lin" valueType="num">
                                      <p:cBhvr>
                                        <p:cTn id="1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8"/>
                                        </p:tgtEl>
                                      </p:cBhvr>
                                    </p:animEffect>
                                  </p:childTnLst>
                                </p:cTn>
                              </p:par>
                            </p:childTnLst>
                          </p:cTn>
                        </p:par>
                        <p:par>
                          <p:cTn id="20" fill="hold">
                            <p:stCondLst>
                              <p:cond delay="5000"/>
                            </p:stCondLst>
                            <p:childTnLst>
                              <p:par>
                                <p:cTn id="21" presetID="22" presetClass="entr" presetSubtype="4"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76400"/>
          </a:xfrm>
        </p:spPr>
        <p:txBody>
          <a:bodyPr>
            <a:noAutofit/>
          </a:bodyPr>
          <a:lstStyle/>
          <a:p>
            <a:pPr algn="ctr"/>
            <a:r>
              <a:rPr lang="es-ES" sz="2800" b="1" dirty="0" smtClean="0">
                <a:solidFill>
                  <a:schemeClr val="accent1"/>
                </a:solidFill>
                <a:effectLst>
                  <a:outerShdw blurRad="38100" dist="38100" dir="2700000" algn="tl">
                    <a:srgbClr val="000000">
                      <a:alpha val="43137"/>
                    </a:srgbClr>
                  </a:outerShdw>
                  <a:reflection blurRad="12700" stA="48000" endA="300" endPos="55000" dir="5400000" sy="-90000" algn="bl" rotWithShape="0"/>
                </a:effectLst>
              </a:rPr>
              <a:t>JUVENTEC </a:t>
            </a:r>
            <a:r>
              <a:rPr lang="en-US" sz="2800" b="1" dirty="0" smtClean="0">
                <a:solidFill>
                  <a:schemeClr val="accent1"/>
                </a:solidFill>
              </a:rPr>
              <a:t/>
            </a:r>
            <a:br>
              <a:rPr lang="en-US" sz="2800" b="1" dirty="0" smtClean="0">
                <a:solidFill>
                  <a:schemeClr val="accent1"/>
                </a:solidFill>
              </a:rPr>
            </a:br>
            <a:r>
              <a:rPr lang="es-ES" sz="2800" b="1" dirty="0" smtClean="0">
                <a:solidFill>
                  <a:schemeClr val="accent1"/>
                </a:solidFill>
              </a:rPr>
              <a:t>CONSTRUIMOS HOY LA JUVENTUD TECNOLOGICA EMPRENDEDORA</a:t>
            </a:r>
            <a:endParaRPr lang="en-US" sz="2800" b="1" dirty="0">
              <a:solidFill>
                <a:schemeClr val="accent1"/>
              </a:solidFill>
            </a:endParaRPr>
          </a:p>
        </p:txBody>
      </p:sp>
      <p:pic>
        <p:nvPicPr>
          <p:cNvPr id="1026" name="Picture 2"/>
          <p:cNvPicPr>
            <a:picLocks noGrp="1" noChangeAspect="1" noChangeArrowheads="1"/>
          </p:cNvPicPr>
          <p:nvPr>
            <p:ph idx="1"/>
          </p:nvPr>
        </p:nvPicPr>
        <p:blipFill>
          <a:blip r:embed="rId3"/>
          <a:stretch>
            <a:fillRect/>
          </a:stretch>
        </p:blipFill>
        <p:spPr bwMode="auto">
          <a:xfrm>
            <a:off x="528947" y="1752600"/>
            <a:ext cx="8157853" cy="48768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loguito.png"/>
          <p:cNvPicPr>
            <a:picLocks noChangeAspect="1"/>
          </p:cNvPicPr>
          <p:nvPr/>
        </p:nvPicPr>
        <p:blipFill>
          <a:blip r:embed="rId3"/>
          <a:stretch>
            <a:fillRect/>
          </a:stretch>
        </p:blipFill>
        <p:spPr>
          <a:xfrm>
            <a:off x="1071538" y="2143116"/>
            <a:ext cx="7286678" cy="4179298"/>
          </a:xfrm>
          <a:prstGeom prst="rect">
            <a:avLst/>
          </a:prstGeom>
        </p:spPr>
      </p:pic>
      <p:sp>
        <p:nvSpPr>
          <p:cNvPr id="60418" name="Title 1"/>
          <p:cNvSpPr>
            <a:spLocks noGrp="1"/>
          </p:cNvSpPr>
          <p:nvPr>
            <p:ph type="ctrTitle" idx="4294967295"/>
          </p:nvPr>
        </p:nvSpPr>
        <p:spPr>
          <a:xfrm>
            <a:off x="304800" y="0"/>
            <a:ext cx="7772400" cy="371475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r>
              <a:rPr lang="es-NI"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2009 Año de la</a:t>
            </a:r>
            <a:br>
              <a:rPr lang="es-NI"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s-NI"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Portabilidad Numérica</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riolibre-impreso.jpg"/>
          <p:cNvPicPr>
            <a:picLocks noChangeAspect="1"/>
          </p:cNvPicPr>
          <p:nvPr/>
        </p:nvPicPr>
        <p:blipFill>
          <a:blip r:embed="rId2" cstate="print"/>
          <a:stretch>
            <a:fillRect/>
          </a:stretch>
        </p:blipFill>
        <p:spPr>
          <a:xfrm>
            <a:off x="3505200" y="172783"/>
            <a:ext cx="2217248" cy="2851934"/>
          </a:xfrm>
          <a:prstGeom prst="roundRect">
            <a:avLst>
              <a:gd name="adj" fmla="val 8594"/>
            </a:avLst>
          </a:prstGeom>
          <a:solidFill>
            <a:srgbClr val="FFFFFF">
              <a:shade val="85000"/>
            </a:srgbClr>
          </a:solidFill>
          <a:ln>
            <a:noFill/>
          </a:ln>
          <a:effectLst>
            <a:reflection blurRad="12700" stA="29000" endPos="12000" dist="25400" dir="5400000" sy="-100000" algn="bl" rotWithShape="0"/>
          </a:effectLst>
        </p:spPr>
      </p:pic>
      <p:pic>
        <p:nvPicPr>
          <p:cNvPr id="4" name="Picture 3" descr="elcaribe_impreso.jpg"/>
          <p:cNvPicPr>
            <a:picLocks noChangeAspect="1"/>
          </p:cNvPicPr>
          <p:nvPr/>
        </p:nvPicPr>
        <p:blipFill>
          <a:blip r:embed="rId3" cstate="print"/>
          <a:stretch>
            <a:fillRect/>
          </a:stretch>
        </p:blipFill>
        <p:spPr>
          <a:xfrm>
            <a:off x="6895021" y="3842065"/>
            <a:ext cx="1952599" cy="2787335"/>
          </a:xfrm>
          <a:prstGeom prst="roundRect">
            <a:avLst>
              <a:gd name="adj" fmla="val 8594"/>
            </a:avLst>
          </a:prstGeom>
          <a:solidFill>
            <a:srgbClr val="FFFFFF">
              <a:shade val="85000"/>
            </a:srgbClr>
          </a:solidFill>
          <a:ln>
            <a:noFill/>
          </a:ln>
          <a:effectLst>
            <a:reflection blurRad="12700" stA="29000" endPos="12000" dist="25400" dir="5400000" sy="-100000" algn="bl" rotWithShape="0"/>
          </a:effectLst>
        </p:spPr>
      </p:pic>
      <p:pic>
        <p:nvPicPr>
          <p:cNvPr id="5" name="Picture 4" descr="hoy_impreso.jpg"/>
          <p:cNvPicPr>
            <a:picLocks noChangeAspect="1"/>
          </p:cNvPicPr>
          <p:nvPr/>
        </p:nvPicPr>
        <p:blipFill>
          <a:blip r:embed="rId4" cstate="print"/>
          <a:stretch>
            <a:fillRect/>
          </a:stretch>
        </p:blipFill>
        <p:spPr>
          <a:xfrm>
            <a:off x="6895021" y="172783"/>
            <a:ext cx="1796494" cy="2851934"/>
          </a:xfrm>
          <a:prstGeom prst="roundRect">
            <a:avLst>
              <a:gd name="adj" fmla="val 8594"/>
            </a:avLst>
          </a:prstGeom>
          <a:solidFill>
            <a:srgbClr val="FFFFFF">
              <a:shade val="85000"/>
            </a:srgbClr>
          </a:solidFill>
          <a:ln>
            <a:noFill/>
          </a:ln>
          <a:effectLst>
            <a:reflection blurRad="12700" stA="29000" endPos="12000" dist="25400" dir="5400000" sy="-100000" algn="bl" rotWithShape="0"/>
          </a:effectLst>
        </p:spPr>
      </p:pic>
      <p:pic>
        <p:nvPicPr>
          <p:cNvPr id="6" name="Picture 5" descr="DSC08659.JPG"/>
          <p:cNvPicPr>
            <a:picLocks noChangeAspect="1"/>
          </p:cNvPicPr>
          <p:nvPr/>
        </p:nvPicPr>
        <p:blipFill>
          <a:blip r:embed="rId5" cstate="print"/>
          <a:stretch>
            <a:fillRect/>
          </a:stretch>
        </p:blipFill>
        <p:spPr>
          <a:xfrm>
            <a:off x="3704875" y="3578102"/>
            <a:ext cx="1866237" cy="3051298"/>
          </a:xfrm>
          <a:prstGeom prst="roundRect">
            <a:avLst>
              <a:gd name="adj" fmla="val 8594"/>
            </a:avLst>
          </a:prstGeom>
          <a:solidFill>
            <a:srgbClr val="FFFFFF">
              <a:shade val="85000"/>
            </a:srgbClr>
          </a:solidFill>
          <a:ln>
            <a:noFill/>
          </a:ln>
          <a:effectLst>
            <a:reflection blurRad="12700" stA="29000" endPos="12000" dist="25400" dir="5400000" sy="-100000" algn="bl" rotWithShape="0"/>
          </a:effectLst>
        </p:spPr>
      </p:pic>
      <p:pic>
        <p:nvPicPr>
          <p:cNvPr id="7" name="Picture 6" descr="eldia_impreso.jpg"/>
          <p:cNvPicPr>
            <a:picLocks noChangeAspect="1"/>
          </p:cNvPicPr>
          <p:nvPr/>
        </p:nvPicPr>
        <p:blipFill>
          <a:blip r:embed="rId6" cstate="print"/>
          <a:stretch>
            <a:fillRect/>
          </a:stretch>
        </p:blipFill>
        <p:spPr>
          <a:xfrm>
            <a:off x="372870" y="3934839"/>
            <a:ext cx="1983117" cy="2694561"/>
          </a:xfrm>
          <a:prstGeom prst="roundRect">
            <a:avLst>
              <a:gd name="adj" fmla="val 8594"/>
            </a:avLst>
          </a:prstGeom>
          <a:solidFill>
            <a:srgbClr val="FFFFFF">
              <a:shade val="85000"/>
            </a:srgbClr>
          </a:solidFill>
          <a:ln>
            <a:noFill/>
          </a:ln>
          <a:effectLst>
            <a:reflection blurRad="12700" stA="29000" endPos="12000" dist="25400" dir="5400000" sy="-100000" algn="bl" rotWithShape="0"/>
          </a:effectLst>
        </p:spPr>
      </p:pic>
      <p:pic>
        <p:nvPicPr>
          <p:cNvPr id="8" name="Picture 7" descr="listin_impreso.jpg"/>
          <p:cNvPicPr>
            <a:picLocks noChangeAspect="1"/>
          </p:cNvPicPr>
          <p:nvPr/>
        </p:nvPicPr>
        <p:blipFill>
          <a:blip r:embed="rId7" cstate="print"/>
          <a:stretch>
            <a:fillRect/>
          </a:stretch>
        </p:blipFill>
        <p:spPr>
          <a:xfrm>
            <a:off x="372870" y="172783"/>
            <a:ext cx="1802117" cy="3345179"/>
          </a:xfrm>
          <a:prstGeom prst="roundRect">
            <a:avLst>
              <a:gd name="adj" fmla="val 8594"/>
            </a:avLst>
          </a:prstGeom>
          <a:solidFill>
            <a:srgbClr val="FFFFFF">
              <a:shade val="85000"/>
            </a:srgbClr>
          </a:solidFill>
          <a:ln>
            <a:noFill/>
          </a:ln>
          <a:effectLst>
            <a:reflection blurRad="12700" stA="29000" endPos="12000" dist="25400" dir="5400000" sy="-100000" algn="bl" rotWithShape="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3214686"/>
            <a:ext cx="9501222" cy="3857652"/>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3" name="advancedmatrixphp.gif" descr="C:\Users\lmartinez.INDOTEL2\Desktop\3 indotel\Presentaciones INDOTEL\advancedmatrixphp.gif"/>
          <p:cNvPicPr>
            <a:picLocks noChangeAspect="1"/>
          </p:cNvPicPr>
          <p:nvPr/>
        </p:nvPicPr>
        <p:blipFill>
          <a:blip r:embed="rId3" r:link="rId4"/>
          <a:stretch>
            <a:fillRect/>
          </a:stretch>
        </p:blipFill>
        <p:spPr>
          <a:xfrm>
            <a:off x="5857884" y="-571528"/>
            <a:ext cx="3810000" cy="3810000"/>
          </a:xfrm>
          <a:prstGeom prst="rect">
            <a:avLst/>
          </a:prstGeom>
        </p:spPr>
      </p:pic>
      <p:pic>
        <p:nvPicPr>
          <p:cNvPr id="12" name="advancedmatrixphp.gif" descr="C:\Users\lmartinez.INDOTEL2\Desktop\3 indotel\Presentaciones INDOTEL\advancedmatrixphp.gif"/>
          <p:cNvPicPr>
            <a:picLocks noChangeAspect="1"/>
          </p:cNvPicPr>
          <p:nvPr/>
        </p:nvPicPr>
        <p:blipFill>
          <a:blip r:embed="rId3" r:link="rId4"/>
          <a:stretch>
            <a:fillRect/>
          </a:stretch>
        </p:blipFill>
        <p:spPr>
          <a:xfrm>
            <a:off x="3786182" y="-571528"/>
            <a:ext cx="3810000" cy="3810000"/>
          </a:xfrm>
          <a:prstGeom prst="rect">
            <a:avLst/>
          </a:prstGeom>
        </p:spPr>
      </p:pic>
      <p:pic>
        <p:nvPicPr>
          <p:cNvPr id="11" name="advancedmatrixphp.gif" descr="C:\Users\lmartinez.INDOTEL2\Desktop\3 indotel\Presentaciones INDOTEL\advancedmatrixphp.gif"/>
          <p:cNvPicPr>
            <a:picLocks noChangeAspect="1"/>
          </p:cNvPicPr>
          <p:nvPr/>
        </p:nvPicPr>
        <p:blipFill>
          <a:blip r:embed="rId3" r:link="rId4"/>
          <a:stretch>
            <a:fillRect/>
          </a:stretch>
        </p:blipFill>
        <p:spPr>
          <a:xfrm>
            <a:off x="0" y="-571528"/>
            <a:ext cx="3810000" cy="3810000"/>
          </a:xfrm>
          <a:prstGeom prst="rect">
            <a:avLst/>
          </a:prstGeom>
        </p:spPr>
      </p:pic>
      <p:sp>
        <p:nvSpPr>
          <p:cNvPr id="56322" name="Title 3"/>
          <p:cNvSpPr>
            <a:spLocks noGrp="1"/>
          </p:cNvSpPr>
          <p:nvPr>
            <p:ph type="ctrTitle" idx="4294967295"/>
          </p:nvPr>
        </p:nvSpPr>
        <p:spPr>
          <a:xfrm>
            <a:off x="38637" y="457200"/>
            <a:ext cx="9501188" cy="642937"/>
          </a:xfrm>
        </p:spPr>
        <p:txBody>
          <a:bodyPr>
            <a:normAutofit fontScale="90000"/>
          </a:bodyPr>
          <a:lstStyle/>
          <a:p>
            <a:pPr algn="ctr" eaLnBrk="1" hangingPunct="1"/>
            <a:r>
              <a:rPr lang="es-NI" sz="6000" b="1" dirty="0" smtClean="0">
                <a:ln w="900" cmpd="sng">
                  <a:solidFill>
                    <a:srgbClr val="00B050">
                      <a:alpha val="55000"/>
                    </a:srgbClr>
                  </a:solidFill>
                  <a:prstDash val="solid"/>
                </a:ln>
                <a:solidFill>
                  <a:srgbClr val="FFFFFF"/>
                </a:solidFill>
                <a:effectLst>
                  <a:innerShdw blurRad="101600" dist="76200" dir="5400000">
                    <a:schemeClr val="accent1">
                      <a:satMod val="190000"/>
                      <a:tint val="100000"/>
                      <a:alpha val="74000"/>
                    </a:schemeClr>
                  </a:innerShdw>
                </a:effectLst>
              </a:rPr>
              <a:t>Televisión Digital</a:t>
            </a:r>
          </a:p>
        </p:txBody>
      </p:sp>
      <p:pic>
        <p:nvPicPr>
          <p:cNvPr id="5" name="4 Imagen" descr="robot_man.gif"/>
          <p:cNvPicPr>
            <a:picLocks noChangeAspect="1"/>
          </p:cNvPicPr>
          <p:nvPr/>
        </p:nvPicPr>
        <p:blipFill>
          <a:blip r:embed="rId5">
            <a:clrChange>
              <a:clrFrom>
                <a:srgbClr val="FFFFFF"/>
              </a:clrFrom>
              <a:clrTo>
                <a:srgbClr val="FFFFFF">
                  <a:alpha val="0"/>
                </a:srgbClr>
              </a:clrTo>
            </a:clrChange>
          </a:blip>
          <a:srcRect l="9677" r="3225"/>
          <a:stretch>
            <a:fillRect/>
          </a:stretch>
        </p:blipFill>
        <p:spPr>
          <a:xfrm>
            <a:off x="500034" y="3571876"/>
            <a:ext cx="1858620" cy="2457492"/>
          </a:xfrm>
          <a:prstGeom prst="rect">
            <a:avLst/>
          </a:prstGeom>
        </p:spPr>
      </p:pic>
      <p:pic>
        <p:nvPicPr>
          <p:cNvPr id="56325" name="Picture 5"/>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362575" y="3219450"/>
            <a:ext cx="3781425" cy="36385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Título"/>
          <p:cNvSpPr>
            <a:spLocks noGrp="1"/>
          </p:cNvSpPr>
          <p:nvPr>
            <p:ph type="title"/>
          </p:nvPr>
        </p:nvSpPr>
        <p:spPr/>
        <p:txBody>
          <a:bodyPr/>
          <a:lstStyle/>
          <a:p>
            <a:pPr eaLnBrk="1" hangingPunct="1"/>
            <a:endParaRPr lang="es-DO" smtClean="0"/>
          </a:p>
        </p:txBody>
      </p:sp>
      <p:sp>
        <p:nvSpPr>
          <p:cNvPr id="57347" name="2 Marcador de contenido"/>
          <p:cNvSpPr>
            <a:spLocks noGrp="1"/>
          </p:cNvSpPr>
          <p:nvPr>
            <p:ph idx="1"/>
          </p:nvPr>
        </p:nvSpPr>
        <p:spPr/>
        <p:txBody>
          <a:bodyPr/>
          <a:lstStyle/>
          <a:p>
            <a:pPr eaLnBrk="1" hangingPunct="1"/>
            <a:endParaRPr lang="es-DO" smtClean="0"/>
          </a:p>
        </p:txBody>
      </p:sp>
      <p:pic>
        <p:nvPicPr>
          <p:cNvPr id="57348" name="Picture 2" descr="C:\Users\flockward\AppData\Local\Microsoft\Windows\Temporary Internet Files\Content.Outlook\QK5TG9EY\tv fondo.jpg"/>
          <p:cNvPicPr>
            <a:picLocks noChangeAspect="1" noChangeArrowheads="1"/>
          </p:cNvPicPr>
          <p:nvPr/>
        </p:nvPicPr>
        <p:blipFill>
          <a:blip r:embed="rId3"/>
          <a:srcRect/>
          <a:stretch>
            <a:fillRect/>
          </a:stretch>
        </p:blipFill>
        <p:spPr bwMode="auto">
          <a:xfrm>
            <a:off x="0" y="0"/>
            <a:ext cx="9244013" cy="6858000"/>
          </a:xfrm>
          <a:prstGeom prst="rect">
            <a:avLst/>
          </a:prstGeom>
          <a:noFill/>
          <a:ln w="9525">
            <a:noFill/>
            <a:miter lim="800000"/>
            <a:headEnd/>
            <a:tailEnd/>
          </a:ln>
        </p:spPr>
      </p:pic>
      <p:graphicFrame>
        <p:nvGraphicFramePr>
          <p:cNvPr id="8" name="7 Diagrama"/>
          <p:cNvGraphicFramePr/>
          <p:nvPr/>
        </p:nvGraphicFramePr>
        <p:xfrm>
          <a:off x="4786314" y="990600"/>
          <a:ext cx="4357686" cy="4224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6 Rectángulo"/>
          <p:cNvSpPr/>
          <p:nvPr/>
        </p:nvSpPr>
        <p:spPr>
          <a:xfrm>
            <a:off x="0" y="285728"/>
            <a:ext cx="9144000" cy="584775"/>
          </a:xfrm>
          <a:prstGeom prst="rect">
            <a:avLst/>
          </a:prstGeom>
        </p:spPr>
        <p:txBody>
          <a:bodyPr wrap="square">
            <a:spAutoFit/>
          </a:bodyPr>
          <a:lstStyle/>
          <a:p>
            <a:pPr algn="ctr"/>
            <a:r>
              <a:rPr lang="es-DO"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¿Por qué Televisión Digital?</a:t>
            </a:r>
            <a:endParaRPr lang="es-DO"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76200"/>
            <a:ext cx="9144000" cy="838200"/>
          </a:xfrm>
          <a:prstGeom prst="rect">
            <a:avLst/>
          </a:prstGeom>
        </p:spPr>
        <p:txBody>
          <a:bodyPr vert="horz" anchor="ctr">
            <a:normAutofit/>
          </a:bodyPr>
          <a:lstStyle/>
          <a:p>
            <a:pPr lvl="0" algn="ctr">
              <a:spcBef>
                <a:spcPct val="0"/>
              </a:spcBef>
            </a:pPr>
            <a:r>
              <a:rPr lang="en-US" sz="20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ea typeface="+mj-ea"/>
                <a:cs typeface="+mj-cs"/>
              </a:rPr>
              <a:t>abuela</a:t>
            </a:r>
            <a:r>
              <a:rPr lang="en-US"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ea typeface="+mj-ea"/>
                <a:cs typeface="+mj-cs"/>
              </a:rPr>
              <a:t> </a:t>
            </a:r>
            <a:r>
              <a:rPr lang="en-US" sz="20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ea typeface="+mj-ea"/>
                <a:cs typeface="+mj-cs"/>
              </a:rPr>
              <a:t>maria</a:t>
            </a:r>
            <a:r>
              <a:rPr lang="en-US"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ea typeface="+mj-ea"/>
                <a:cs typeface="+mj-cs"/>
              </a:rPr>
              <a:t> </a:t>
            </a:r>
            <a:r>
              <a:rPr lang="en-US" sz="20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ea typeface="+mj-ea"/>
                <a:cs typeface="+mj-cs"/>
              </a:rPr>
              <a:t>antonia</a:t>
            </a:r>
            <a:r>
              <a:rPr lang="en-US"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ea typeface="+mj-ea"/>
                <a:cs typeface="+mj-cs"/>
              </a:rPr>
              <a:t> </a:t>
            </a:r>
            <a:r>
              <a:rPr kumimoji="0" lang="en-US" sz="2000" b="1" i="0" u="none" strike="noStrike" kern="1200" cap="all"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j-lt"/>
                <a:ea typeface="+mj-ea"/>
                <a:cs typeface="+mj-cs"/>
              </a:rPr>
              <a:t/>
            </a:r>
            <a:br>
              <a:rPr kumimoji="0" lang="en-US" sz="2000" b="1" i="0" u="none" strike="noStrike" kern="1200" cap="all"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j-lt"/>
                <a:ea typeface="+mj-ea"/>
                <a:cs typeface="+mj-cs"/>
              </a:rPr>
            </a:br>
            <a:r>
              <a:rPr kumimoji="0" lang="en-US" sz="2000" b="1" i="0" u="none" strike="noStrike" kern="1200" cap="none" spc="50" normalizeH="0" baseline="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mj-lt"/>
                <a:ea typeface="+mj-ea"/>
                <a:cs typeface="+mj-cs"/>
              </a:rPr>
              <a:t>video</a:t>
            </a:r>
            <a:endParaRPr kumimoji="0" lang="en-US" sz="20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j-lt"/>
              <a:ea typeface="+mj-ea"/>
              <a:cs typeface="+mj-cs"/>
            </a:endParaRPr>
          </a:p>
        </p:txBody>
      </p:sp>
    </p:spTree>
    <p:controls>
      <p:control spid="48130" name="WindowsMediaPlayer17" r:id="rId2" imgW="7935433" imgH="6001588"/>
    </p:controls>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nvGraphicFramePr>
        <p:xfrm>
          <a:off x="1066800" y="2817813"/>
          <a:ext cx="7010400" cy="122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ubtitle 2"/>
          <p:cNvSpPr txBox="1">
            <a:spLocks/>
          </p:cNvSpPr>
          <p:nvPr/>
        </p:nvSpPr>
        <p:spPr>
          <a:xfrm>
            <a:off x="381000" y="5257800"/>
            <a:ext cx="8458200" cy="1219200"/>
          </a:xfrm>
          <a:prstGeom prst="rect">
            <a:avLst/>
          </a:prstGeom>
        </p:spPr>
        <p:txBody>
          <a:bodyPr anchor="ctr">
            <a:noAutofit/>
          </a:bodyPr>
          <a:lstStyle/>
          <a:p>
            <a:pPr marL="342900" marR="0" lvl="0" indent="-342900" algn="r" defTabSz="914400" rtl="0" eaLnBrk="1" fontAlgn="auto" latinLnBrk="0" hangingPunct="1">
              <a:lnSpc>
                <a:spcPct val="100000"/>
              </a:lnSpc>
              <a:spcBef>
                <a:spcPct val="20000"/>
              </a:spcBef>
              <a:spcAft>
                <a:spcPts val="0"/>
              </a:spcAft>
              <a:buClr>
                <a:schemeClr val="accent1"/>
              </a:buClr>
              <a:buSzPct val="70000"/>
              <a:tabLst/>
              <a:defRPr/>
            </a:pPr>
            <a:r>
              <a:rPr kumimoji="0" lang="es-DO" sz="2400" b="1" i="0" u="none" strike="noStrike" kern="1200" cap="none" spc="0" normalizeH="0" baseline="0" noProof="0" dirty="0" smtClean="0">
                <a:ln>
                  <a:noFill/>
                </a:ln>
                <a:solidFill>
                  <a:schemeClr val="tx2"/>
                </a:solidFill>
                <a:effectLst/>
                <a:uLnTx/>
                <a:uFillTx/>
                <a:latin typeface="+mn-lt"/>
                <a:ea typeface="+mn-ea"/>
                <a:cs typeface="+mn-cs"/>
              </a:rPr>
              <a:t>José Rafael Vargas</a:t>
            </a:r>
          </a:p>
          <a:p>
            <a:pPr marL="342900" marR="0" lvl="0" indent="-342900" algn="r" defTabSz="914400" rtl="0" eaLnBrk="1" fontAlgn="auto" latinLnBrk="0" hangingPunct="1">
              <a:lnSpc>
                <a:spcPct val="100000"/>
              </a:lnSpc>
              <a:spcBef>
                <a:spcPct val="20000"/>
              </a:spcBef>
              <a:spcAft>
                <a:spcPts val="0"/>
              </a:spcAft>
              <a:buClr>
                <a:schemeClr val="accent1"/>
              </a:buClr>
              <a:buSzPct val="70000"/>
              <a:tabLst/>
              <a:defRPr/>
            </a:pPr>
            <a:r>
              <a:rPr kumimoji="0" lang="es-DO" sz="2400" b="0" i="0" u="none" strike="noStrike" kern="1200" cap="none" spc="0" normalizeH="0" baseline="0" noProof="0" dirty="0" smtClean="0">
                <a:ln>
                  <a:noFill/>
                </a:ln>
                <a:solidFill>
                  <a:schemeClr val="tx2"/>
                </a:solidFill>
                <a:effectLst/>
                <a:uLnTx/>
                <a:uFillTx/>
                <a:latin typeface="+mn-lt"/>
                <a:ea typeface="+mn-ea"/>
                <a:cs typeface="+mn-cs"/>
              </a:rPr>
              <a:t>Presidente del </a:t>
            </a:r>
            <a:r>
              <a:rPr kumimoji="0" lang="es-DO" sz="2400" b="0" i="0" u="none" strike="noStrike" kern="1200" cap="none" spc="0" normalizeH="0" baseline="0" noProof="0" dirty="0" err="1" smtClean="0">
                <a:ln>
                  <a:noFill/>
                </a:ln>
                <a:solidFill>
                  <a:schemeClr val="tx2"/>
                </a:solidFill>
                <a:effectLst/>
                <a:uLnTx/>
                <a:uFillTx/>
                <a:latin typeface="+mn-lt"/>
                <a:ea typeface="+mn-ea"/>
                <a:cs typeface="+mn-cs"/>
              </a:rPr>
              <a:t>Indotel</a:t>
            </a:r>
            <a:endParaRPr kumimoji="0" lang="es-DO" sz="2400" b="0" i="0" u="none" strike="noStrike" kern="1200" cap="none" spc="0" normalizeH="0" baseline="0" noProof="0" dirty="0" smtClean="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457200" y="0"/>
            <a:ext cx="8229600" cy="769441"/>
          </a:xfrm>
          <a:prstGeom prst="rect">
            <a:avLst/>
          </a:prstGeom>
        </p:spPr>
        <p:txBody>
          <a:bodyPr lIns="0" tIns="0" rIns="0" bIns="0">
            <a:spAutoFit/>
          </a:bodyPr>
          <a:lstStyle/>
          <a:p>
            <a:pPr marL="0" marR="0" lvl="0" indent="0" algn="ctr" defTabSz="914400" rtl="0" eaLnBrk="1" fontAlgn="auto" latinLnBrk="0" hangingPunct="1">
              <a:lnSpc>
                <a:spcPct val="100000"/>
              </a:lnSpc>
              <a:spcBef>
                <a:spcPct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38600" algn="l"/>
                <a:tab pos="4487863" algn="l"/>
                <a:tab pos="4937125" algn="l"/>
                <a:tab pos="5386388" algn="l"/>
                <a:tab pos="5835650" algn="l"/>
                <a:tab pos="6284913" algn="l"/>
                <a:tab pos="6735763" algn="l"/>
                <a:tab pos="7185025" algn="l"/>
                <a:tab pos="7634288" algn="l"/>
                <a:tab pos="8083550" algn="l"/>
                <a:tab pos="8532813" algn="l"/>
                <a:tab pos="8982075" algn="l"/>
              </a:tabLst>
              <a:defRPr/>
            </a:pPr>
            <a:r>
              <a:rPr kumimoji="0" lang="en-GB" sz="5000" b="1" i="0" u="none" strike="noStrike" kern="1200" cap="none" spc="0" normalizeH="0" baseline="0" noProof="0" dirty="0" err="1" smtClean="0">
                <a:ln>
                  <a:noFill/>
                </a:ln>
                <a:solidFill>
                  <a:srgbClr val="0070C0"/>
                </a:solidFill>
                <a:effectLst/>
                <a:uLnTx/>
                <a:uFillTx/>
                <a:latin typeface="+mj-lt"/>
                <a:ea typeface="+mj-ea"/>
                <a:cs typeface="+mj-cs"/>
              </a:rPr>
              <a:t>WiFi</a:t>
            </a:r>
            <a:r>
              <a:rPr kumimoji="0" lang="en-GB" sz="5000" b="1" i="0" u="none" strike="noStrike" kern="1200" cap="none" spc="0" normalizeH="0" baseline="0" noProof="0" dirty="0" smtClean="0">
                <a:ln>
                  <a:noFill/>
                </a:ln>
                <a:solidFill>
                  <a:srgbClr val="0070C0"/>
                </a:solidFill>
                <a:effectLst/>
                <a:uLnTx/>
                <a:uFillTx/>
                <a:latin typeface="+mj-lt"/>
                <a:ea typeface="+mj-ea"/>
                <a:cs typeface="+mj-cs"/>
              </a:rPr>
              <a:t> en la </a:t>
            </a:r>
            <a:r>
              <a:rPr kumimoji="0" lang="en-GB" sz="5000" b="1" i="0" u="none" strike="noStrike" kern="1200" cap="none" spc="0" normalizeH="0" baseline="0" noProof="0" dirty="0" err="1" smtClean="0">
                <a:ln>
                  <a:noFill/>
                </a:ln>
                <a:solidFill>
                  <a:srgbClr val="0070C0"/>
                </a:solidFill>
                <a:effectLst/>
                <a:uLnTx/>
                <a:uFillTx/>
                <a:latin typeface="+mj-lt"/>
                <a:ea typeface="+mj-ea"/>
                <a:cs typeface="+mj-cs"/>
              </a:rPr>
              <a:t>Yautía</a:t>
            </a:r>
            <a:endParaRPr kumimoji="0" lang="en-GB" sz="5000" b="0" i="0" u="none" strike="noStrike" kern="1200" cap="none" spc="0" normalizeH="0" baseline="0" noProof="0" dirty="0" smtClean="0">
              <a:ln>
                <a:noFill/>
              </a:ln>
              <a:solidFill>
                <a:schemeClr val="tx2"/>
              </a:solidFill>
              <a:effectLst/>
              <a:uLnTx/>
              <a:uFillTx/>
              <a:latin typeface="+mj-lt"/>
              <a:ea typeface="+mj-ea"/>
              <a:cs typeface="+mj-cs"/>
            </a:endParaRPr>
          </a:p>
        </p:txBody>
      </p:sp>
      <p:pic>
        <p:nvPicPr>
          <p:cNvPr id="185347" name="Picture 3" descr="H:\DR. VARGAS\DSC07611.JPG"/>
          <p:cNvPicPr>
            <a:picLocks noGrp="1" noChangeAspect="1" noChangeArrowheads="1"/>
          </p:cNvPicPr>
          <p:nvPr>
            <p:ph idx="1"/>
          </p:nvPr>
        </p:nvPicPr>
        <p:blipFill>
          <a:blip r:embed="rId3" cstate="print"/>
          <a:srcRect/>
          <a:stretch>
            <a:fillRect/>
          </a:stretch>
        </p:blipFill>
        <p:spPr bwMode="auto">
          <a:xfrm>
            <a:off x="2819400" y="1143000"/>
            <a:ext cx="3657600" cy="5486401"/>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stin.jpg"/>
          <p:cNvPicPr>
            <a:picLocks noChangeAspect="1"/>
          </p:cNvPicPr>
          <p:nvPr/>
        </p:nvPicPr>
        <p:blipFill>
          <a:blip r:embed="rId3"/>
          <a:stretch>
            <a:fillRect/>
          </a:stretch>
        </p:blipFill>
        <p:spPr>
          <a:xfrm>
            <a:off x="685800" y="377846"/>
            <a:ext cx="3429000" cy="494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diario_libre.jpg"/>
          <p:cNvPicPr>
            <a:picLocks noChangeAspect="1"/>
          </p:cNvPicPr>
          <p:nvPr/>
        </p:nvPicPr>
        <p:blipFill>
          <a:blip r:embed="rId4"/>
          <a:stretch>
            <a:fillRect/>
          </a:stretch>
        </p:blipFill>
        <p:spPr>
          <a:xfrm>
            <a:off x="685800" y="1292194"/>
            <a:ext cx="3429000" cy="460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hoy.jpg"/>
          <p:cNvPicPr>
            <a:picLocks noChangeAspect="1"/>
          </p:cNvPicPr>
          <p:nvPr/>
        </p:nvPicPr>
        <p:blipFill>
          <a:blip r:embed="rId5"/>
          <a:stretch>
            <a:fillRect/>
          </a:stretch>
        </p:blipFill>
        <p:spPr>
          <a:xfrm>
            <a:off x="685800" y="2892445"/>
            <a:ext cx="1143000" cy="631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nacional.jpg"/>
          <p:cNvPicPr>
            <a:picLocks noChangeAspect="1"/>
          </p:cNvPicPr>
          <p:nvPr/>
        </p:nvPicPr>
        <p:blipFill>
          <a:blip r:embed="rId6"/>
          <a:stretch>
            <a:fillRect/>
          </a:stretch>
        </p:blipFill>
        <p:spPr>
          <a:xfrm>
            <a:off x="685800" y="1965345"/>
            <a:ext cx="1981200" cy="605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elcaribe.jpg"/>
          <p:cNvPicPr>
            <a:picLocks noChangeAspect="1"/>
          </p:cNvPicPr>
          <p:nvPr/>
        </p:nvPicPr>
        <p:blipFill>
          <a:blip r:embed="rId7"/>
          <a:stretch>
            <a:fillRect/>
          </a:stretch>
        </p:blipFill>
        <p:spPr>
          <a:xfrm>
            <a:off x="609600" y="3730645"/>
            <a:ext cx="3124200" cy="524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nuevodiario.jpg"/>
          <p:cNvPicPr>
            <a:picLocks noChangeAspect="1"/>
          </p:cNvPicPr>
          <p:nvPr/>
        </p:nvPicPr>
        <p:blipFill>
          <a:blip r:embed="rId8"/>
          <a:stretch>
            <a:fillRect/>
          </a:stretch>
        </p:blipFill>
        <p:spPr>
          <a:xfrm>
            <a:off x="609600" y="4573622"/>
            <a:ext cx="2286000" cy="836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1" name="Straight Connector 10"/>
          <p:cNvCxnSpPr/>
          <p:nvPr/>
        </p:nvCxnSpPr>
        <p:spPr>
          <a:xfrm>
            <a:off x="304800" y="1139845"/>
            <a:ext cx="8458200" cy="1588"/>
          </a:xfrm>
          <a:prstGeom prst="line">
            <a:avLst/>
          </a:prstGeom>
        </p:spPr>
        <p:style>
          <a:lnRef idx="1">
            <a:schemeClr val="accent3"/>
          </a:lnRef>
          <a:fillRef idx="0">
            <a:schemeClr val="accent3"/>
          </a:fillRef>
          <a:effectRef idx="0">
            <a:schemeClr val="accent3"/>
          </a:effectRef>
          <a:fontRef idx="minor">
            <a:schemeClr val="tx1"/>
          </a:fontRef>
        </p:style>
      </p:cxnSp>
      <p:cxnSp>
        <p:nvCxnSpPr>
          <p:cNvPr id="13" name="Straight Connector 12"/>
          <p:cNvCxnSpPr/>
          <p:nvPr/>
        </p:nvCxnSpPr>
        <p:spPr>
          <a:xfrm>
            <a:off x="342900" y="1901845"/>
            <a:ext cx="8458200" cy="1588"/>
          </a:xfrm>
          <a:prstGeom prst="line">
            <a:avLst/>
          </a:prstGeom>
        </p:spPr>
        <p:style>
          <a:lnRef idx="1">
            <a:schemeClr val="accent3"/>
          </a:lnRef>
          <a:fillRef idx="0">
            <a:schemeClr val="accent3"/>
          </a:fillRef>
          <a:effectRef idx="0">
            <a:schemeClr val="accent3"/>
          </a:effectRef>
          <a:fontRef idx="minor">
            <a:schemeClr val="tx1"/>
          </a:fontRef>
        </p:style>
      </p:cxnSp>
      <p:cxnSp>
        <p:nvCxnSpPr>
          <p:cNvPr id="14" name="Straight Connector 13"/>
          <p:cNvCxnSpPr/>
          <p:nvPr/>
        </p:nvCxnSpPr>
        <p:spPr>
          <a:xfrm>
            <a:off x="304800" y="2740045"/>
            <a:ext cx="8458200" cy="1588"/>
          </a:xfrm>
          <a:prstGeom prst="line">
            <a:avLst/>
          </a:prstGeom>
        </p:spPr>
        <p:style>
          <a:lnRef idx="1">
            <a:schemeClr val="accent3"/>
          </a:lnRef>
          <a:fillRef idx="0">
            <a:schemeClr val="accent3"/>
          </a:fillRef>
          <a:effectRef idx="0">
            <a:schemeClr val="accent3"/>
          </a:effectRef>
          <a:fontRef idx="minor">
            <a:schemeClr val="tx1"/>
          </a:fontRef>
        </p:style>
      </p:cxnSp>
      <p:cxnSp>
        <p:nvCxnSpPr>
          <p:cNvPr id="15" name="Straight Connector 14"/>
          <p:cNvCxnSpPr/>
          <p:nvPr/>
        </p:nvCxnSpPr>
        <p:spPr>
          <a:xfrm>
            <a:off x="342900" y="3654445"/>
            <a:ext cx="8458200" cy="1588"/>
          </a:xfrm>
          <a:prstGeom prst="line">
            <a:avLst/>
          </a:prstGeom>
        </p:spPr>
        <p:style>
          <a:lnRef idx="1">
            <a:schemeClr val="accent3"/>
          </a:lnRef>
          <a:fillRef idx="0">
            <a:schemeClr val="accent3"/>
          </a:fillRef>
          <a:effectRef idx="0">
            <a:schemeClr val="accent3"/>
          </a:effectRef>
          <a:fontRef idx="minor">
            <a:schemeClr val="tx1"/>
          </a:fontRef>
        </p:style>
      </p:cxnSp>
      <p:cxnSp>
        <p:nvCxnSpPr>
          <p:cNvPr id="16" name="Straight Connector 15"/>
          <p:cNvCxnSpPr/>
          <p:nvPr/>
        </p:nvCxnSpPr>
        <p:spPr>
          <a:xfrm>
            <a:off x="304800" y="4494212"/>
            <a:ext cx="8458200" cy="1588"/>
          </a:xfrm>
          <a:prstGeom prst="line">
            <a:avLst/>
          </a:prstGeom>
        </p:spPr>
        <p:style>
          <a:lnRef idx="1">
            <a:schemeClr val="accent3"/>
          </a:lnRef>
          <a:fillRef idx="0">
            <a:schemeClr val="accent3"/>
          </a:fillRef>
          <a:effectRef idx="0">
            <a:schemeClr val="accent3"/>
          </a:effectRef>
          <a:fontRef idx="minor">
            <a:schemeClr val="tx1"/>
          </a:fontRef>
        </p:style>
      </p:cxnSp>
      <p:sp>
        <p:nvSpPr>
          <p:cNvPr id="17" name="TextBox 16"/>
          <p:cNvSpPr txBox="1"/>
          <p:nvPr/>
        </p:nvSpPr>
        <p:spPr>
          <a:xfrm>
            <a:off x="5181600" y="341114"/>
            <a:ext cx="3581400" cy="646331"/>
          </a:xfrm>
          <a:prstGeom prst="rect">
            <a:avLst/>
          </a:prstGeom>
          <a:noFill/>
        </p:spPr>
        <p:txBody>
          <a:bodyPr wrap="square" rtlCol="0">
            <a:spAutoFit/>
          </a:bodyPr>
          <a:lstStyle/>
          <a:p>
            <a:r>
              <a:rPr lang="en-US" sz="1200" dirty="0" err="1" smtClean="0"/>
              <a:t>Cantidad</a:t>
            </a:r>
            <a:r>
              <a:rPr lang="en-US" sz="1200" dirty="0" smtClean="0"/>
              <a:t> de </a:t>
            </a:r>
            <a:r>
              <a:rPr lang="en-US" sz="1200" dirty="0" err="1" smtClean="0"/>
              <a:t>Páginas</a:t>
            </a:r>
            <a:r>
              <a:rPr lang="en-US" sz="1200" dirty="0" smtClean="0"/>
              <a:t> Vistas </a:t>
            </a:r>
            <a:r>
              <a:rPr lang="en-US" sz="1200" dirty="0" err="1" smtClean="0"/>
              <a:t>porDía</a:t>
            </a:r>
            <a:r>
              <a:rPr lang="en-US" sz="1200" dirty="0" smtClean="0"/>
              <a:t> : </a:t>
            </a:r>
            <a:r>
              <a:rPr lang="en-US" sz="1200" b="1" dirty="0" smtClean="0"/>
              <a:t>175,159</a:t>
            </a:r>
            <a:r>
              <a:rPr lang="en-US" sz="1200" dirty="0" smtClean="0"/>
              <a:t/>
            </a:r>
            <a:br>
              <a:rPr lang="en-US" sz="1200" dirty="0" smtClean="0"/>
            </a:br>
            <a:r>
              <a:rPr lang="en-US" sz="1200" dirty="0" err="1" smtClean="0"/>
              <a:t>Tráfico</a:t>
            </a:r>
            <a:r>
              <a:rPr lang="en-US" sz="1200" dirty="0"/>
              <a:t>: </a:t>
            </a:r>
            <a:r>
              <a:rPr lang="en-US" sz="1200" b="1" dirty="0" smtClean="0"/>
              <a:t>6,280 </a:t>
            </a:r>
          </a:p>
          <a:p>
            <a:r>
              <a:rPr lang="en-US" sz="1200" dirty="0" smtClean="0"/>
              <a:t>Rank de la </a:t>
            </a:r>
            <a:r>
              <a:rPr lang="en-US" sz="1200" dirty="0" err="1" smtClean="0"/>
              <a:t>página</a:t>
            </a:r>
            <a:r>
              <a:rPr lang="en-US" sz="1200" dirty="0" smtClean="0"/>
              <a:t> (</a:t>
            </a:r>
            <a:r>
              <a:rPr lang="en-US" sz="1200" dirty="0" err="1" smtClean="0"/>
              <a:t>puntuación</a:t>
            </a:r>
            <a:r>
              <a:rPr lang="en-US" sz="1200" dirty="0" smtClean="0"/>
              <a:t> en Google) </a:t>
            </a:r>
            <a:r>
              <a:rPr lang="en-US" sz="1200" dirty="0"/>
              <a:t>: </a:t>
            </a:r>
            <a:r>
              <a:rPr lang="en-US" sz="1200" b="1" dirty="0" smtClean="0"/>
              <a:t>7 de 10</a:t>
            </a:r>
            <a:endParaRPr lang="en-US" sz="1200" b="1" dirty="0"/>
          </a:p>
        </p:txBody>
      </p:sp>
      <p:sp>
        <p:nvSpPr>
          <p:cNvPr id="19" name="TextBox 18"/>
          <p:cNvSpPr txBox="1"/>
          <p:nvPr/>
        </p:nvSpPr>
        <p:spPr>
          <a:xfrm>
            <a:off x="5181600" y="1139845"/>
            <a:ext cx="3733800" cy="646331"/>
          </a:xfrm>
          <a:prstGeom prst="rect">
            <a:avLst/>
          </a:prstGeom>
          <a:noFill/>
        </p:spPr>
        <p:txBody>
          <a:bodyPr wrap="square" rtlCol="0">
            <a:spAutoFit/>
          </a:bodyPr>
          <a:lstStyle/>
          <a:p>
            <a:r>
              <a:rPr lang="en-US" sz="1200" dirty="0" err="1" smtClean="0"/>
              <a:t>Cantidad</a:t>
            </a:r>
            <a:r>
              <a:rPr lang="en-US" sz="1200" dirty="0" smtClean="0"/>
              <a:t> de </a:t>
            </a:r>
            <a:r>
              <a:rPr lang="en-US" sz="1200" dirty="0" err="1" smtClean="0"/>
              <a:t>Páginas</a:t>
            </a:r>
            <a:r>
              <a:rPr lang="en-US" sz="1200" dirty="0" smtClean="0"/>
              <a:t> Vistas </a:t>
            </a:r>
            <a:r>
              <a:rPr lang="en-US" sz="1200" dirty="0" err="1" smtClean="0"/>
              <a:t>porDía</a:t>
            </a:r>
            <a:r>
              <a:rPr lang="en-US" sz="1200" dirty="0" smtClean="0"/>
              <a:t> : </a:t>
            </a:r>
            <a:r>
              <a:rPr lang="en-US" sz="1200" b="1" dirty="0" smtClean="0"/>
              <a:t>77,410</a:t>
            </a:r>
            <a:r>
              <a:rPr lang="en-US" sz="1200" dirty="0" smtClean="0"/>
              <a:t/>
            </a:r>
            <a:br>
              <a:rPr lang="en-US" sz="1200" dirty="0" smtClean="0"/>
            </a:br>
            <a:r>
              <a:rPr lang="en-US" sz="1200" dirty="0" err="1" smtClean="0"/>
              <a:t>Tráfico</a:t>
            </a:r>
            <a:r>
              <a:rPr lang="en-US" sz="1200" dirty="0"/>
              <a:t>:</a:t>
            </a:r>
            <a:r>
              <a:rPr lang="en-US" sz="1200" b="1" dirty="0" smtClean="0"/>
              <a:t>14,410 </a:t>
            </a:r>
          </a:p>
          <a:p>
            <a:r>
              <a:rPr lang="en-US" sz="1200" dirty="0" smtClean="0"/>
              <a:t>Rank de la </a:t>
            </a:r>
            <a:r>
              <a:rPr lang="en-US" sz="1200" dirty="0" err="1" smtClean="0"/>
              <a:t>página</a:t>
            </a:r>
            <a:r>
              <a:rPr lang="en-US" sz="1200" dirty="0" smtClean="0"/>
              <a:t> (</a:t>
            </a:r>
            <a:r>
              <a:rPr lang="en-US" sz="1200" dirty="0" err="1" smtClean="0"/>
              <a:t>puntuación</a:t>
            </a:r>
            <a:r>
              <a:rPr lang="en-US" sz="1200" dirty="0" smtClean="0"/>
              <a:t> en Google) </a:t>
            </a:r>
            <a:r>
              <a:rPr lang="en-US" sz="1200" b="1" dirty="0"/>
              <a:t>:</a:t>
            </a:r>
            <a:r>
              <a:rPr lang="en-US" sz="1200" b="1" dirty="0" smtClean="0"/>
              <a:t> 6 de 10</a:t>
            </a:r>
            <a:endParaRPr lang="en-US" sz="1200" b="1" dirty="0"/>
          </a:p>
        </p:txBody>
      </p:sp>
      <p:sp>
        <p:nvSpPr>
          <p:cNvPr id="20" name="TextBox 19"/>
          <p:cNvSpPr txBox="1"/>
          <p:nvPr/>
        </p:nvSpPr>
        <p:spPr>
          <a:xfrm>
            <a:off x="5181600" y="2017514"/>
            <a:ext cx="3581400" cy="646331"/>
          </a:xfrm>
          <a:prstGeom prst="rect">
            <a:avLst/>
          </a:prstGeom>
          <a:noFill/>
        </p:spPr>
        <p:txBody>
          <a:bodyPr wrap="square" rtlCol="0">
            <a:spAutoFit/>
          </a:bodyPr>
          <a:lstStyle/>
          <a:p>
            <a:r>
              <a:rPr lang="en-US" sz="1200" dirty="0" err="1" smtClean="0"/>
              <a:t>Cantidad</a:t>
            </a:r>
            <a:r>
              <a:rPr lang="en-US" sz="1200" dirty="0" smtClean="0"/>
              <a:t> de </a:t>
            </a:r>
            <a:r>
              <a:rPr lang="en-US" sz="1200" dirty="0" err="1" smtClean="0"/>
              <a:t>Páginas</a:t>
            </a:r>
            <a:r>
              <a:rPr lang="en-US" sz="1200" dirty="0" smtClean="0"/>
              <a:t> Vistas </a:t>
            </a:r>
            <a:r>
              <a:rPr lang="en-US" sz="1200" dirty="0" err="1" smtClean="0"/>
              <a:t>porDía</a:t>
            </a:r>
            <a:r>
              <a:rPr lang="en-US" sz="1200" dirty="0" smtClean="0"/>
              <a:t> : </a:t>
            </a:r>
            <a:r>
              <a:rPr lang="en-US" sz="1200" b="1" dirty="0" smtClean="0"/>
              <a:t>74,475</a:t>
            </a:r>
            <a:r>
              <a:rPr lang="en-US" sz="1200" dirty="0" smtClean="0"/>
              <a:t/>
            </a:r>
            <a:br>
              <a:rPr lang="en-US" sz="1200" dirty="0" smtClean="0"/>
            </a:br>
            <a:r>
              <a:rPr lang="en-US" sz="1200" dirty="0" err="1" smtClean="0"/>
              <a:t>Tráfico</a:t>
            </a:r>
            <a:r>
              <a:rPr lang="en-US" sz="1200" dirty="0"/>
              <a:t>:</a:t>
            </a:r>
            <a:r>
              <a:rPr lang="en-US" sz="1200" b="1" dirty="0" smtClean="0"/>
              <a:t>14,770 </a:t>
            </a:r>
          </a:p>
          <a:p>
            <a:r>
              <a:rPr lang="en-US" sz="1200" dirty="0" smtClean="0"/>
              <a:t>Rank de la </a:t>
            </a:r>
            <a:r>
              <a:rPr lang="en-US" sz="1200" dirty="0" err="1" smtClean="0"/>
              <a:t>página</a:t>
            </a:r>
            <a:r>
              <a:rPr lang="en-US" sz="1200" dirty="0" smtClean="0"/>
              <a:t> (</a:t>
            </a:r>
            <a:r>
              <a:rPr lang="en-US" sz="1200" dirty="0" err="1" smtClean="0"/>
              <a:t>puntuación</a:t>
            </a:r>
            <a:r>
              <a:rPr lang="en-US" sz="1200" dirty="0" smtClean="0"/>
              <a:t> en Google) </a:t>
            </a:r>
            <a:r>
              <a:rPr lang="en-US" sz="1200" b="1" dirty="0"/>
              <a:t>:</a:t>
            </a:r>
            <a:r>
              <a:rPr lang="en-US" sz="1200" b="1" dirty="0" smtClean="0"/>
              <a:t> 6 de 10</a:t>
            </a:r>
            <a:endParaRPr lang="en-US" sz="1200" b="1" dirty="0"/>
          </a:p>
        </p:txBody>
      </p:sp>
      <p:sp>
        <p:nvSpPr>
          <p:cNvPr id="21" name="TextBox 20"/>
          <p:cNvSpPr txBox="1"/>
          <p:nvPr/>
        </p:nvSpPr>
        <p:spPr>
          <a:xfrm>
            <a:off x="5181600" y="2855714"/>
            <a:ext cx="3581400" cy="646331"/>
          </a:xfrm>
          <a:prstGeom prst="rect">
            <a:avLst/>
          </a:prstGeom>
          <a:noFill/>
        </p:spPr>
        <p:txBody>
          <a:bodyPr wrap="square" rtlCol="0">
            <a:spAutoFit/>
          </a:bodyPr>
          <a:lstStyle/>
          <a:p>
            <a:r>
              <a:rPr lang="en-US" sz="1200" dirty="0" err="1" smtClean="0"/>
              <a:t>Cantidad</a:t>
            </a:r>
            <a:r>
              <a:rPr lang="en-US" sz="1200" dirty="0" smtClean="0"/>
              <a:t> de </a:t>
            </a:r>
            <a:r>
              <a:rPr lang="en-US" sz="1200" dirty="0" err="1" smtClean="0"/>
              <a:t>Páginas</a:t>
            </a:r>
            <a:r>
              <a:rPr lang="en-US" sz="1200" dirty="0" smtClean="0"/>
              <a:t> Vistas </a:t>
            </a:r>
            <a:r>
              <a:rPr lang="en-US" sz="1200" dirty="0" err="1" smtClean="0"/>
              <a:t>porDía</a:t>
            </a:r>
            <a:r>
              <a:rPr lang="en-US" sz="1200" dirty="0" smtClean="0"/>
              <a:t> : </a:t>
            </a:r>
            <a:r>
              <a:rPr lang="en-US" sz="1200" b="1" dirty="0" smtClean="0"/>
              <a:t>46,545</a:t>
            </a:r>
            <a:r>
              <a:rPr lang="en-US" sz="1200" dirty="0" smtClean="0"/>
              <a:t/>
            </a:r>
            <a:br>
              <a:rPr lang="en-US" sz="1200" dirty="0" smtClean="0"/>
            </a:br>
            <a:r>
              <a:rPr lang="en-US" sz="1200" dirty="0" err="1" smtClean="0"/>
              <a:t>Tráfico</a:t>
            </a:r>
            <a:r>
              <a:rPr lang="en-US" sz="1200" dirty="0"/>
              <a:t>:</a:t>
            </a:r>
            <a:r>
              <a:rPr lang="en-US" sz="1200" b="1" dirty="0" smtClean="0"/>
              <a:t>23,633</a:t>
            </a:r>
          </a:p>
          <a:p>
            <a:r>
              <a:rPr lang="en-US" sz="1200" dirty="0" smtClean="0"/>
              <a:t>Rank de la </a:t>
            </a:r>
            <a:r>
              <a:rPr lang="en-US" sz="1200" dirty="0" err="1" smtClean="0"/>
              <a:t>página</a:t>
            </a:r>
            <a:r>
              <a:rPr lang="en-US" sz="1200" dirty="0" smtClean="0"/>
              <a:t> (</a:t>
            </a:r>
            <a:r>
              <a:rPr lang="en-US" sz="1200" dirty="0" err="1" smtClean="0"/>
              <a:t>puntuación</a:t>
            </a:r>
            <a:r>
              <a:rPr lang="en-US" sz="1200" dirty="0" smtClean="0"/>
              <a:t> en Google) </a:t>
            </a:r>
            <a:r>
              <a:rPr lang="en-US" sz="1200" dirty="0"/>
              <a:t>: </a:t>
            </a:r>
            <a:r>
              <a:rPr lang="en-US" sz="1200" b="1" dirty="0" smtClean="0"/>
              <a:t>7 de 10</a:t>
            </a:r>
            <a:endParaRPr lang="en-US" sz="1200" b="1" dirty="0"/>
          </a:p>
        </p:txBody>
      </p:sp>
      <p:sp>
        <p:nvSpPr>
          <p:cNvPr id="22" name="TextBox 21"/>
          <p:cNvSpPr txBox="1"/>
          <p:nvPr/>
        </p:nvSpPr>
        <p:spPr>
          <a:xfrm>
            <a:off x="5181600" y="3733800"/>
            <a:ext cx="3581400" cy="646331"/>
          </a:xfrm>
          <a:prstGeom prst="rect">
            <a:avLst/>
          </a:prstGeom>
          <a:noFill/>
        </p:spPr>
        <p:txBody>
          <a:bodyPr wrap="square" rtlCol="0">
            <a:spAutoFit/>
          </a:bodyPr>
          <a:lstStyle/>
          <a:p>
            <a:r>
              <a:rPr lang="en-US" sz="1200" dirty="0" err="1" smtClean="0"/>
              <a:t>Cantidad</a:t>
            </a:r>
            <a:r>
              <a:rPr lang="en-US" sz="1200" dirty="0" smtClean="0"/>
              <a:t> de </a:t>
            </a:r>
            <a:r>
              <a:rPr lang="en-US" sz="1200" dirty="0" err="1" smtClean="0"/>
              <a:t>Páginas</a:t>
            </a:r>
            <a:r>
              <a:rPr lang="en-US" sz="1200" dirty="0" smtClean="0"/>
              <a:t> Vistas </a:t>
            </a:r>
            <a:r>
              <a:rPr lang="en-US" sz="1200" dirty="0" err="1" smtClean="0"/>
              <a:t>porDía</a:t>
            </a:r>
            <a:r>
              <a:rPr lang="en-US" sz="1200" dirty="0" smtClean="0"/>
              <a:t> : </a:t>
            </a:r>
            <a:r>
              <a:rPr lang="en-US" sz="1200" b="1" dirty="0" smtClean="0"/>
              <a:t>20,873</a:t>
            </a:r>
            <a:r>
              <a:rPr lang="en-US" sz="1200" dirty="0" smtClean="0"/>
              <a:t/>
            </a:r>
            <a:br>
              <a:rPr lang="en-US" sz="1200" dirty="0" smtClean="0"/>
            </a:br>
            <a:r>
              <a:rPr lang="en-US" sz="1200" dirty="0" err="1" smtClean="0"/>
              <a:t>Tráfico</a:t>
            </a:r>
            <a:r>
              <a:rPr lang="en-US" sz="1200" dirty="0"/>
              <a:t>:</a:t>
            </a:r>
            <a:r>
              <a:rPr lang="en-US" sz="1200" b="1" dirty="0" smtClean="0"/>
              <a:t>52,698 </a:t>
            </a:r>
          </a:p>
          <a:p>
            <a:r>
              <a:rPr lang="en-US" sz="1200" dirty="0" smtClean="0"/>
              <a:t>Rank de la </a:t>
            </a:r>
            <a:r>
              <a:rPr lang="en-US" sz="1200" dirty="0" err="1" smtClean="0"/>
              <a:t>página</a:t>
            </a:r>
            <a:r>
              <a:rPr lang="en-US" sz="1200" dirty="0" smtClean="0"/>
              <a:t> (</a:t>
            </a:r>
            <a:r>
              <a:rPr lang="en-US" sz="1200" dirty="0" err="1" smtClean="0"/>
              <a:t>puntuación</a:t>
            </a:r>
            <a:r>
              <a:rPr lang="en-US" sz="1200" dirty="0" smtClean="0"/>
              <a:t> en Google) :</a:t>
            </a:r>
            <a:r>
              <a:rPr lang="en-US" sz="1200" b="1" dirty="0" smtClean="0"/>
              <a:t>6 de 10</a:t>
            </a:r>
            <a:endParaRPr lang="en-US" sz="1200" b="1" dirty="0"/>
          </a:p>
        </p:txBody>
      </p:sp>
      <p:sp>
        <p:nvSpPr>
          <p:cNvPr id="23" name="TextBox 22"/>
          <p:cNvSpPr txBox="1"/>
          <p:nvPr/>
        </p:nvSpPr>
        <p:spPr>
          <a:xfrm>
            <a:off x="5181600" y="4687669"/>
            <a:ext cx="3581400" cy="646331"/>
          </a:xfrm>
          <a:prstGeom prst="rect">
            <a:avLst/>
          </a:prstGeom>
          <a:noFill/>
        </p:spPr>
        <p:txBody>
          <a:bodyPr wrap="square" rtlCol="0">
            <a:spAutoFit/>
          </a:bodyPr>
          <a:lstStyle/>
          <a:p>
            <a:r>
              <a:rPr lang="en-US" sz="1200" dirty="0" err="1" smtClean="0"/>
              <a:t>Cantidad</a:t>
            </a:r>
            <a:r>
              <a:rPr lang="en-US" sz="1200" dirty="0" smtClean="0"/>
              <a:t> de </a:t>
            </a:r>
            <a:r>
              <a:rPr lang="en-US" sz="1200" dirty="0" err="1" smtClean="0"/>
              <a:t>Páginas</a:t>
            </a:r>
            <a:r>
              <a:rPr lang="en-US" sz="1200" dirty="0" smtClean="0"/>
              <a:t> Vistas </a:t>
            </a:r>
            <a:r>
              <a:rPr lang="en-US" sz="1200" dirty="0" err="1" smtClean="0"/>
              <a:t>porDía</a:t>
            </a:r>
            <a:r>
              <a:rPr lang="en-US" sz="1200" dirty="0" smtClean="0"/>
              <a:t> : </a:t>
            </a:r>
            <a:r>
              <a:rPr lang="en-US" sz="1200" b="1" dirty="0" smtClean="0"/>
              <a:t>24, 888</a:t>
            </a:r>
            <a:r>
              <a:rPr lang="en-US" sz="1200" dirty="0" smtClean="0"/>
              <a:t/>
            </a:r>
            <a:br>
              <a:rPr lang="en-US" sz="1200" dirty="0" smtClean="0"/>
            </a:br>
            <a:r>
              <a:rPr lang="en-US" sz="1200" dirty="0" err="1" smtClean="0"/>
              <a:t>Tráfico</a:t>
            </a:r>
            <a:r>
              <a:rPr lang="en-US" sz="1200" dirty="0"/>
              <a:t>:</a:t>
            </a:r>
            <a:r>
              <a:rPr lang="en-US" sz="1200" b="1" dirty="0" smtClean="0"/>
              <a:t>44,197</a:t>
            </a:r>
          </a:p>
          <a:p>
            <a:r>
              <a:rPr lang="en-US" sz="1200" dirty="0" smtClean="0"/>
              <a:t>Rank de la </a:t>
            </a:r>
            <a:r>
              <a:rPr lang="en-US" sz="1200" dirty="0" err="1" smtClean="0"/>
              <a:t>página</a:t>
            </a:r>
            <a:r>
              <a:rPr lang="en-US" sz="1200" dirty="0" smtClean="0"/>
              <a:t> (</a:t>
            </a:r>
            <a:r>
              <a:rPr lang="en-US" sz="1200" dirty="0" err="1" smtClean="0"/>
              <a:t>puntuación</a:t>
            </a:r>
            <a:r>
              <a:rPr lang="en-US" sz="1200" dirty="0" smtClean="0"/>
              <a:t> en Google) </a:t>
            </a:r>
            <a:r>
              <a:rPr lang="en-US" sz="1200" dirty="0"/>
              <a:t>:</a:t>
            </a:r>
            <a:r>
              <a:rPr lang="en-US" sz="1200" b="1" dirty="0" smtClean="0"/>
              <a:t>5 de 10</a:t>
            </a:r>
            <a:endParaRPr lang="en-US" sz="1200" b="1" dirty="0"/>
          </a:p>
        </p:txBody>
      </p:sp>
      <p:cxnSp>
        <p:nvCxnSpPr>
          <p:cNvPr id="24" name="Straight Connector 23"/>
          <p:cNvCxnSpPr/>
          <p:nvPr/>
        </p:nvCxnSpPr>
        <p:spPr>
          <a:xfrm>
            <a:off x="342900" y="5561012"/>
            <a:ext cx="8458200" cy="1588"/>
          </a:xfrm>
          <a:prstGeom prst="line">
            <a:avLst/>
          </a:prstGeom>
        </p:spPr>
        <p:style>
          <a:lnRef idx="1">
            <a:schemeClr val="accent3"/>
          </a:lnRef>
          <a:fillRef idx="0">
            <a:schemeClr val="accent3"/>
          </a:fillRef>
          <a:effectRef idx="0">
            <a:schemeClr val="accent3"/>
          </a:effectRef>
          <a:fontRef idx="minor">
            <a:schemeClr val="tx1"/>
          </a:fontRef>
        </p:style>
      </p:cxnSp>
      <p:sp>
        <p:nvSpPr>
          <p:cNvPr id="25" name="TextBox 24"/>
          <p:cNvSpPr txBox="1"/>
          <p:nvPr/>
        </p:nvSpPr>
        <p:spPr>
          <a:xfrm>
            <a:off x="5181600" y="5711845"/>
            <a:ext cx="3581400" cy="646331"/>
          </a:xfrm>
          <a:prstGeom prst="rect">
            <a:avLst/>
          </a:prstGeom>
          <a:noFill/>
        </p:spPr>
        <p:txBody>
          <a:bodyPr wrap="square" rtlCol="0">
            <a:spAutoFit/>
          </a:bodyPr>
          <a:lstStyle/>
          <a:p>
            <a:r>
              <a:rPr lang="en-US" sz="1200" dirty="0" err="1" smtClean="0"/>
              <a:t>Cantidad</a:t>
            </a:r>
            <a:r>
              <a:rPr lang="en-US" sz="1200" dirty="0" smtClean="0"/>
              <a:t> de </a:t>
            </a:r>
            <a:r>
              <a:rPr lang="en-US" sz="1200" dirty="0" err="1" smtClean="0"/>
              <a:t>Páginas</a:t>
            </a:r>
            <a:r>
              <a:rPr lang="en-US" sz="1200" dirty="0" smtClean="0"/>
              <a:t> Vistas </a:t>
            </a:r>
            <a:r>
              <a:rPr lang="en-US" sz="1200" dirty="0" err="1" smtClean="0"/>
              <a:t>porDía</a:t>
            </a:r>
            <a:r>
              <a:rPr lang="en-US" sz="1200" dirty="0" smtClean="0"/>
              <a:t> :</a:t>
            </a:r>
            <a:r>
              <a:rPr lang="en-US" sz="1200" b="1" dirty="0" smtClean="0"/>
              <a:t>19,696</a:t>
            </a:r>
            <a:r>
              <a:rPr lang="en-US" sz="1200" dirty="0" smtClean="0"/>
              <a:t/>
            </a:r>
            <a:br>
              <a:rPr lang="en-US" sz="1200" dirty="0" smtClean="0"/>
            </a:br>
            <a:r>
              <a:rPr lang="en-US" sz="1200" dirty="0" err="1" smtClean="0"/>
              <a:t>Tráfico</a:t>
            </a:r>
            <a:r>
              <a:rPr lang="en-US" sz="1200" dirty="0"/>
              <a:t>:</a:t>
            </a:r>
            <a:r>
              <a:rPr lang="en-US" sz="1200" b="1" dirty="0" smtClean="0"/>
              <a:t>55,847</a:t>
            </a:r>
            <a:endParaRPr lang="en-US" sz="1200" dirty="0" smtClean="0"/>
          </a:p>
          <a:p>
            <a:r>
              <a:rPr lang="en-US" sz="1200" dirty="0" smtClean="0"/>
              <a:t>Rank de la </a:t>
            </a:r>
            <a:r>
              <a:rPr lang="en-US" sz="1200" dirty="0" err="1" smtClean="0"/>
              <a:t>página</a:t>
            </a:r>
            <a:r>
              <a:rPr lang="en-US" sz="1200" dirty="0" smtClean="0"/>
              <a:t> (</a:t>
            </a:r>
            <a:r>
              <a:rPr lang="en-US" sz="1200" dirty="0" err="1" smtClean="0"/>
              <a:t>puntuación</a:t>
            </a:r>
            <a:r>
              <a:rPr lang="en-US" sz="1200" dirty="0" smtClean="0"/>
              <a:t> en Google) </a:t>
            </a:r>
            <a:r>
              <a:rPr lang="en-US" sz="1200" dirty="0"/>
              <a:t>:</a:t>
            </a:r>
            <a:r>
              <a:rPr lang="en-US" sz="1200" b="1" dirty="0" smtClean="0"/>
              <a:t>6 de 10</a:t>
            </a:r>
            <a:endParaRPr lang="en-US" sz="1200" b="1" dirty="0"/>
          </a:p>
        </p:txBody>
      </p:sp>
      <p:pic>
        <p:nvPicPr>
          <p:cNvPr id="26" name="Picture 25" descr="clave_digital.jpg"/>
          <p:cNvPicPr>
            <a:picLocks noChangeAspect="1"/>
          </p:cNvPicPr>
          <p:nvPr/>
        </p:nvPicPr>
        <p:blipFill>
          <a:blip r:embed="rId9"/>
          <a:stretch>
            <a:fillRect/>
          </a:stretch>
        </p:blipFill>
        <p:spPr>
          <a:xfrm>
            <a:off x="609600" y="5711845"/>
            <a:ext cx="3187700" cy="6889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838200"/>
          </a:xfrm>
        </p:spPr>
        <p:txBody>
          <a:bodyPr/>
          <a:lstStyle/>
          <a:p>
            <a:pPr algn="ctr"/>
            <a:r>
              <a:rPr lang="es-DO" dirty="0" smtClean="0">
                <a:hlinkClick r:id="rId2"/>
              </a:rPr>
              <a:t>www.livio.com</a:t>
            </a:r>
            <a:endParaRPr lang="es-DO" dirty="0"/>
          </a:p>
        </p:txBody>
      </p:sp>
      <p:pic>
        <p:nvPicPr>
          <p:cNvPr id="1026" name="Picture 2"/>
          <p:cNvPicPr>
            <a:picLocks noGrp="1" noChangeAspect="1" noChangeArrowheads="1"/>
          </p:cNvPicPr>
          <p:nvPr>
            <p:ph idx="1"/>
          </p:nvPr>
        </p:nvPicPr>
        <p:blipFill>
          <a:blip r:embed="rId3"/>
          <a:stretch>
            <a:fillRect/>
          </a:stretch>
        </p:blipFill>
        <p:spPr bwMode="auto">
          <a:xfrm>
            <a:off x="228600" y="1371600"/>
            <a:ext cx="8674100" cy="4876800"/>
          </a:xfrm>
          <a:prstGeom prst="rect">
            <a:avLst/>
          </a:prstGeom>
          <a:noFill/>
          <a:ln w="9525">
            <a:noFill/>
            <a:miter lim="800000"/>
            <a:headEnd/>
            <a:tailEnd/>
          </a:ln>
          <a:effectLst/>
        </p:spPr>
      </p:pic>
      <p:pic>
        <p:nvPicPr>
          <p:cNvPr id="4" name="Picture 2"/>
          <p:cNvPicPr>
            <a:picLocks noChangeAspect="1" noChangeArrowheads="1"/>
          </p:cNvPicPr>
          <p:nvPr/>
        </p:nvPicPr>
        <p:blipFill>
          <a:blip r:embed="rId4"/>
          <a:stretch>
            <a:fillRect/>
          </a:stretch>
        </p:blipFill>
        <p:spPr bwMode="auto">
          <a:xfrm>
            <a:off x="76200" y="1371600"/>
            <a:ext cx="8945165" cy="5029200"/>
          </a:xfrm>
          <a:prstGeom prst="rect">
            <a:avLst/>
          </a:prstGeom>
          <a:noFill/>
          <a:ln w="9525">
            <a:noFill/>
            <a:miter lim="800000"/>
            <a:headEnd/>
            <a:tailEnd/>
          </a:ln>
          <a:effectLst/>
        </p:spPr>
      </p:pic>
      <p:pic>
        <p:nvPicPr>
          <p:cNvPr id="5" name="Picture 2"/>
          <p:cNvPicPr>
            <a:picLocks noChangeAspect="1" noChangeArrowheads="1"/>
          </p:cNvPicPr>
          <p:nvPr/>
        </p:nvPicPr>
        <p:blipFill>
          <a:blip r:embed="rId5"/>
          <a:stretch>
            <a:fillRect/>
          </a:stretch>
        </p:blipFill>
        <p:spPr bwMode="auto">
          <a:xfrm>
            <a:off x="76200" y="1371600"/>
            <a:ext cx="8945165" cy="5029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155249" y="914400"/>
            <a:ext cx="8878672" cy="5486400"/>
            <a:chOff x="155249" y="914400"/>
            <a:chExt cx="8878672" cy="5486400"/>
          </a:xfrm>
        </p:grpSpPr>
        <p:pic>
          <p:nvPicPr>
            <p:cNvPr id="5" name="Picture 3" descr="blog_prende.png"/>
            <p:cNvPicPr>
              <a:picLocks noChangeAspect="1"/>
            </p:cNvPicPr>
            <p:nvPr/>
          </p:nvPicPr>
          <p:blipFill>
            <a:blip r:embed="rId2"/>
            <a:stretch>
              <a:fillRect/>
            </a:stretch>
          </p:blipFill>
          <p:spPr>
            <a:xfrm>
              <a:off x="155249" y="914400"/>
              <a:ext cx="4264351" cy="5486400"/>
            </a:xfrm>
            <a:prstGeom prst="rect">
              <a:avLst/>
            </a:prstGeom>
            <a:ln>
              <a:noFill/>
            </a:ln>
            <a:effectLst>
              <a:outerShdw blurRad="292100" dist="139700" dir="2700000" algn="tl" rotWithShape="0">
                <a:srgbClr val="333333">
                  <a:alpha val="65000"/>
                </a:srgbClr>
              </a:outerShdw>
            </a:effectLst>
          </p:spPr>
        </p:pic>
        <p:pic>
          <p:nvPicPr>
            <p:cNvPr id="6" name="Picture 4" descr="youtube_prende.png"/>
            <p:cNvPicPr>
              <a:picLocks noChangeAspect="1"/>
            </p:cNvPicPr>
            <p:nvPr/>
          </p:nvPicPr>
          <p:blipFill>
            <a:blip r:embed="rId3"/>
            <a:stretch>
              <a:fillRect/>
            </a:stretch>
          </p:blipFill>
          <p:spPr>
            <a:xfrm>
              <a:off x="4831508" y="2286000"/>
              <a:ext cx="4202413" cy="4038600"/>
            </a:xfrm>
            <a:prstGeom prst="rect">
              <a:avLst/>
            </a:prstGeom>
            <a:ln>
              <a:noFill/>
            </a:ln>
            <a:effectLst>
              <a:outerShdw blurRad="292100" dist="139700" dir="2700000" algn="tl" rotWithShape="0">
                <a:srgbClr val="333333">
                  <a:alpha val="65000"/>
                </a:srgbClr>
              </a:outerShdw>
            </a:effectLst>
          </p:spPr>
        </p:pic>
        <p:cxnSp>
          <p:nvCxnSpPr>
            <p:cNvPr id="7" name="Straight Connector 5"/>
            <p:cNvCxnSpPr/>
            <p:nvPr/>
          </p:nvCxnSpPr>
          <p:spPr>
            <a:xfrm rot="5400000" flipH="1" flipV="1">
              <a:off x="3489913" y="3063290"/>
              <a:ext cx="2065021" cy="967642"/>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grpSp>
      <p:sp>
        <p:nvSpPr>
          <p:cNvPr id="8" name="Title 1"/>
          <p:cNvSpPr txBox="1">
            <a:spLocks/>
          </p:cNvSpPr>
          <p:nvPr/>
        </p:nvSpPr>
        <p:spPr>
          <a:xfrm>
            <a:off x="457200" y="274638"/>
            <a:ext cx="8229600" cy="4111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all" spc="0" normalizeH="0" baseline="0" noProof="0" smtClean="0">
                <a:ln>
                  <a:noFill/>
                </a:ln>
                <a:solidFill>
                  <a:schemeClr val="tx2"/>
                </a:solidFill>
                <a:effectLst>
                  <a:reflection blurRad="12700" stA="48000" endA="300" endPos="55000" dir="5400000" sy="-90000" algn="bl" rotWithShape="0"/>
                </a:effectLst>
                <a:uLnTx/>
                <a:uFillTx/>
                <a:latin typeface="+mj-lt"/>
                <a:ea typeface="+mj-ea"/>
                <a:cs typeface="+mj-cs"/>
              </a:rPr>
              <a:t>Blog y Canal de TV en Youtube</a:t>
            </a:r>
            <a:endParaRPr kumimoji="0" lang="en-US" sz="20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0208"/>
            <a:ext cx="9144000" cy="838200"/>
          </a:xfrm>
          <a:prstGeom prst="rect">
            <a:avLst/>
          </a:prstGeom>
        </p:spPr>
        <p:txBody>
          <a:bodyPr vert="horz" anchor="ctr">
            <a:normAutofit/>
          </a:bodyPr>
          <a:lstStyle/>
          <a:p>
            <a:pPr lvl="0" algn="ctr">
              <a:spcBef>
                <a:spcPct val="0"/>
              </a:spcBef>
            </a:pPr>
            <a:r>
              <a:rPr lang="en-US"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ea typeface="+mj-ea"/>
                <a:cs typeface="+mj-cs"/>
              </a:rPr>
              <a:t>Damian </a:t>
            </a:r>
            <a:r>
              <a:rPr lang="en-US" sz="20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ea typeface="+mj-ea"/>
                <a:cs typeface="+mj-cs"/>
              </a:rPr>
              <a:t>Liriano</a:t>
            </a:r>
            <a:r>
              <a:rPr kumimoji="0" lang="en-US" sz="2000" b="1" i="0" u="none" strike="noStrike" kern="1200" cap="all"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j-lt"/>
                <a:ea typeface="+mj-ea"/>
                <a:cs typeface="+mj-cs"/>
              </a:rPr>
              <a:t/>
            </a:r>
            <a:br>
              <a:rPr kumimoji="0" lang="en-US" sz="2000" b="1" i="0" u="none" strike="noStrike" kern="1200" cap="all"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j-lt"/>
                <a:ea typeface="+mj-ea"/>
                <a:cs typeface="+mj-cs"/>
              </a:rPr>
            </a:br>
            <a:r>
              <a:rPr kumimoji="0" lang="en-US" sz="2000" b="1" i="0" u="none" strike="noStrike" kern="1200" cap="none" spc="50" normalizeH="0" baseline="0" noProof="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uLnTx/>
                <a:uFillTx/>
                <a:latin typeface="+mj-lt"/>
                <a:ea typeface="+mj-ea"/>
                <a:cs typeface="+mj-cs"/>
              </a:rPr>
              <a:t>video</a:t>
            </a:r>
            <a:endParaRPr kumimoji="0" lang="en-US" sz="20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j-lt"/>
              <a:ea typeface="+mj-ea"/>
              <a:cs typeface="+mj-cs"/>
            </a:endParaRPr>
          </a:p>
        </p:txBody>
      </p:sp>
    </p:spTree>
    <p:controls>
      <p:control spid="20481" name="WindowsMediaPlayer17" r:id="rId2" imgW="7935433" imgH="6001588"/>
    </p:controls>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iajes">
  <a:themeElements>
    <a:clrScheme name="Viaje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3269</TotalTime>
  <Words>1010</Words>
  <Application>Microsoft Office PowerPoint</Application>
  <PresentationFormat>Presentación en pantalla (4:3)</PresentationFormat>
  <Paragraphs>180</Paragraphs>
  <Slides>54</Slides>
  <Notes>43</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54</vt:i4>
      </vt:variant>
    </vt:vector>
  </HeadingPairs>
  <TitlesOfParts>
    <vt:vector size="56" baseType="lpstr">
      <vt:lpstr>Viajes</vt:lpstr>
      <vt:lpstr>Hoja de cálculo</vt:lpstr>
      <vt:lpstr>Desarrollo de las Telecomunicaciones  en República Dominicana</vt:lpstr>
      <vt:lpstr>Diapositiva 2</vt:lpstr>
      <vt:lpstr>Diapositiva 3</vt:lpstr>
      <vt:lpstr>Diapositiva 4</vt:lpstr>
      <vt:lpstr>Diapositiva 5</vt:lpstr>
      <vt:lpstr>Diapositiva 6</vt:lpstr>
      <vt:lpstr>www.livio.com</vt:lpstr>
      <vt:lpstr>Diapositiva 8</vt:lpstr>
      <vt:lpstr>Diapositiva 9</vt:lpstr>
      <vt:lpstr>Diapositiva 10</vt:lpstr>
      <vt:lpstr>Diapositiva 11</vt:lpstr>
      <vt:lpstr>Diapositiva 12</vt:lpstr>
      <vt:lpstr>Diapositiva 13</vt:lpstr>
      <vt:lpstr>Las Telecomunicaciones es un sector imprescindible para desarrollo de cualquier país</vt:lpstr>
      <vt:lpstr>Diapositiva 15</vt:lpstr>
      <vt:lpstr>Diapositiva 16</vt:lpstr>
      <vt:lpstr>Desarrollo del sector telecomunicaciones  Resultados 2004-2008</vt:lpstr>
      <vt:lpstr>Diapositiva 18</vt:lpstr>
      <vt:lpstr>Los Botados de Monte plata</vt:lpstr>
      <vt:lpstr>Diapositiva 20</vt:lpstr>
      <vt:lpstr>Diapositiva 21</vt:lpstr>
      <vt:lpstr>Diapositiva 22</vt:lpstr>
      <vt:lpstr>Diapositiva 23</vt:lpstr>
      <vt:lpstr>Los Botados, Monte Plata</vt:lpstr>
      <vt:lpstr>Diapositiva 25</vt:lpstr>
      <vt:lpstr>Diapositiva 26</vt:lpstr>
      <vt:lpstr>Diapositiva 27</vt:lpstr>
      <vt:lpstr>Diapositiva 28</vt:lpstr>
      <vt:lpstr>Miguelina en la mata</vt:lpstr>
      <vt:lpstr>Diapositiva 30</vt:lpstr>
      <vt:lpstr>Diapositiva 31</vt:lpstr>
      <vt:lpstr>Diapositiva 32</vt:lpstr>
      <vt:lpstr>Diapositiva 33</vt:lpstr>
      <vt:lpstr>Diapositiva 34</vt:lpstr>
      <vt:lpstr>Diapositiva 35</vt:lpstr>
      <vt:lpstr>Diapositiva 36</vt:lpstr>
      <vt:lpstr>características Técnicas de los CCI</vt:lpstr>
      <vt:lpstr>Diapositiva 38</vt:lpstr>
      <vt:lpstr>Diapositiva 39</vt:lpstr>
      <vt:lpstr>Diapositiva 40</vt:lpstr>
      <vt:lpstr>Diapositiva 41</vt:lpstr>
      <vt:lpstr>Diapositiva 42</vt:lpstr>
      <vt:lpstr>Fondo para la Excelencia Académica</vt:lpstr>
      <vt:lpstr>Diapositiva 44</vt:lpstr>
      <vt:lpstr>Diapositiva 45</vt:lpstr>
      <vt:lpstr>Residencia estudiantil</vt:lpstr>
      <vt:lpstr>Hospedaje</vt:lpstr>
      <vt:lpstr>JUVENTEC  CONSTRUIMOS HOY LA JUVENTUD TECNOLOGICA EMPRENDEDORA</vt:lpstr>
      <vt:lpstr>2009 Año de la Portabilidad Numérica</vt:lpstr>
      <vt:lpstr>Televisión Digital</vt:lpstr>
      <vt:lpstr>Diapositiva 51</vt:lpstr>
      <vt:lpstr>Diapositiva 52</vt:lpstr>
      <vt:lpstr>Diapositiva 53</vt:lpstr>
      <vt:lpstr>Diapositiva 54</vt:lpstr>
    </vt:vector>
  </TitlesOfParts>
  <Company>Sony Electronics,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Desarrollo de las Telecomunicaciones en República Dominicana Retos y oportunidades</dc:title>
  <dc:creator>Edwin</dc:creator>
  <cp:lastModifiedBy>Lorenzo Martínez</cp:lastModifiedBy>
  <cp:revision>59</cp:revision>
  <dcterms:created xsi:type="dcterms:W3CDTF">2009-03-30T02:10:48Z</dcterms:created>
  <dcterms:modified xsi:type="dcterms:W3CDTF">2009-04-03T21:16:53Z</dcterms:modified>
</cp:coreProperties>
</file>