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8"/>
  </p:notesMasterIdLst>
  <p:sldIdLst>
    <p:sldId id="272" r:id="rId2"/>
    <p:sldId id="271" r:id="rId3"/>
    <p:sldId id="273" r:id="rId4"/>
    <p:sldId id="274" r:id="rId5"/>
    <p:sldId id="275" r:id="rId6"/>
    <p:sldId id="277" r:id="rId7"/>
    <p:sldId id="278" r:id="rId8"/>
    <p:sldId id="269" r:id="rId9"/>
    <p:sldId id="270" r:id="rId10"/>
    <p:sldId id="261" r:id="rId11"/>
    <p:sldId id="264" r:id="rId12"/>
    <p:sldId id="265" r:id="rId13"/>
    <p:sldId id="266" r:id="rId14"/>
    <p:sldId id="268" r:id="rId15"/>
    <p:sldId id="279" r:id="rId16"/>
    <p:sldId id="280"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A12CE"/>
    <a:srgbClr val="322ADA"/>
    <a:srgbClr val="FFFF00"/>
    <a:srgbClr val="54B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2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Ernesto%20Flores%20Roux\Desktop\Todos%20mis%20documentos\Ahciet\Dividendo%20digital\Art&#237;culo%20revista%20Ahciet\gr&#225;ficas%20del%20art&#237;culo.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Ernesto%20Flores%20Roux\Desktop\Todos%20mis%20documentos\Ahciet\Dividendo%20digital\Art&#237;culo%20revista%20Ahciet\gr&#225;ficas%20del%20art&#237;culo.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Ernesto%20Flores%20Roux\Desktop\Todos%20mis%20documentos\Ahciet\Dividendo%20digital\Art&#237;culo%20revista%20Ahciet\gr&#225;ficas%20del%20art&#237;culo.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Ernesto%20Flores%20Roux\Desktop\Todos%20mis%20documentos\Ahciet\Dividendo%20digital\Art&#237;culo%20revista%20Ahciet\gr&#225;ficas%20del%20art&#237;culo.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Ernesto%20Flores%20Roux\Desktop\Todos%20mis%20documentos\Ahciet\Dividendo%20digital\Art&#237;culo%20revista%20Ahciet\gr&#225;ficas%20del%20art&#237;culo.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Ernesto%20Flores%20Roux\Desktop\Todos%20mis%20documentos\Ahciet\Dividendo%20digital\Art&#237;culo%20revista%20Ahciet\gr&#225;ficas%20del%20art&#237;culo.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Ernesto%20Flores%20Roux\Desktop\Todos%20mis%20documentos\Ahciet\Dividendo%20digital\Art&#237;culo%20revista%20Ahciet\gr&#225;ficas%20del%20art&#237;culo.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Ernesto%20Flores%20Roux\Desktop\Todos%20mis%20documentos\Ahciet\Dividendo%20digital\Art&#237;culo%20revista%20Ahciet\gr&#225;ficas%20del%20art&#237;culo.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Ernesto%20Flores%20Roux\Desktop\Todos%20mis%20documentos\Ahciet\Dividendo%20digital\Art&#237;culo%20revista%20Ahciet\gr&#225;ficas%20del%20art&#237;cul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MX"/>
  <c:chart>
    <c:plotArea>
      <c:layout/>
      <c:barChart>
        <c:barDir val="col"/>
        <c:grouping val="stacked"/>
        <c:ser>
          <c:idx val="0"/>
          <c:order val="0"/>
          <c:tx>
            <c:strRef>
              <c:f>Hoja2!$A$5</c:f>
              <c:strCache>
                <c:ptCount val="1"/>
                <c:pt idx="0">
                  <c:v>Argentina</c:v>
                </c:pt>
              </c:strCache>
            </c:strRef>
          </c:tx>
          <c:spPr>
            <a:solidFill>
              <a:schemeClr val="bg1">
                <a:lumMod val="65000"/>
              </a:schemeClr>
            </a:solidFill>
          </c:spPr>
          <c:cat>
            <c:numRef>
              <c:f>Hoja2!$B$4:$J$4</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Hoja2!$B$5:$J$5</c:f>
              <c:numCache>
                <c:formatCode>General</c:formatCode>
                <c:ptCount val="9"/>
                <c:pt idx="0">
                  <c:v>174</c:v>
                </c:pt>
                <c:pt idx="1">
                  <c:v>435</c:v>
                </c:pt>
                <c:pt idx="2">
                  <c:v>896</c:v>
                </c:pt>
                <c:pt idx="3" formatCode="#,##0">
                  <c:v>2215</c:v>
                </c:pt>
                <c:pt idx="4" formatCode="#,##0">
                  <c:v>4708</c:v>
                </c:pt>
                <c:pt idx="5" formatCode="#,##0">
                  <c:v>8387</c:v>
                </c:pt>
                <c:pt idx="6" formatCode="#,##0">
                  <c:v>12890</c:v>
                </c:pt>
                <c:pt idx="7" formatCode="#,##0">
                  <c:v>16758</c:v>
                </c:pt>
                <c:pt idx="8" formatCode="#,##0">
                  <c:v>20612</c:v>
                </c:pt>
              </c:numCache>
            </c:numRef>
          </c:val>
        </c:ser>
        <c:ser>
          <c:idx val="1"/>
          <c:order val="1"/>
          <c:tx>
            <c:strRef>
              <c:f>Hoja2!$A$6</c:f>
              <c:strCache>
                <c:ptCount val="1"/>
                <c:pt idx="0">
                  <c:v>Brasil</c:v>
                </c:pt>
              </c:strCache>
            </c:strRef>
          </c:tx>
          <c:spPr>
            <a:solidFill>
              <a:srgbClr val="322ADA"/>
            </a:solidFill>
          </c:spPr>
          <c:cat>
            <c:numRef>
              <c:f>Hoja2!$B$4:$J$4</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Hoja2!$B$6:$J$6</c:f>
              <c:numCache>
                <c:formatCode>#,##0</c:formatCode>
                <c:ptCount val="9"/>
                <c:pt idx="0" formatCode="General">
                  <c:v>417</c:v>
                </c:pt>
                <c:pt idx="1">
                  <c:v>1346</c:v>
                </c:pt>
                <c:pt idx="2">
                  <c:v>3902</c:v>
                </c:pt>
                <c:pt idx="3">
                  <c:v>9273</c:v>
                </c:pt>
                <c:pt idx="4">
                  <c:v>19826</c:v>
                </c:pt>
                <c:pt idx="5">
                  <c:v>31959</c:v>
                </c:pt>
                <c:pt idx="6">
                  <c:v>47502</c:v>
                </c:pt>
                <c:pt idx="7">
                  <c:v>61753</c:v>
                </c:pt>
                <c:pt idx="8">
                  <c:v>75956</c:v>
                </c:pt>
              </c:numCache>
            </c:numRef>
          </c:val>
        </c:ser>
        <c:ser>
          <c:idx val="2"/>
          <c:order val="2"/>
          <c:tx>
            <c:strRef>
              <c:f>Hoja2!$A$7</c:f>
              <c:strCache>
                <c:ptCount val="1"/>
                <c:pt idx="0">
                  <c:v>Colombia</c:v>
                </c:pt>
              </c:strCache>
            </c:strRef>
          </c:tx>
          <c:spPr>
            <a:solidFill>
              <a:srgbClr val="54B000"/>
            </a:solidFill>
          </c:spPr>
          <c:cat>
            <c:numRef>
              <c:f>Hoja2!$B$4:$J$4</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Hoja2!$B$7:$J$7</c:f>
              <c:numCache>
                <c:formatCode>General</c:formatCode>
                <c:ptCount val="9"/>
                <c:pt idx="0">
                  <c:v>129</c:v>
                </c:pt>
                <c:pt idx="1">
                  <c:v>330</c:v>
                </c:pt>
                <c:pt idx="2">
                  <c:v>742</c:v>
                </c:pt>
                <c:pt idx="3" formatCode="#,##0">
                  <c:v>1905</c:v>
                </c:pt>
                <c:pt idx="4" formatCode="#,##0">
                  <c:v>4164</c:v>
                </c:pt>
                <c:pt idx="5" formatCode="#,##0">
                  <c:v>7572</c:v>
                </c:pt>
                <c:pt idx="6" formatCode="#,##0">
                  <c:v>11852</c:v>
                </c:pt>
                <c:pt idx="7" formatCode="#,##0">
                  <c:v>15408</c:v>
                </c:pt>
                <c:pt idx="8" formatCode="#,##0">
                  <c:v>18952</c:v>
                </c:pt>
              </c:numCache>
            </c:numRef>
          </c:val>
        </c:ser>
        <c:ser>
          <c:idx val="3"/>
          <c:order val="3"/>
          <c:tx>
            <c:strRef>
              <c:f>Hoja2!$A$8</c:f>
              <c:strCache>
                <c:ptCount val="1"/>
                <c:pt idx="0">
                  <c:v>Mexico</c:v>
                </c:pt>
              </c:strCache>
            </c:strRef>
          </c:tx>
          <c:spPr>
            <a:solidFill>
              <a:srgbClr val="FA12CE"/>
            </a:solidFill>
          </c:spPr>
          <c:cat>
            <c:numRef>
              <c:f>Hoja2!$B$4:$J$4</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Hoja2!$B$8:$J$8</c:f>
              <c:numCache>
                <c:formatCode>General</c:formatCode>
                <c:ptCount val="9"/>
                <c:pt idx="0">
                  <c:v>173</c:v>
                </c:pt>
                <c:pt idx="1">
                  <c:v>450</c:v>
                </c:pt>
                <c:pt idx="2" formatCode="#,##0">
                  <c:v>2372</c:v>
                </c:pt>
                <c:pt idx="3" formatCode="#,##0">
                  <c:v>6611</c:v>
                </c:pt>
                <c:pt idx="4" formatCode="#,##0">
                  <c:v>11120</c:v>
                </c:pt>
                <c:pt idx="5" formatCode="#,##0">
                  <c:v>15991</c:v>
                </c:pt>
                <c:pt idx="6" formatCode="#,##0">
                  <c:v>20095</c:v>
                </c:pt>
                <c:pt idx="7" formatCode="#,##0">
                  <c:v>26124</c:v>
                </c:pt>
                <c:pt idx="8" formatCode="#,##0">
                  <c:v>32132</c:v>
                </c:pt>
              </c:numCache>
            </c:numRef>
          </c:val>
        </c:ser>
        <c:ser>
          <c:idx val="4"/>
          <c:order val="4"/>
          <c:tx>
            <c:strRef>
              <c:f>Hoja2!$A$9</c:f>
              <c:strCache>
                <c:ptCount val="1"/>
                <c:pt idx="0">
                  <c:v>Peru</c:v>
                </c:pt>
              </c:strCache>
            </c:strRef>
          </c:tx>
          <c:spPr>
            <a:solidFill>
              <a:srgbClr val="FF0000"/>
            </a:solidFill>
          </c:spPr>
          <c:cat>
            <c:numRef>
              <c:f>Hoja2!$B$4:$J$4</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Hoja2!$B$9:$J$9</c:f>
              <c:numCache>
                <c:formatCode>General</c:formatCode>
                <c:ptCount val="9"/>
                <c:pt idx="0">
                  <c:v>68</c:v>
                </c:pt>
                <c:pt idx="1">
                  <c:v>184</c:v>
                </c:pt>
                <c:pt idx="2">
                  <c:v>422</c:v>
                </c:pt>
                <c:pt idx="3">
                  <c:v>967</c:v>
                </c:pt>
                <c:pt idx="4" formatCode="#,##0">
                  <c:v>2117</c:v>
                </c:pt>
                <c:pt idx="5" formatCode="#,##0">
                  <c:v>3891</c:v>
                </c:pt>
                <c:pt idx="6" formatCode="#,##0">
                  <c:v>6093</c:v>
                </c:pt>
                <c:pt idx="7" formatCode="#,##0">
                  <c:v>7920</c:v>
                </c:pt>
                <c:pt idx="8" formatCode="#,##0">
                  <c:v>9742</c:v>
                </c:pt>
              </c:numCache>
            </c:numRef>
          </c:val>
        </c:ser>
        <c:gapWidth val="45"/>
        <c:overlap val="100"/>
        <c:axId val="98772864"/>
        <c:axId val="98774400"/>
      </c:barChart>
      <c:catAx>
        <c:axId val="98772864"/>
        <c:scaling>
          <c:orientation val="minMax"/>
        </c:scaling>
        <c:axPos val="b"/>
        <c:numFmt formatCode="General" sourceLinked="1"/>
        <c:majorTickMark val="none"/>
        <c:tickLblPos val="nextTo"/>
        <c:spPr>
          <a:noFill/>
          <a:ln>
            <a:noFill/>
          </a:ln>
        </c:spPr>
        <c:txPr>
          <a:bodyPr/>
          <a:lstStyle/>
          <a:p>
            <a:pPr>
              <a:defRPr sz="1100" b="1"/>
            </a:pPr>
            <a:endParaRPr lang="es-MX"/>
          </a:p>
        </c:txPr>
        <c:crossAx val="98774400"/>
        <c:crosses val="autoZero"/>
        <c:auto val="1"/>
        <c:lblAlgn val="ctr"/>
        <c:lblOffset val="100"/>
      </c:catAx>
      <c:valAx>
        <c:axId val="98774400"/>
        <c:scaling>
          <c:orientation val="minMax"/>
        </c:scaling>
        <c:delete val="1"/>
        <c:axPos val="l"/>
        <c:numFmt formatCode="General" sourceLinked="1"/>
        <c:tickLblPos val="none"/>
        <c:crossAx val="98772864"/>
        <c:crosses val="autoZero"/>
        <c:crossBetween val="between"/>
      </c:valAx>
      <c:spPr>
        <a:ln>
          <a:solidFill>
            <a:sysClr val="windowText" lastClr="000000"/>
          </a:solidFill>
        </a:ln>
      </c:spPr>
    </c:plotArea>
    <c:plotVisOnly val="1"/>
  </c:chart>
  <c:spPr>
    <a:noFill/>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MX"/>
  <c:chart>
    <c:plotArea>
      <c:layout/>
      <c:barChart>
        <c:barDir val="col"/>
        <c:grouping val="stacked"/>
        <c:ser>
          <c:idx val="0"/>
          <c:order val="0"/>
          <c:tx>
            <c:strRef>
              <c:f>Hoja2!$A$5</c:f>
              <c:strCache>
                <c:ptCount val="1"/>
                <c:pt idx="0">
                  <c:v>Argentina</c:v>
                </c:pt>
              </c:strCache>
            </c:strRef>
          </c:tx>
          <c:spPr>
            <a:solidFill>
              <a:schemeClr val="bg1">
                <a:lumMod val="65000"/>
              </a:schemeClr>
            </a:solidFill>
          </c:spPr>
          <c:cat>
            <c:numRef>
              <c:f>Hoja2!$B$4:$J$4</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Hoja2!$B$12:$J$12</c:f>
              <c:numCache>
                <c:formatCode>General</c:formatCode>
                <c:ptCount val="9"/>
                <c:pt idx="0">
                  <c:v>34</c:v>
                </c:pt>
                <c:pt idx="1">
                  <c:v>67</c:v>
                </c:pt>
                <c:pt idx="2">
                  <c:v>113</c:v>
                </c:pt>
                <c:pt idx="3">
                  <c:v>212</c:v>
                </c:pt>
                <c:pt idx="4">
                  <c:v>356</c:v>
                </c:pt>
                <c:pt idx="5">
                  <c:v>497</c:v>
                </c:pt>
                <c:pt idx="6">
                  <c:v>657</c:v>
                </c:pt>
                <c:pt idx="7">
                  <c:v>977</c:v>
                </c:pt>
                <c:pt idx="8" formatCode="#,##0">
                  <c:v>1270</c:v>
                </c:pt>
              </c:numCache>
            </c:numRef>
          </c:val>
        </c:ser>
        <c:ser>
          <c:idx val="1"/>
          <c:order val="1"/>
          <c:tx>
            <c:strRef>
              <c:f>Hoja2!$A$6</c:f>
              <c:strCache>
                <c:ptCount val="1"/>
                <c:pt idx="0">
                  <c:v>Brasil</c:v>
                </c:pt>
              </c:strCache>
            </c:strRef>
          </c:tx>
          <c:spPr>
            <a:solidFill>
              <a:srgbClr val="322ADA"/>
            </a:solidFill>
          </c:spPr>
          <c:cat>
            <c:numRef>
              <c:f>Hoja2!$B$4:$J$4</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Hoja2!$B$13:$J$13</c:f>
              <c:numCache>
                <c:formatCode>General</c:formatCode>
                <c:ptCount val="9"/>
                <c:pt idx="0">
                  <c:v>50</c:v>
                </c:pt>
                <c:pt idx="1">
                  <c:v>137</c:v>
                </c:pt>
                <c:pt idx="2">
                  <c:v>315</c:v>
                </c:pt>
                <c:pt idx="3">
                  <c:v>632</c:v>
                </c:pt>
                <c:pt idx="4" formatCode="#,##0">
                  <c:v>1183</c:v>
                </c:pt>
                <c:pt idx="5" formatCode="#,##0">
                  <c:v>1697</c:v>
                </c:pt>
                <c:pt idx="6" formatCode="#,##0">
                  <c:v>2295</c:v>
                </c:pt>
                <c:pt idx="7" formatCode="#,##0">
                  <c:v>3411</c:v>
                </c:pt>
                <c:pt idx="8" formatCode="#,##0">
                  <c:v>4435</c:v>
                </c:pt>
              </c:numCache>
            </c:numRef>
          </c:val>
        </c:ser>
        <c:ser>
          <c:idx val="2"/>
          <c:order val="2"/>
          <c:tx>
            <c:strRef>
              <c:f>Hoja2!$A$7</c:f>
              <c:strCache>
                <c:ptCount val="1"/>
                <c:pt idx="0">
                  <c:v>Colombia</c:v>
                </c:pt>
              </c:strCache>
            </c:strRef>
          </c:tx>
          <c:spPr>
            <a:solidFill>
              <a:srgbClr val="54B000"/>
            </a:solidFill>
          </c:spPr>
          <c:cat>
            <c:numRef>
              <c:f>Hoja2!$B$4:$J$4</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Hoja2!$B$14:$J$14</c:f>
              <c:numCache>
                <c:formatCode>General</c:formatCode>
                <c:ptCount val="9"/>
                <c:pt idx="0">
                  <c:v>25</c:v>
                </c:pt>
                <c:pt idx="1">
                  <c:v>51</c:v>
                </c:pt>
                <c:pt idx="2">
                  <c:v>93</c:v>
                </c:pt>
                <c:pt idx="3">
                  <c:v>182</c:v>
                </c:pt>
                <c:pt idx="4">
                  <c:v>314</c:v>
                </c:pt>
                <c:pt idx="5">
                  <c:v>449</c:v>
                </c:pt>
                <c:pt idx="6">
                  <c:v>604</c:v>
                </c:pt>
                <c:pt idx="7">
                  <c:v>898</c:v>
                </c:pt>
                <c:pt idx="8" formatCode="#,##0">
                  <c:v>1168</c:v>
                </c:pt>
              </c:numCache>
            </c:numRef>
          </c:val>
        </c:ser>
        <c:ser>
          <c:idx val="3"/>
          <c:order val="3"/>
          <c:tx>
            <c:strRef>
              <c:f>Hoja2!$A$8</c:f>
              <c:strCache>
                <c:ptCount val="1"/>
                <c:pt idx="0">
                  <c:v>Mexico</c:v>
                </c:pt>
              </c:strCache>
            </c:strRef>
          </c:tx>
          <c:spPr>
            <a:solidFill>
              <a:srgbClr val="FA12CE"/>
            </a:solidFill>
          </c:spPr>
          <c:cat>
            <c:numRef>
              <c:f>Hoja2!$B$4:$J$4</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Hoja2!$B$15:$J$15</c:f>
              <c:numCache>
                <c:formatCode>General</c:formatCode>
                <c:ptCount val="9"/>
                <c:pt idx="0">
                  <c:v>15</c:v>
                </c:pt>
                <c:pt idx="1">
                  <c:v>43</c:v>
                </c:pt>
                <c:pt idx="2">
                  <c:v>91</c:v>
                </c:pt>
                <c:pt idx="3">
                  <c:v>195</c:v>
                </c:pt>
                <c:pt idx="4">
                  <c:v>337</c:v>
                </c:pt>
                <c:pt idx="5">
                  <c:v>603</c:v>
                </c:pt>
                <c:pt idx="6">
                  <c:v>813</c:v>
                </c:pt>
                <c:pt idx="7" formatCode="#,##0">
                  <c:v>1208</c:v>
                </c:pt>
                <c:pt idx="8" formatCode="#,##0">
                  <c:v>1570</c:v>
                </c:pt>
              </c:numCache>
            </c:numRef>
          </c:val>
        </c:ser>
        <c:ser>
          <c:idx val="4"/>
          <c:order val="4"/>
          <c:tx>
            <c:strRef>
              <c:f>Hoja2!$A$9</c:f>
              <c:strCache>
                <c:ptCount val="1"/>
                <c:pt idx="0">
                  <c:v>Peru</c:v>
                </c:pt>
              </c:strCache>
            </c:strRef>
          </c:tx>
          <c:spPr>
            <a:solidFill>
              <a:srgbClr val="FF0000"/>
            </a:solidFill>
          </c:spPr>
          <c:cat>
            <c:numRef>
              <c:f>Hoja2!$B$4:$J$4</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Hoja2!$B$16:$J$16</c:f>
              <c:numCache>
                <c:formatCode>General</c:formatCode>
                <c:ptCount val="9"/>
                <c:pt idx="0">
                  <c:v>13</c:v>
                </c:pt>
                <c:pt idx="1">
                  <c:v>28</c:v>
                </c:pt>
                <c:pt idx="2">
                  <c:v>53</c:v>
                </c:pt>
                <c:pt idx="3">
                  <c:v>92</c:v>
                </c:pt>
                <c:pt idx="4">
                  <c:v>160</c:v>
                </c:pt>
                <c:pt idx="5">
                  <c:v>231</c:v>
                </c:pt>
                <c:pt idx="6">
                  <c:v>311</c:v>
                </c:pt>
                <c:pt idx="7">
                  <c:v>462</c:v>
                </c:pt>
                <c:pt idx="8">
                  <c:v>600</c:v>
                </c:pt>
              </c:numCache>
            </c:numRef>
          </c:val>
        </c:ser>
        <c:gapWidth val="45"/>
        <c:overlap val="100"/>
        <c:axId val="98821632"/>
        <c:axId val="98823168"/>
      </c:barChart>
      <c:catAx>
        <c:axId val="98821632"/>
        <c:scaling>
          <c:orientation val="minMax"/>
        </c:scaling>
        <c:axPos val="b"/>
        <c:numFmt formatCode="General" sourceLinked="1"/>
        <c:majorTickMark val="none"/>
        <c:tickLblPos val="nextTo"/>
        <c:spPr>
          <a:noFill/>
          <a:ln>
            <a:noFill/>
          </a:ln>
        </c:spPr>
        <c:txPr>
          <a:bodyPr/>
          <a:lstStyle/>
          <a:p>
            <a:pPr>
              <a:defRPr sz="1100" b="1"/>
            </a:pPr>
            <a:endParaRPr lang="es-MX"/>
          </a:p>
        </c:txPr>
        <c:crossAx val="98823168"/>
        <c:crosses val="autoZero"/>
        <c:auto val="1"/>
        <c:lblAlgn val="ctr"/>
        <c:lblOffset val="100"/>
      </c:catAx>
      <c:valAx>
        <c:axId val="98823168"/>
        <c:scaling>
          <c:orientation val="minMax"/>
        </c:scaling>
        <c:delete val="1"/>
        <c:axPos val="l"/>
        <c:numFmt formatCode="General" sourceLinked="1"/>
        <c:tickLblPos val="none"/>
        <c:crossAx val="98821632"/>
        <c:crosses val="autoZero"/>
        <c:crossBetween val="between"/>
      </c:valAx>
      <c:spPr>
        <a:ln>
          <a:solidFill>
            <a:sysClr val="windowText" lastClr="000000"/>
          </a:solidFill>
        </a:ln>
      </c:spPr>
    </c:plotArea>
    <c:plotVisOnly val="1"/>
  </c:chart>
  <c:spPr>
    <a:noFill/>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MX"/>
  <c:chart>
    <c:plotArea>
      <c:layout/>
      <c:barChart>
        <c:barDir val="bar"/>
        <c:grouping val="stacked"/>
        <c:ser>
          <c:idx val="0"/>
          <c:order val="0"/>
          <c:spPr>
            <a:noFill/>
          </c:spPr>
          <c:cat>
            <c:numRef>
              <c:f>'D-PIB'!$E$3:$E$9</c:f>
              <c:numCache>
                <c:formatCode>General</c:formatCode>
                <c:ptCount val="7"/>
              </c:numCache>
            </c:numRef>
          </c:cat>
          <c:val>
            <c:numRef>
              <c:f>'D-PIB'!$C$3:$C$9</c:f>
              <c:numCache>
                <c:formatCode>General</c:formatCode>
                <c:ptCount val="7"/>
                <c:pt idx="0">
                  <c:v>0</c:v>
                </c:pt>
                <c:pt idx="1">
                  <c:v>686.3</c:v>
                </c:pt>
                <c:pt idx="2">
                  <c:v>602.29999999999995</c:v>
                </c:pt>
                <c:pt idx="3">
                  <c:v>458.3</c:v>
                </c:pt>
                <c:pt idx="4">
                  <c:v>405.3</c:v>
                </c:pt>
                <c:pt idx="5">
                  <c:v>76.3</c:v>
                </c:pt>
                <c:pt idx="6">
                  <c:v>0</c:v>
                </c:pt>
              </c:numCache>
            </c:numRef>
          </c:val>
        </c:ser>
        <c:ser>
          <c:idx val="1"/>
          <c:order val="1"/>
          <c:spPr>
            <a:solidFill>
              <a:srgbClr val="322ADA"/>
            </a:solidFill>
          </c:spPr>
          <c:cat>
            <c:numRef>
              <c:f>'D-PIB'!$E$3:$E$9</c:f>
              <c:numCache>
                <c:formatCode>General</c:formatCode>
                <c:ptCount val="7"/>
              </c:numCache>
            </c:numRef>
          </c:cat>
          <c:val>
            <c:numRef>
              <c:f>'D-PIB'!$D$3:$D$9</c:f>
              <c:numCache>
                <c:formatCode>General</c:formatCode>
                <c:ptCount val="7"/>
                <c:pt idx="0">
                  <c:v>917.8</c:v>
                </c:pt>
                <c:pt idx="1">
                  <c:v>231.5</c:v>
                </c:pt>
                <c:pt idx="2">
                  <c:v>84</c:v>
                </c:pt>
                <c:pt idx="3">
                  <c:v>144</c:v>
                </c:pt>
                <c:pt idx="4">
                  <c:v>53</c:v>
                </c:pt>
                <c:pt idx="5">
                  <c:v>329</c:v>
                </c:pt>
                <c:pt idx="6">
                  <c:v>76.3</c:v>
                </c:pt>
              </c:numCache>
            </c:numRef>
          </c:val>
        </c:ser>
        <c:gapWidth val="40"/>
        <c:overlap val="100"/>
        <c:axId val="99027200"/>
        <c:axId val="99028992"/>
      </c:barChart>
      <c:catAx>
        <c:axId val="99027200"/>
        <c:scaling>
          <c:orientation val="minMax"/>
        </c:scaling>
        <c:axPos val="r"/>
        <c:numFmt formatCode="General" sourceLinked="1"/>
        <c:majorTickMark val="none"/>
        <c:tickLblPos val="nextTo"/>
        <c:spPr>
          <a:ln w="19050"/>
        </c:spPr>
        <c:crossAx val="99028992"/>
        <c:crosses val="autoZero"/>
        <c:auto val="1"/>
        <c:lblAlgn val="ctr"/>
        <c:lblOffset val="100"/>
      </c:catAx>
      <c:valAx>
        <c:axId val="99028992"/>
        <c:scaling>
          <c:orientation val="maxMin"/>
          <c:max val="3600"/>
          <c:min val="0"/>
        </c:scaling>
        <c:delete val="1"/>
        <c:axPos val="b"/>
        <c:numFmt formatCode="General" sourceLinked="1"/>
        <c:tickLblPos val="none"/>
        <c:crossAx val="99027200"/>
        <c:crosses val="autoZero"/>
        <c:crossBetween val="between"/>
      </c:valAx>
    </c:plotArea>
    <c:plotVisOnly val="1"/>
  </c:chart>
  <c:spPr>
    <a:noFill/>
    <a:ln>
      <a:no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MX"/>
  <c:chart>
    <c:plotArea>
      <c:layout/>
      <c:barChart>
        <c:barDir val="bar"/>
        <c:grouping val="stacked"/>
        <c:ser>
          <c:idx val="0"/>
          <c:order val="0"/>
          <c:spPr>
            <a:noFill/>
          </c:spPr>
          <c:cat>
            <c:numRef>
              <c:f>'D-PIB'!$E$3:$E$9</c:f>
              <c:numCache>
                <c:formatCode>General</c:formatCode>
                <c:ptCount val="7"/>
              </c:numCache>
            </c:numRef>
          </c:cat>
          <c:val>
            <c:numRef>
              <c:f>'D-PIB'!$C$12:$C$18</c:f>
              <c:numCache>
                <c:formatCode>General</c:formatCode>
                <c:ptCount val="7"/>
                <c:pt idx="0">
                  <c:v>0</c:v>
                </c:pt>
                <c:pt idx="1">
                  <c:v>2754.27</c:v>
                </c:pt>
                <c:pt idx="2">
                  <c:v>2622.6200000000003</c:v>
                </c:pt>
                <c:pt idx="3">
                  <c:v>2081.0300000000002</c:v>
                </c:pt>
                <c:pt idx="4">
                  <c:v>1693.11</c:v>
                </c:pt>
                <c:pt idx="5">
                  <c:v>299.89999999999969</c:v>
                </c:pt>
                <c:pt idx="6">
                  <c:v>0</c:v>
                </c:pt>
              </c:numCache>
            </c:numRef>
          </c:val>
        </c:ser>
        <c:ser>
          <c:idx val="1"/>
          <c:order val="1"/>
          <c:spPr>
            <a:solidFill>
              <a:srgbClr val="322ADA"/>
            </a:solidFill>
          </c:spPr>
          <c:cat>
            <c:numRef>
              <c:f>'D-PIB'!$E$3:$E$9</c:f>
              <c:numCache>
                <c:formatCode>General</c:formatCode>
                <c:ptCount val="7"/>
              </c:numCache>
            </c:numRef>
          </c:cat>
          <c:val>
            <c:numRef>
              <c:f>'D-PIB'!$D$12:$D$18</c:f>
              <c:numCache>
                <c:formatCode>General</c:formatCode>
                <c:ptCount val="7"/>
                <c:pt idx="0">
                  <c:v>2520.21</c:v>
                </c:pt>
                <c:pt idx="1">
                  <c:v>643</c:v>
                </c:pt>
                <c:pt idx="2">
                  <c:v>94.2</c:v>
                </c:pt>
                <c:pt idx="3">
                  <c:v>409.22999999999951</c:v>
                </c:pt>
                <c:pt idx="4">
                  <c:v>313.36</c:v>
                </c:pt>
                <c:pt idx="5">
                  <c:v>878.52</c:v>
                </c:pt>
                <c:pt idx="6">
                  <c:v>181.9</c:v>
                </c:pt>
              </c:numCache>
            </c:numRef>
          </c:val>
        </c:ser>
        <c:ser>
          <c:idx val="2"/>
          <c:order val="2"/>
          <c:spPr>
            <a:solidFill>
              <a:srgbClr val="FA12CE"/>
            </a:solidFill>
          </c:spPr>
          <c:cat>
            <c:numRef>
              <c:f>'D-PIB'!$E$3:$E$9</c:f>
              <c:numCache>
                <c:formatCode>General</c:formatCode>
                <c:ptCount val="7"/>
              </c:numCache>
            </c:numRef>
          </c:cat>
          <c:val>
            <c:numRef>
              <c:f>'D-PIB'!$E$12:$E$18</c:f>
              <c:numCache>
                <c:formatCode>General</c:formatCode>
                <c:ptCount val="7"/>
                <c:pt idx="0">
                  <c:v>1062</c:v>
                </c:pt>
                <c:pt idx="1">
                  <c:v>185</c:v>
                </c:pt>
                <c:pt idx="2">
                  <c:v>37.449999999999996</c:v>
                </c:pt>
                <c:pt idx="3">
                  <c:v>132.36000000000001</c:v>
                </c:pt>
                <c:pt idx="4">
                  <c:v>74.56</c:v>
                </c:pt>
                <c:pt idx="5">
                  <c:v>514.69000000000005</c:v>
                </c:pt>
                <c:pt idx="6">
                  <c:v>118</c:v>
                </c:pt>
              </c:numCache>
            </c:numRef>
          </c:val>
        </c:ser>
        <c:gapWidth val="40"/>
        <c:overlap val="100"/>
        <c:axId val="99041664"/>
        <c:axId val="99043200"/>
      </c:barChart>
      <c:catAx>
        <c:axId val="99041664"/>
        <c:scaling>
          <c:orientation val="minMax"/>
        </c:scaling>
        <c:axPos val="l"/>
        <c:numFmt formatCode="General" sourceLinked="1"/>
        <c:majorTickMark val="none"/>
        <c:tickLblPos val="nextTo"/>
        <c:spPr>
          <a:ln w="19050"/>
        </c:spPr>
        <c:crossAx val="99043200"/>
        <c:crosses val="autoZero"/>
        <c:auto val="1"/>
        <c:lblAlgn val="ctr"/>
        <c:lblOffset val="100"/>
      </c:catAx>
      <c:valAx>
        <c:axId val="99043200"/>
        <c:scaling>
          <c:orientation val="minMax"/>
          <c:max val="3600"/>
          <c:min val="0"/>
        </c:scaling>
        <c:delete val="1"/>
        <c:axPos val="b"/>
        <c:numFmt formatCode="General" sourceLinked="1"/>
        <c:tickLblPos val="none"/>
        <c:crossAx val="99041664"/>
        <c:crosses val="autoZero"/>
        <c:crossBetween val="between"/>
      </c:valAx>
    </c:plotArea>
    <c:plotVisOnly val="1"/>
  </c:chart>
  <c:spPr>
    <a:noFill/>
    <a:ln>
      <a:noFill/>
    </a:ln>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s-MX"/>
  <c:chart>
    <c:plotArea>
      <c:layout/>
      <c:barChart>
        <c:barDir val="bar"/>
        <c:grouping val="stacked"/>
        <c:ser>
          <c:idx val="0"/>
          <c:order val="0"/>
          <c:spPr>
            <a:noFill/>
            <a:ln>
              <a:noFill/>
            </a:ln>
          </c:spPr>
          <c:cat>
            <c:numRef>
              <c:f>'E-Empleo'!$A$3:$A$9</c:f>
              <c:numCache>
                <c:formatCode>General</c:formatCode>
                <c:ptCount val="7"/>
              </c:numCache>
            </c:numRef>
          </c:cat>
          <c:val>
            <c:numRef>
              <c:f>'E-Empleo'!$C$3:$C$9</c:f>
              <c:numCache>
                <c:formatCode>General</c:formatCode>
                <c:ptCount val="7"/>
                <c:pt idx="0">
                  <c:v>0</c:v>
                </c:pt>
                <c:pt idx="1">
                  <c:v>3870</c:v>
                </c:pt>
                <c:pt idx="2">
                  <c:v>3270</c:v>
                </c:pt>
                <c:pt idx="3">
                  <c:v>2220</c:v>
                </c:pt>
                <c:pt idx="4">
                  <c:v>1800</c:v>
                </c:pt>
                <c:pt idx="5">
                  <c:v>600</c:v>
                </c:pt>
                <c:pt idx="6">
                  <c:v>0</c:v>
                </c:pt>
              </c:numCache>
            </c:numRef>
          </c:val>
        </c:ser>
        <c:ser>
          <c:idx val="1"/>
          <c:order val="1"/>
          <c:spPr>
            <a:solidFill>
              <a:srgbClr val="322ADA"/>
            </a:solidFill>
          </c:spPr>
          <c:cat>
            <c:numRef>
              <c:f>'E-Empleo'!$A$3:$A$9</c:f>
              <c:numCache>
                <c:formatCode>General</c:formatCode>
                <c:ptCount val="7"/>
              </c:numCache>
            </c:numRef>
          </c:cat>
          <c:val>
            <c:numRef>
              <c:f>'E-Empleo'!$D$3:$D$9</c:f>
              <c:numCache>
                <c:formatCode>General</c:formatCode>
                <c:ptCount val="7"/>
                <c:pt idx="0">
                  <c:v>5198</c:v>
                </c:pt>
                <c:pt idx="1">
                  <c:v>1328</c:v>
                </c:pt>
                <c:pt idx="2">
                  <c:v>600</c:v>
                </c:pt>
                <c:pt idx="3">
                  <c:v>1050</c:v>
                </c:pt>
                <c:pt idx="4">
                  <c:v>420</c:v>
                </c:pt>
                <c:pt idx="5">
                  <c:v>1200</c:v>
                </c:pt>
                <c:pt idx="6">
                  <c:v>600</c:v>
                </c:pt>
              </c:numCache>
            </c:numRef>
          </c:val>
        </c:ser>
        <c:gapWidth val="40"/>
        <c:overlap val="100"/>
        <c:axId val="101783040"/>
        <c:axId val="101784576"/>
      </c:barChart>
      <c:catAx>
        <c:axId val="101783040"/>
        <c:scaling>
          <c:orientation val="minMax"/>
        </c:scaling>
        <c:axPos val="r"/>
        <c:numFmt formatCode="General" sourceLinked="1"/>
        <c:majorTickMark val="none"/>
        <c:tickLblPos val="nextTo"/>
        <c:spPr>
          <a:ln w="19050"/>
        </c:spPr>
        <c:crossAx val="101784576"/>
        <c:crosses val="autoZero"/>
        <c:auto val="1"/>
        <c:lblAlgn val="ctr"/>
        <c:lblOffset val="100"/>
      </c:catAx>
      <c:valAx>
        <c:axId val="101784576"/>
        <c:scaling>
          <c:orientation val="maxMin"/>
          <c:max val="10750"/>
          <c:min val="0"/>
        </c:scaling>
        <c:delete val="1"/>
        <c:axPos val="b"/>
        <c:numFmt formatCode="General" sourceLinked="1"/>
        <c:tickLblPos val="none"/>
        <c:crossAx val="101783040"/>
        <c:crosses val="autoZero"/>
        <c:crossBetween val="between"/>
      </c:valAx>
    </c:plotArea>
    <c:plotVisOnly val="1"/>
  </c:chart>
  <c:spPr>
    <a:noFill/>
    <a:ln>
      <a:noFill/>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s-MX"/>
  <c:chart>
    <c:plotArea>
      <c:layout/>
      <c:barChart>
        <c:barDir val="bar"/>
        <c:grouping val="stacked"/>
        <c:ser>
          <c:idx val="0"/>
          <c:order val="0"/>
          <c:spPr>
            <a:noFill/>
            <a:ln>
              <a:noFill/>
            </a:ln>
          </c:spPr>
          <c:cat>
            <c:numRef>
              <c:f>'E-Empleo'!$A$3:$A$9</c:f>
              <c:numCache>
                <c:formatCode>General</c:formatCode>
                <c:ptCount val="7"/>
              </c:numCache>
            </c:numRef>
          </c:cat>
          <c:val>
            <c:numRef>
              <c:f>'E-Empleo'!$C$12:$C$18</c:f>
              <c:numCache>
                <c:formatCode>General</c:formatCode>
                <c:ptCount val="7"/>
                <c:pt idx="0">
                  <c:v>0</c:v>
                </c:pt>
                <c:pt idx="1">
                  <c:v>8470</c:v>
                </c:pt>
                <c:pt idx="2">
                  <c:v>7924</c:v>
                </c:pt>
                <c:pt idx="3">
                  <c:v>6858</c:v>
                </c:pt>
                <c:pt idx="4">
                  <c:v>5317</c:v>
                </c:pt>
                <c:pt idx="5">
                  <c:v>1003</c:v>
                </c:pt>
                <c:pt idx="6">
                  <c:v>0</c:v>
                </c:pt>
              </c:numCache>
            </c:numRef>
          </c:val>
        </c:ser>
        <c:ser>
          <c:idx val="1"/>
          <c:order val="1"/>
          <c:spPr>
            <a:solidFill>
              <a:srgbClr val="322ADA"/>
            </a:solidFill>
          </c:spPr>
          <c:cat>
            <c:numRef>
              <c:f>'E-Empleo'!$A$3:$A$9</c:f>
              <c:numCache>
                <c:formatCode>General</c:formatCode>
                <c:ptCount val="7"/>
              </c:numCache>
            </c:numRef>
          </c:cat>
          <c:val>
            <c:numRef>
              <c:f>'E-Empleo'!$D$12:$D$18</c:f>
              <c:numCache>
                <c:formatCode>General</c:formatCode>
                <c:ptCount val="7"/>
                <c:pt idx="0">
                  <c:v>4100</c:v>
                </c:pt>
                <c:pt idx="1">
                  <c:v>1112</c:v>
                </c:pt>
                <c:pt idx="2">
                  <c:v>187</c:v>
                </c:pt>
                <c:pt idx="3">
                  <c:v>397</c:v>
                </c:pt>
                <c:pt idx="4">
                  <c:v>960</c:v>
                </c:pt>
                <c:pt idx="5">
                  <c:v>1195</c:v>
                </c:pt>
                <c:pt idx="6">
                  <c:v>249</c:v>
                </c:pt>
              </c:numCache>
            </c:numRef>
          </c:val>
        </c:ser>
        <c:ser>
          <c:idx val="2"/>
          <c:order val="2"/>
          <c:spPr>
            <a:solidFill>
              <a:srgbClr val="FA12CE"/>
            </a:solidFill>
          </c:spPr>
          <c:cat>
            <c:numRef>
              <c:f>'E-Empleo'!$A$3:$A$9</c:f>
              <c:numCache>
                <c:formatCode>General</c:formatCode>
                <c:ptCount val="7"/>
              </c:numCache>
            </c:numRef>
          </c:cat>
          <c:val>
            <c:numRef>
              <c:f>'E-Empleo'!$E$12:$E$18</c:f>
              <c:numCache>
                <c:formatCode>General</c:formatCode>
                <c:ptCount val="7"/>
                <c:pt idx="0">
                  <c:v>6638</c:v>
                </c:pt>
                <c:pt idx="1">
                  <c:v>1154</c:v>
                </c:pt>
                <c:pt idx="2">
                  <c:v>359</c:v>
                </c:pt>
                <c:pt idx="3">
                  <c:v>669</c:v>
                </c:pt>
                <c:pt idx="4">
                  <c:v>581</c:v>
                </c:pt>
                <c:pt idx="5">
                  <c:v>3119</c:v>
                </c:pt>
                <c:pt idx="6">
                  <c:v>754</c:v>
                </c:pt>
              </c:numCache>
            </c:numRef>
          </c:val>
        </c:ser>
        <c:gapWidth val="40"/>
        <c:overlap val="100"/>
        <c:axId val="101797248"/>
        <c:axId val="101807232"/>
      </c:barChart>
      <c:catAx>
        <c:axId val="101797248"/>
        <c:scaling>
          <c:orientation val="minMax"/>
        </c:scaling>
        <c:axPos val="l"/>
        <c:numFmt formatCode="General" sourceLinked="1"/>
        <c:majorTickMark val="none"/>
        <c:tickLblPos val="nextTo"/>
        <c:spPr>
          <a:ln w="19050"/>
        </c:spPr>
        <c:crossAx val="101807232"/>
        <c:crosses val="autoZero"/>
        <c:auto val="1"/>
        <c:lblAlgn val="ctr"/>
        <c:lblOffset val="100"/>
      </c:catAx>
      <c:valAx>
        <c:axId val="101807232"/>
        <c:scaling>
          <c:orientation val="minMax"/>
          <c:max val="10750"/>
          <c:min val="0"/>
        </c:scaling>
        <c:delete val="1"/>
        <c:axPos val="b"/>
        <c:numFmt formatCode="General" sourceLinked="1"/>
        <c:tickLblPos val="none"/>
        <c:crossAx val="101797248"/>
        <c:crosses val="autoZero"/>
        <c:crossBetween val="between"/>
      </c:valAx>
    </c:plotArea>
    <c:plotVisOnly val="1"/>
  </c:chart>
  <c:spPr>
    <a:noFill/>
    <a:ln>
      <a:noFill/>
    </a:ln>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s-MX"/>
  <c:chart>
    <c:plotArea>
      <c:layout/>
      <c:barChart>
        <c:barDir val="bar"/>
        <c:grouping val="stacked"/>
        <c:ser>
          <c:idx val="0"/>
          <c:order val="0"/>
          <c:spPr>
            <a:noFill/>
            <a:ln>
              <a:noFill/>
            </a:ln>
          </c:spPr>
          <c:cat>
            <c:numRef>
              <c:f>'F-Impuestos'!$A$4:$A$10</c:f>
              <c:numCache>
                <c:formatCode>General</c:formatCode>
                <c:ptCount val="7"/>
              </c:numCache>
            </c:numRef>
          </c:cat>
          <c:val>
            <c:numRef>
              <c:f>'F-Impuestos'!$C$13:$C$19</c:f>
              <c:numCache>
                <c:formatCode>General</c:formatCode>
                <c:ptCount val="7"/>
                <c:pt idx="0">
                  <c:v>0</c:v>
                </c:pt>
                <c:pt idx="1">
                  <c:v>2539</c:v>
                </c:pt>
                <c:pt idx="2">
                  <c:v>2421</c:v>
                </c:pt>
                <c:pt idx="3">
                  <c:v>1998</c:v>
                </c:pt>
                <c:pt idx="4">
                  <c:v>1573</c:v>
                </c:pt>
                <c:pt idx="5">
                  <c:v>251</c:v>
                </c:pt>
                <c:pt idx="6">
                  <c:v>0</c:v>
                </c:pt>
              </c:numCache>
            </c:numRef>
          </c:val>
        </c:ser>
        <c:ser>
          <c:idx val="1"/>
          <c:order val="1"/>
          <c:spPr>
            <a:solidFill>
              <a:srgbClr val="322ADA"/>
            </a:solidFill>
          </c:spPr>
          <c:cat>
            <c:numRef>
              <c:f>'F-Impuestos'!$A$4:$A$10</c:f>
              <c:numCache>
                <c:formatCode>General</c:formatCode>
                <c:ptCount val="7"/>
              </c:numCache>
            </c:numRef>
          </c:cat>
          <c:val>
            <c:numRef>
              <c:f>'F-Impuestos'!$D$13:$D$19</c:f>
              <c:numCache>
                <c:formatCode>General</c:formatCode>
                <c:ptCount val="7"/>
                <c:pt idx="0">
                  <c:v>3420</c:v>
                </c:pt>
                <c:pt idx="1">
                  <c:v>880</c:v>
                </c:pt>
                <c:pt idx="2">
                  <c:v>118</c:v>
                </c:pt>
                <c:pt idx="3">
                  <c:v>423</c:v>
                </c:pt>
                <c:pt idx="4">
                  <c:v>425</c:v>
                </c:pt>
                <c:pt idx="5">
                  <c:v>1322</c:v>
                </c:pt>
                <c:pt idx="6">
                  <c:v>251</c:v>
                </c:pt>
              </c:numCache>
            </c:numRef>
          </c:val>
        </c:ser>
        <c:gapWidth val="40"/>
        <c:overlap val="100"/>
        <c:axId val="101909632"/>
        <c:axId val="101911168"/>
      </c:barChart>
      <c:catAx>
        <c:axId val="101909632"/>
        <c:scaling>
          <c:orientation val="minMax"/>
        </c:scaling>
        <c:axPos val="l"/>
        <c:numFmt formatCode="General" sourceLinked="1"/>
        <c:majorTickMark val="none"/>
        <c:tickLblPos val="nextTo"/>
        <c:spPr>
          <a:ln w="19050"/>
        </c:spPr>
        <c:crossAx val="101911168"/>
        <c:crosses val="autoZero"/>
        <c:auto val="1"/>
        <c:lblAlgn val="ctr"/>
        <c:lblOffset val="100"/>
      </c:catAx>
      <c:valAx>
        <c:axId val="101911168"/>
        <c:scaling>
          <c:orientation val="minMax"/>
          <c:max val="3500"/>
          <c:min val="0"/>
        </c:scaling>
        <c:delete val="1"/>
        <c:axPos val="b"/>
        <c:numFmt formatCode="General" sourceLinked="1"/>
        <c:tickLblPos val="none"/>
        <c:crossAx val="101909632"/>
        <c:crosses val="autoZero"/>
        <c:crossBetween val="between"/>
      </c:valAx>
    </c:plotArea>
    <c:plotVisOnly val="1"/>
  </c:chart>
  <c:spPr>
    <a:noFill/>
    <a:ln>
      <a:noFill/>
    </a:ln>
  </c:sp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s-MX"/>
  <c:chart>
    <c:plotArea>
      <c:layout/>
      <c:barChart>
        <c:barDir val="bar"/>
        <c:grouping val="stacked"/>
        <c:ser>
          <c:idx val="0"/>
          <c:order val="0"/>
          <c:spPr>
            <a:noFill/>
            <a:ln>
              <a:noFill/>
            </a:ln>
          </c:spPr>
          <c:cat>
            <c:numRef>
              <c:f>'F-Impuestos'!$A$4:$A$10</c:f>
              <c:numCache>
                <c:formatCode>General</c:formatCode>
                <c:ptCount val="7"/>
              </c:numCache>
            </c:numRef>
          </c:cat>
          <c:val>
            <c:numRef>
              <c:f>'F-Impuestos'!$C$4:$C$10</c:f>
              <c:numCache>
                <c:formatCode>General</c:formatCode>
                <c:ptCount val="7"/>
                <c:pt idx="0">
                  <c:v>0</c:v>
                </c:pt>
                <c:pt idx="1">
                  <c:v>1524</c:v>
                </c:pt>
                <c:pt idx="2">
                  <c:v>1396</c:v>
                </c:pt>
                <c:pt idx="3">
                  <c:v>1211</c:v>
                </c:pt>
                <c:pt idx="4">
                  <c:v>1126</c:v>
                </c:pt>
                <c:pt idx="5">
                  <c:v>128</c:v>
                </c:pt>
                <c:pt idx="6">
                  <c:v>0</c:v>
                </c:pt>
              </c:numCache>
            </c:numRef>
          </c:val>
        </c:ser>
        <c:ser>
          <c:idx val="1"/>
          <c:order val="1"/>
          <c:spPr>
            <a:solidFill>
              <a:srgbClr val="322ADA"/>
            </a:solidFill>
          </c:spPr>
          <c:cat>
            <c:numRef>
              <c:f>'F-Impuestos'!$A$4:$A$10</c:f>
              <c:numCache>
                <c:formatCode>General</c:formatCode>
                <c:ptCount val="7"/>
              </c:numCache>
            </c:numRef>
          </c:cat>
          <c:val>
            <c:numRef>
              <c:f>'F-Impuestos'!$D$4:$D$10</c:f>
              <c:numCache>
                <c:formatCode>General</c:formatCode>
                <c:ptCount val="7"/>
                <c:pt idx="0">
                  <c:v>1944</c:v>
                </c:pt>
                <c:pt idx="1">
                  <c:v>420</c:v>
                </c:pt>
                <c:pt idx="2">
                  <c:v>128</c:v>
                </c:pt>
                <c:pt idx="3">
                  <c:v>185</c:v>
                </c:pt>
                <c:pt idx="4">
                  <c:v>85</c:v>
                </c:pt>
                <c:pt idx="5">
                  <c:v>998</c:v>
                </c:pt>
                <c:pt idx="6">
                  <c:v>128</c:v>
                </c:pt>
              </c:numCache>
            </c:numRef>
          </c:val>
        </c:ser>
        <c:gapWidth val="40"/>
        <c:overlap val="100"/>
        <c:axId val="101943552"/>
        <c:axId val="101945344"/>
      </c:barChart>
      <c:catAx>
        <c:axId val="101943552"/>
        <c:scaling>
          <c:orientation val="minMax"/>
        </c:scaling>
        <c:axPos val="r"/>
        <c:numFmt formatCode="General" sourceLinked="1"/>
        <c:majorTickMark val="none"/>
        <c:tickLblPos val="nextTo"/>
        <c:spPr>
          <a:ln w="19050"/>
        </c:spPr>
        <c:crossAx val="101945344"/>
        <c:crosses val="autoZero"/>
        <c:auto val="1"/>
        <c:lblAlgn val="ctr"/>
        <c:lblOffset val="100"/>
      </c:catAx>
      <c:valAx>
        <c:axId val="101945344"/>
        <c:scaling>
          <c:orientation val="maxMin"/>
          <c:max val="3500"/>
          <c:min val="0"/>
        </c:scaling>
        <c:delete val="1"/>
        <c:axPos val="b"/>
        <c:numFmt formatCode="General" sourceLinked="1"/>
        <c:tickLblPos val="none"/>
        <c:crossAx val="101943552"/>
        <c:crosses val="autoZero"/>
        <c:crossBetween val="between"/>
      </c:valAx>
    </c:plotArea>
    <c:plotVisOnly val="1"/>
  </c:chart>
  <c:spPr>
    <a:noFill/>
    <a:ln>
      <a:noFill/>
    </a:ln>
  </c:sp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s-MX"/>
  <c:chart>
    <c:plotArea>
      <c:layout/>
      <c:barChart>
        <c:barDir val="col"/>
        <c:grouping val="stacked"/>
        <c:ser>
          <c:idx val="0"/>
          <c:order val="0"/>
          <c:spPr>
            <a:noFill/>
            <a:ln>
              <a:noFill/>
            </a:ln>
          </c:spPr>
          <c:cat>
            <c:numRef>
              <c:f>'G-Excedente'!$A$13:$A$19</c:f>
              <c:numCache>
                <c:formatCode>General</c:formatCode>
                <c:ptCount val="7"/>
              </c:numCache>
            </c:numRef>
          </c:cat>
          <c:val>
            <c:numRef>
              <c:f>'G-Excedente'!$C$13:$C$19</c:f>
              <c:numCache>
                <c:formatCode>General</c:formatCode>
                <c:ptCount val="7"/>
                <c:pt idx="0">
                  <c:v>0</c:v>
                </c:pt>
                <c:pt idx="1">
                  <c:v>3842</c:v>
                </c:pt>
                <c:pt idx="2">
                  <c:v>3573</c:v>
                </c:pt>
                <c:pt idx="3">
                  <c:v>3043</c:v>
                </c:pt>
                <c:pt idx="4">
                  <c:v>2710</c:v>
                </c:pt>
                <c:pt idx="5">
                  <c:v>426</c:v>
                </c:pt>
                <c:pt idx="6">
                  <c:v>0</c:v>
                </c:pt>
              </c:numCache>
            </c:numRef>
          </c:val>
        </c:ser>
        <c:ser>
          <c:idx val="1"/>
          <c:order val="1"/>
          <c:spPr>
            <a:solidFill>
              <a:srgbClr val="322ADA"/>
            </a:solidFill>
          </c:spPr>
          <c:cat>
            <c:numRef>
              <c:f>'G-Excedente'!$A$13:$A$19</c:f>
              <c:numCache>
                <c:formatCode>General</c:formatCode>
                <c:ptCount val="7"/>
              </c:numCache>
            </c:numRef>
          </c:cat>
          <c:val>
            <c:numRef>
              <c:f>'G-Excedente'!$D$13:$D$19</c:f>
              <c:numCache>
                <c:formatCode>General</c:formatCode>
                <c:ptCount val="7"/>
                <c:pt idx="0">
                  <c:v>5157</c:v>
                </c:pt>
                <c:pt idx="1">
                  <c:v>1315</c:v>
                </c:pt>
                <c:pt idx="2">
                  <c:v>269</c:v>
                </c:pt>
                <c:pt idx="3">
                  <c:v>530</c:v>
                </c:pt>
                <c:pt idx="4">
                  <c:v>333</c:v>
                </c:pt>
                <c:pt idx="5">
                  <c:v>2284</c:v>
                </c:pt>
                <c:pt idx="6">
                  <c:v>426</c:v>
                </c:pt>
              </c:numCache>
            </c:numRef>
          </c:val>
        </c:ser>
        <c:gapWidth val="40"/>
        <c:overlap val="100"/>
        <c:axId val="98980608"/>
        <c:axId val="98982144"/>
      </c:barChart>
      <c:catAx>
        <c:axId val="98980608"/>
        <c:scaling>
          <c:orientation val="maxMin"/>
        </c:scaling>
        <c:axPos val="b"/>
        <c:numFmt formatCode="General" sourceLinked="1"/>
        <c:majorTickMark val="none"/>
        <c:tickLblPos val="nextTo"/>
        <c:spPr>
          <a:ln w="19050"/>
        </c:spPr>
        <c:crossAx val="98982144"/>
        <c:crosses val="autoZero"/>
        <c:auto val="1"/>
        <c:lblAlgn val="ctr"/>
        <c:lblOffset val="100"/>
      </c:catAx>
      <c:valAx>
        <c:axId val="98982144"/>
        <c:scaling>
          <c:orientation val="minMax"/>
          <c:max val="5200"/>
          <c:min val="0"/>
        </c:scaling>
        <c:delete val="1"/>
        <c:axPos val="r"/>
        <c:numFmt formatCode="General" sourceLinked="1"/>
        <c:tickLblPos val="none"/>
        <c:crossAx val="98980608"/>
        <c:crosses val="autoZero"/>
        <c:crossBetween val="between"/>
      </c:valAx>
    </c:plotArea>
    <c:plotVisOnly val="1"/>
  </c:chart>
  <c:spPr>
    <a:noFill/>
    <a:ln>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B6D47-D7F7-4182-AED3-FBED4BB9A274}" type="datetimeFigureOut">
              <a:rPr lang="es-MX" smtClean="0"/>
              <a:pPr/>
              <a:t>19/07/2011</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1276DF-C305-4E2F-832F-E382F056B564}"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8C43EB98-AAF4-4FCF-9C9E-91A36EEB359C}" type="slidenum">
              <a:rPr lang="en-US" smtClean="0">
                <a:latin typeface="Arial" pitchFamily="34" charset="0"/>
                <a:ea typeface="MS PGothic" pitchFamily="34" charset="-128"/>
              </a:rPr>
              <a:pPr/>
              <a:t>1</a:t>
            </a:fld>
            <a:endParaRPr lang="en-US" smtClean="0">
              <a:latin typeface="Arial" pitchFamily="34" charset="0"/>
              <a:ea typeface="MS PGothic" pitchFamily="34" charset="-128"/>
            </a:endParaRPr>
          </a:p>
        </p:txBody>
      </p:sp>
      <p:sp>
        <p:nvSpPr>
          <p:cNvPr id="35843" name="Rectangle 1026"/>
          <p:cNvSpPr>
            <a:spLocks noGrp="1" noRot="1" noChangeAspect="1" noChangeArrowheads="1" noTextEdit="1"/>
          </p:cNvSpPr>
          <p:nvPr>
            <p:ph type="sldImg"/>
          </p:nvPr>
        </p:nvSpPr>
        <p:spPr bwMode="auto">
          <a:xfrm>
            <a:off x="1144588" y="685800"/>
            <a:ext cx="4570412" cy="3429000"/>
          </a:xfrm>
          <a:noFill/>
          <a:ln>
            <a:solidFill>
              <a:srgbClr val="000000"/>
            </a:solidFill>
            <a:miter lim="800000"/>
            <a:headEnd/>
            <a:tailEnd/>
          </a:ln>
        </p:spPr>
      </p:sp>
      <p:sp>
        <p:nvSpPr>
          <p:cNvPr id="35844" name="Rectangle 1027"/>
          <p:cNvSpPr>
            <a:spLocks noGrp="1" noChangeArrowheads="1"/>
          </p:cNvSpPr>
          <p:nvPr>
            <p:ph type="body" idx="1"/>
          </p:nvPr>
        </p:nvSpPr>
        <p:spPr>
          <a:xfrm>
            <a:off x="913805" y="4343704"/>
            <a:ext cx="5030391" cy="4113892"/>
          </a:xfrm>
          <a:noFill/>
          <a:ln/>
        </p:spPr>
        <p:txBody>
          <a:bodyPr/>
          <a:lstStyle/>
          <a:p>
            <a:pPr eaLnBrk="1" hangingPunct="1">
              <a:spcBef>
                <a:spcPct val="0"/>
              </a:spcBef>
            </a:pPr>
            <a:endParaRPr lang="es-CO" smtClean="0">
              <a:latin typeface="Arial" pitchFamily="34" charset="0"/>
              <a:ea typeface="MS PGothic"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7D1276DF-C305-4E2F-832F-E382F056B564}" type="slidenum">
              <a:rPr lang="es-MX" smtClean="0"/>
              <a:pPr/>
              <a:t>3</a:t>
            </a:fld>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8C43EB98-AAF4-4FCF-9C9E-91A36EEB359C}" type="slidenum">
              <a:rPr lang="en-US" smtClean="0">
                <a:latin typeface="Arial" pitchFamily="34" charset="0"/>
                <a:ea typeface="MS PGothic" pitchFamily="34" charset="-128"/>
              </a:rPr>
              <a:pPr/>
              <a:t>16</a:t>
            </a:fld>
            <a:endParaRPr lang="en-US" smtClean="0">
              <a:latin typeface="Arial" pitchFamily="34" charset="0"/>
              <a:ea typeface="MS PGothic" pitchFamily="34" charset="-128"/>
            </a:endParaRPr>
          </a:p>
        </p:txBody>
      </p:sp>
      <p:sp>
        <p:nvSpPr>
          <p:cNvPr id="35843" name="Rectangle 1026"/>
          <p:cNvSpPr>
            <a:spLocks noGrp="1" noRot="1" noChangeAspect="1" noChangeArrowheads="1" noTextEdit="1"/>
          </p:cNvSpPr>
          <p:nvPr>
            <p:ph type="sldImg"/>
          </p:nvPr>
        </p:nvSpPr>
        <p:spPr bwMode="auto">
          <a:xfrm>
            <a:off x="1144588" y="685800"/>
            <a:ext cx="4570412" cy="3429000"/>
          </a:xfrm>
          <a:noFill/>
          <a:ln>
            <a:solidFill>
              <a:srgbClr val="000000"/>
            </a:solidFill>
            <a:miter lim="800000"/>
            <a:headEnd/>
            <a:tailEnd/>
          </a:ln>
        </p:spPr>
      </p:sp>
      <p:sp>
        <p:nvSpPr>
          <p:cNvPr id="35844" name="Rectangle 1027"/>
          <p:cNvSpPr>
            <a:spLocks noGrp="1" noChangeArrowheads="1"/>
          </p:cNvSpPr>
          <p:nvPr>
            <p:ph type="body" idx="1"/>
          </p:nvPr>
        </p:nvSpPr>
        <p:spPr>
          <a:xfrm>
            <a:off x="913805" y="4343704"/>
            <a:ext cx="5030391" cy="4113892"/>
          </a:xfrm>
          <a:noFill/>
          <a:ln/>
        </p:spPr>
        <p:txBody>
          <a:bodyPr/>
          <a:lstStyle/>
          <a:p>
            <a:pPr eaLnBrk="1" hangingPunct="1">
              <a:spcBef>
                <a:spcPct val="0"/>
              </a:spcBef>
            </a:pPr>
            <a:endParaRPr lang="es-CO" smtClean="0">
              <a:latin typeface="Arial" pitchFamily="34" charset="0"/>
              <a:ea typeface="MS PGothic"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302FF9C9-E06C-4016-925B-9A57CABF6018}" type="datetimeFigureOut">
              <a:rPr lang="es-MX" smtClean="0"/>
              <a:pPr/>
              <a:t>19/07/2011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7DC7265-E53C-4B81-9F55-6C732C812714}"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02FF9C9-E06C-4016-925B-9A57CABF6018}" type="datetimeFigureOut">
              <a:rPr lang="es-MX" smtClean="0"/>
              <a:pPr/>
              <a:t>19/07/2011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7DC7265-E53C-4B81-9F55-6C732C812714}"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02FF9C9-E06C-4016-925B-9A57CABF6018}" type="datetimeFigureOut">
              <a:rPr lang="es-MX" smtClean="0"/>
              <a:pPr/>
              <a:t>19/07/2011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7DC7265-E53C-4B81-9F55-6C732C812714}" type="slidenum">
              <a:rPr lang="es-MX" smtClean="0"/>
              <a:pPr/>
              <a:t>‹Nº›</a:t>
            </a:fld>
            <a:endParaRPr lang="es-MX"/>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9"/>
          <p:cNvSpPr/>
          <p:nvPr userDrawn="1"/>
        </p:nvSpPr>
        <p:spPr>
          <a:xfrm>
            <a:off x="0" y="4833938"/>
            <a:ext cx="2239963" cy="987425"/>
          </a:xfrm>
          <a:prstGeom prst="rect">
            <a:avLst/>
          </a:prstGeom>
          <a:solidFill>
            <a:schemeClr val="accent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0"/>
          <p:cNvSpPr/>
          <p:nvPr userDrawn="1"/>
        </p:nvSpPr>
        <p:spPr>
          <a:xfrm>
            <a:off x="2359025" y="4495800"/>
            <a:ext cx="6784975" cy="987425"/>
          </a:xfrm>
          <a:prstGeom prst="rect">
            <a:avLst/>
          </a:prstGeom>
          <a:solidFill>
            <a:schemeClr val="tx1"/>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schemeClr val="accent1"/>
              </a:solidFill>
            </a:endParaRPr>
          </a:p>
        </p:txBody>
      </p:sp>
      <p:sp>
        <p:nvSpPr>
          <p:cNvPr id="10" name="Subtitle 8"/>
          <p:cNvSpPr>
            <a:spLocks noGrp="1"/>
          </p:cNvSpPr>
          <p:nvPr>
            <p:ph type="subTitle" idx="1"/>
          </p:nvPr>
        </p:nvSpPr>
        <p:spPr>
          <a:xfrm>
            <a:off x="2362200" y="5266944"/>
            <a:ext cx="6477000" cy="981456"/>
          </a:xfrm>
        </p:spPr>
        <p:txBody>
          <a:bodyPr lIns="182880" tIns="182880" rIns="182880" bIns="182880" anchor="ctr">
            <a:normAutofit/>
          </a:bodyPr>
          <a:lstStyle>
            <a:lvl1pPr marL="0" indent="0" algn="l">
              <a:buNone/>
              <a:defRPr sz="1600" b="1">
                <a:solidFill>
                  <a:schemeClr val="accent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11" name="Title 7"/>
          <p:cNvSpPr>
            <a:spLocks noGrp="1"/>
          </p:cNvSpPr>
          <p:nvPr>
            <p:ph type="ctrTitle"/>
          </p:nvPr>
        </p:nvSpPr>
        <p:spPr>
          <a:xfrm>
            <a:off x="2362200" y="685800"/>
            <a:ext cx="6477000" cy="4572000"/>
          </a:xfrm>
        </p:spPr>
        <p:txBody>
          <a:bodyPr bIns="0"/>
          <a:lstStyle>
            <a:lvl1pPr>
              <a:lnSpc>
                <a:spcPts val="4400"/>
              </a:lnSpc>
              <a:defRPr sz="4400" b="0" cap="all" baseline="0">
                <a:solidFill>
                  <a:schemeClr val="tx2">
                    <a:lumMod val="25000"/>
                  </a:schemeClr>
                </a:solidFill>
              </a:defRPr>
            </a:lvl1pPr>
          </a:lstStyle>
          <a:p>
            <a:r>
              <a:rPr lang="en-US" dirty="0"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02FF9C9-E06C-4016-925B-9A57CABF6018}" type="datetimeFigureOut">
              <a:rPr lang="es-MX" smtClean="0"/>
              <a:pPr/>
              <a:t>19/07/2011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7DC7265-E53C-4B81-9F55-6C732C812714}"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02FF9C9-E06C-4016-925B-9A57CABF6018}" type="datetimeFigureOut">
              <a:rPr lang="es-MX" smtClean="0"/>
              <a:pPr/>
              <a:t>19/07/2011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7DC7265-E53C-4B81-9F55-6C732C812714}"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302FF9C9-E06C-4016-925B-9A57CABF6018}" type="datetimeFigureOut">
              <a:rPr lang="es-MX" smtClean="0"/>
              <a:pPr/>
              <a:t>19/07/2011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7DC7265-E53C-4B81-9F55-6C732C812714}"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302FF9C9-E06C-4016-925B-9A57CABF6018}" type="datetimeFigureOut">
              <a:rPr lang="es-MX" smtClean="0"/>
              <a:pPr/>
              <a:t>19/07/2011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47DC7265-E53C-4B81-9F55-6C732C812714}"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302FF9C9-E06C-4016-925B-9A57CABF6018}" type="datetimeFigureOut">
              <a:rPr lang="es-MX" smtClean="0"/>
              <a:pPr/>
              <a:t>19/07/2011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47DC7265-E53C-4B81-9F55-6C732C812714}"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02FF9C9-E06C-4016-925B-9A57CABF6018}" type="datetimeFigureOut">
              <a:rPr lang="es-MX" smtClean="0"/>
              <a:pPr/>
              <a:t>19/07/2011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47DC7265-E53C-4B81-9F55-6C732C812714}"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02FF9C9-E06C-4016-925B-9A57CABF6018}" type="datetimeFigureOut">
              <a:rPr lang="es-MX" smtClean="0"/>
              <a:pPr/>
              <a:t>19/07/2011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7DC7265-E53C-4B81-9F55-6C732C812714}"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02FF9C9-E06C-4016-925B-9A57CABF6018}" type="datetimeFigureOut">
              <a:rPr lang="es-MX" smtClean="0"/>
              <a:pPr/>
              <a:t>19/07/2011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7DC7265-E53C-4B81-9F55-6C732C812714}"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2FF9C9-E06C-4016-925B-9A57CABF6018}" type="datetimeFigureOut">
              <a:rPr lang="es-MX" smtClean="0"/>
              <a:pPr/>
              <a:t>19/07/2011</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C7265-E53C-4B81-9F55-6C732C812714}"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ubtitle 5"/>
          <p:cNvSpPr>
            <a:spLocks noGrp="1"/>
          </p:cNvSpPr>
          <p:nvPr>
            <p:ph type="subTitle" idx="1"/>
          </p:nvPr>
        </p:nvSpPr>
        <p:spPr>
          <a:xfrm>
            <a:off x="2362200" y="4495800"/>
            <a:ext cx="6477000" cy="981075"/>
          </a:xfrm>
        </p:spPr>
        <p:txBody>
          <a:bodyPr/>
          <a:lstStyle/>
          <a:p>
            <a:pPr eaLnBrk="1" hangingPunct="1"/>
            <a:r>
              <a:rPr lang="en-US" sz="2000" dirty="0" smtClean="0"/>
              <a:t>Telecom Advisory Services, LLC</a:t>
            </a:r>
          </a:p>
        </p:txBody>
      </p:sp>
      <p:sp>
        <p:nvSpPr>
          <p:cNvPr id="21507" name="Title 4"/>
          <p:cNvSpPr>
            <a:spLocks noGrp="1"/>
          </p:cNvSpPr>
          <p:nvPr>
            <p:ph type="ctrTitle"/>
          </p:nvPr>
        </p:nvSpPr>
        <p:spPr bwMode="auto">
          <a:xfrm>
            <a:off x="2362200" y="914400"/>
            <a:ext cx="6477000" cy="3581400"/>
          </a:xfrm>
        </p:spPr>
        <p:txBody>
          <a:bodyPr wrap="square" tIns="45720" numCol="1" compatLnSpc="1">
            <a:prstTxWarp prst="textNoShape">
              <a:avLst/>
            </a:prstTxWarp>
          </a:bodyPr>
          <a:lstStyle/>
          <a:p>
            <a:pPr eaLnBrk="1" hangingPunct="1"/>
            <a:r>
              <a:rPr lang="es-ES" cap="none" smtClean="0">
                <a:solidFill>
                  <a:schemeClr val="tx1"/>
                </a:solidFill>
              </a:rPr>
              <a:t>ANÁLISIS DEL BENEFICIO ECONÓMICO DEL DIVIDENDO DIGITAL </a:t>
            </a:r>
            <a:br>
              <a:rPr lang="es-ES" cap="none" smtClean="0">
                <a:solidFill>
                  <a:schemeClr val="tx1"/>
                </a:solidFill>
              </a:rPr>
            </a:br>
            <a:r>
              <a:rPr lang="es-ES" cap="none" smtClean="0">
                <a:solidFill>
                  <a:schemeClr val="tx1"/>
                </a:solidFill>
              </a:rPr>
              <a:t>PARA AMÉRICA LATINA </a:t>
            </a:r>
            <a:br>
              <a:rPr lang="es-ES" cap="none" smtClean="0">
                <a:solidFill>
                  <a:schemeClr val="tx1"/>
                </a:solidFill>
              </a:rPr>
            </a:br>
            <a:endParaRPr lang="en-US" cap="none" smtClean="0">
              <a:solidFill>
                <a:schemeClr val="tx1"/>
              </a:solidFill>
            </a:endParaRPr>
          </a:p>
        </p:txBody>
      </p:sp>
      <p:sp>
        <p:nvSpPr>
          <p:cNvPr id="21508" name="Rectangle 7"/>
          <p:cNvSpPr>
            <a:spLocks noChangeArrowheads="1"/>
          </p:cNvSpPr>
          <p:nvPr/>
        </p:nvSpPr>
        <p:spPr bwMode="auto">
          <a:xfrm>
            <a:off x="2368218" y="5484107"/>
            <a:ext cx="5874877" cy="1200329"/>
          </a:xfrm>
          <a:prstGeom prst="rect">
            <a:avLst/>
          </a:prstGeom>
          <a:noFill/>
          <a:ln w="9525">
            <a:noFill/>
            <a:miter lim="800000"/>
            <a:headEnd/>
            <a:tailEnd/>
          </a:ln>
        </p:spPr>
        <p:txBody>
          <a:bodyPr wrap="none" anchor="ctr">
            <a:spAutoFit/>
          </a:bodyPr>
          <a:lstStyle/>
          <a:p>
            <a:pPr algn="ctr"/>
            <a:r>
              <a:rPr lang="en-GB" b="1" dirty="0" smtClean="0"/>
              <a:t>Ernesto M. Flores-Roux</a:t>
            </a:r>
          </a:p>
          <a:p>
            <a:pPr algn="ctr"/>
            <a:r>
              <a:rPr lang="en-GB" b="1" dirty="0" err="1" smtClean="0"/>
              <a:t>Raúl</a:t>
            </a:r>
            <a:r>
              <a:rPr lang="en-GB" b="1" dirty="0" smtClean="0"/>
              <a:t> L. Katz</a:t>
            </a:r>
          </a:p>
          <a:p>
            <a:pPr algn="ctr"/>
            <a:r>
              <a:rPr lang="en-GB" b="1" dirty="0" smtClean="0"/>
              <a:t>XIV </a:t>
            </a:r>
            <a:r>
              <a:rPr lang="en-GB" b="1" dirty="0" err="1" smtClean="0"/>
              <a:t>Cumbre</a:t>
            </a:r>
            <a:r>
              <a:rPr lang="en-GB" b="1" dirty="0" smtClean="0"/>
              <a:t> de </a:t>
            </a:r>
            <a:r>
              <a:rPr lang="en-GB" b="1" dirty="0" err="1" smtClean="0"/>
              <a:t>Reguladores</a:t>
            </a:r>
            <a:r>
              <a:rPr lang="en-GB" b="1" dirty="0" smtClean="0"/>
              <a:t> y </a:t>
            </a:r>
            <a:r>
              <a:rPr lang="en-GB" b="1" dirty="0" err="1" smtClean="0"/>
              <a:t>Operadores</a:t>
            </a:r>
            <a:r>
              <a:rPr lang="en-GB" b="1" dirty="0" smtClean="0"/>
              <a:t> </a:t>
            </a:r>
            <a:r>
              <a:rPr lang="en-GB" b="1" dirty="0" err="1" smtClean="0"/>
              <a:t>Regulatel</a:t>
            </a:r>
            <a:r>
              <a:rPr lang="en-GB" b="1" dirty="0" smtClean="0"/>
              <a:t>-AHCIET</a:t>
            </a:r>
            <a:endParaRPr lang="en-GB" i="1" dirty="0"/>
          </a:p>
          <a:p>
            <a:pPr algn="ctr"/>
            <a:r>
              <a:rPr lang="es-MX" i="1" dirty="0" smtClean="0"/>
              <a:t>Santo Domingo, 19 </a:t>
            </a:r>
            <a:r>
              <a:rPr lang="es-MX" i="1" dirty="0"/>
              <a:t>de </a:t>
            </a:r>
            <a:r>
              <a:rPr lang="es-MX" i="1" dirty="0" smtClean="0"/>
              <a:t>julio </a:t>
            </a:r>
            <a:r>
              <a:rPr lang="es-MX" i="1" dirty="0"/>
              <a:t>de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58 Rectángulo redondeado"/>
          <p:cNvSpPr/>
          <p:nvPr/>
        </p:nvSpPr>
        <p:spPr bwMode="auto">
          <a:xfrm>
            <a:off x="222904" y="1788876"/>
            <a:ext cx="2448000" cy="1620000"/>
          </a:xfrm>
          <a:prstGeom prst="roundRect">
            <a:avLst>
              <a:gd name="adj" fmla="val 8065"/>
            </a:avLst>
          </a:prstGeom>
          <a:solidFill>
            <a:schemeClr val="accent6">
              <a:lumMod val="20000"/>
              <a:lumOff val="80000"/>
            </a:schemeClr>
          </a:solidFill>
          <a:ln w="9525" cap="flat" cmpd="sng" algn="ctr">
            <a:noFill/>
            <a:prstDash val="solid"/>
            <a:round/>
            <a:headEnd type="none" w="med" len="med"/>
            <a:tailEnd type="none" w="med" len="med"/>
          </a:ln>
          <a:effectLst/>
        </p:spPr>
        <p:txBody>
          <a:bodyPr wrap="none" anchor="ctr"/>
          <a:lstStyle/>
          <a:p>
            <a:pPr eaLnBrk="0" fontAlgn="auto" hangingPunct="0">
              <a:spcBef>
                <a:spcPts val="0"/>
              </a:spcBef>
              <a:spcAft>
                <a:spcPts val="0"/>
              </a:spcAft>
              <a:defRPr/>
            </a:pPr>
            <a:endParaRPr lang="es-MX" sz="1400">
              <a:latin typeface="Arial" charset="0"/>
              <a:ea typeface="ＭＳ Ｐゴシック" charset="-128"/>
            </a:endParaRPr>
          </a:p>
        </p:txBody>
      </p:sp>
      <p:graphicFrame>
        <p:nvGraphicFramePr>
          <p:cNvPr id="4" name="4 Gráfico"/>
          <p:cNvGraphicFramePr/>
          <p:nvPr/>
        </p:nvGraphicFramePr>
        <p:xfrm>
          <a:off x="656908" y="1408016"/>
          <a:ext cx="3240000" cy="468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5 Gráfico"/>
          <p:cNvGraphicFramePr/>
          <p:nvPr/>
        </p:nvGraphicFramePr>
        <p:xfrm>
          <a:off x="4213792" y="1408016"/>
          <a:ext cx="3240000" cy="4680000"/>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20"/>
          <p:cNvSpPr>
            <a:spLocks noChangeArrowheads="1"/>
          </p:cNvSpPr>
          <p:nvPr/>
        </p:nvSpPr>
        <p:spPr bwMode="auto">
          <a:xfrm>
            <a:off x="2601004" y="1718379"/>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0</a:t>
            </a:r>
          </a:p>
        </p:txBody>
      </p:sp>
      <p:sp>
        <p:nvSpPr>
          <p:cNvPr id="15" name="Rectangle 20"/>
          <p:cNvSpPr>
            <a:spLocks noChangeArrowheads="1"/>
          </p:cNvSpPr>
          <p:nvPr/>
        </p:nvSpPr>
        <p:spPr bwMode="auto">
          <a:xfrm>
            <a:off x="2601004" y="2367719"/>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0</a:t>
            </a:r>
          </a:p>
        </p:txBody>
      </p:sp>
      <p:sp>
        <p:nvSpPr>
          <p:cNvPr id="16" name="Rectangle 20"/>
          <p:cNvSpPr>
            <a:spLocks noChangeArrowheads="1"/>
          </p:cNvSpPr>
          <p:nvPr/>
        </p:nvSpPr>
        <p:spPr bwMode="auto">
          <a:xfrm>
            <a:off x="2528716" y="2979927"/>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53</a:t>
            </a:r>
          </a:p>
        </p:txBody>
      </p:sp>
      <p:sp>
        <p:nvSpPr>
          <p:cNvPr id="17" name="Rectangle 20"/>
          <p:cNvSpPr>
            <a:spLocks noChangeArrowheads="1"/>
          </p:cNvSpPr>
          <p:nvPr/>
        </p:nvSpPr>
        <p:spPr bwMode="auto">
          <a:xfrm>
            <a:off x="2351778" y="3621835"/>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144</a:t>
            </a:r>
          </a:p>
        </p:txBody>
      </p:sp>
      <p:sp>
        <p:nvSpPr>
          <p:cNvPr id="18" name="Rectangle 20"/>
          <p:cNvSpPr>
            <a:spLocks noChangeArrowheads="1"/>
          </p:cNvSpPr>
          <p:nvPr/>
        </p:nvSpPr>
        <p:spPr bwMode="auto">
          <a:xfrm>
            <a:off x="2324740" y="4251975"/>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84</a:t>
            </a:r>
          </a:p>
        </p:txBody>
      </p:sp>
      <p:sp>
        <p:nvSpPr>
          <p:cNvPr id="19" name="Rectangle 20"/>
          <p:cNvSpPr>
            <a:spLocks noChangeArrowheads="1"/>
          </p:cNvSpPr>
          <p:nvPr/>
        </p:nvSpPr>
        <p:spPr bwMode="auto">
          <a:xfrm>
            <a:off x="2108716" y="4863903"/>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232</a:t>
            </a:r>
          </a:p>
        </p:txBody>
      </p:sp>
      <p:sp>
        <p:nvSpPr>
          <p:cNvPr id="20" name="Rectangle 20"/>
          <p:cNvSpPr>
            <a:spLocks noChangeArrowheads="1"/>
          </p:cNvSpPr>
          <p:nvPr/>
        </p:nvSpPr>
        <p:spPr bwMode="auto">
          <a:xfrm>
            <a:off x="2108716" y="5512224"/>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513</a:t>
            </a:r>
          </a:p>
        </p:txBody>
      </p:sp>
      <p:sp>
        <p:nvSpPr>
          <p:cNvPr id="21" name="Rectangle 20"/>
          <p:cNvSpPr>
            <a:spLocks noChangeArrowheads="1"/>
          </p:cNvSpPr>
          <p:nvPr/>
        </p:nvSpPr>
        <p:spPr bwMode="auto">
          <a:xfrm>
            <a:off x="4304842" y="1718379"/>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300</a:t>
            </a:r>
          </a:p>
        </p:txBody>
      </p:sp>
      <p:sp>
        <p:nvSpPr>
          <p:cNvPr id="22" name="Rectangle 20"/>
          <p:cNvSpPr>
            <a:spLocks noChangeArrowheads="1"/>
          </p:cNvSpPr>
          <p:nvPr/>
        </p:nvSpPr>
        <p:spPr bwMode="auto">
          <a:xfrm>
            <a:off x="5471960" y="2367719"/>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1,393</a:t>
            </a:r>
          </a:p>
        </p:txBody>
      </p:sp>
      <p:sp>
        <p:nvSpPr>
          <p:cNvPr id="23" name="Rectangle 20"/>
          <p:cNvSpPr>
            <a:spLocks noChangeArrowheads="1"/>
          </p:cNvSpPr>
          <p:nvPr/>
        </p:nvSpPr>
        <p:spPr bwMode="auto">
          <a:xfrm>
            <a:off x="5730012" y="2979927"/>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388</a:t>
            </a:r>
          </a:p>
        </p:txBody>
      </p:sp>
      <p:sp>
        <p:nvSpPr>
          <p:cNvPr id="24" name="Rectangle 20"/>
          <p:cNvSpPr>
            <a:spLocks noChangeArrowheads="1"/>
          </p:cNvSpPr>
          <p:nvPr/>
        </p:nvSpPr>
        <p:spPr bwMode="auto">
          <a:xfrm>
            <a:off x="6132080" y="3621835"/>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542</a:t>
            </a:r>
          </a:p>
        </p:txBody>
      </p:sp>
      <p:sp>
        <p:nvSpPr>
          <p:cNvPr id="25" name="Rectangle 20"/>
          <p:cNvSpPr>
            <a:spLocks noChangeArrowheads="1"/>
          </p:cNvSpPr>
          <p:nvPr/>
        </p:nvSpPr>
        <p:spPr bwMode="auto">
          <a:xfrm>
            <a:off x="6231126" y="4251975"/>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132</a:t>
            </a:r>
          </a:p>
        </p:txBody>
      </p:sp>
      <p:sp>
        <p:nvSpPr>
          <p:cNvPr id="26" name="Rectangle 20"/>
          <p:cNvSpPr>
            <a:spLocks noChangeArrowheads="1"/>
          </p:cNvSpPr>
          <p:nvPr/>
        </p:nvSpPr>
        <p:spPr bwMode="auto">
          <a:xfrm>
            <a:off x="6923726" y="4863903"/>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827</a:t>
            </a:r>
          </a:p>
        </p:txBody>
      </p:sp>
      <p:sp>
        <p:nvSpPr>
          <p:cNvPr id="27" name="Rectangle 20"/>
          <p:cNvSpPr>
            <a:spLocks noChangeArrowheads="1"/>
          </p:cNvSpPr>
          <p:nvPr/>
        </p:nvSpPr>
        <p:spPr bwMode="auto">
          <a:xfrm>
            <a:off x="6990292" y="5512224"/>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3,582</a:t>
            </a:r>
          </a:p>
        </p:txBody>
      </p:sp>
      <p:sp>
        <p:nvSpPr>
          <p:cNvPr id="28" name="Rectangle 20"/>
          <p:cNvSpPr>
            <a:spLocks noChangeArrowheads="1"/>
          </p:cNvSpPr>
          <p:nvPr/>
        </p:nvSpPr>
        <p:spPr bwMode="auto">
          <a:xfrm>
            <a:off x="4895896" y="5512224"/>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solidFill>
                  <a:schemeClr val="bg1"/>
                </a:solidFill>
                <a:latin typeface="Calibri" pitchFamily="34" charset="0"/>
              </a:rPr>
              <a:t>2,520</a:t>
            </a:r>
          </a:p>
        </p:txBody>
      </p:sp>
      <p:sp>
        <p:nvSpPr>
          <p:cNvPr id="29" name="Rectangle 20"/>
          <p:cNvSpPr>
            <a:spLocks noChangeArrowheads="1"/>
          </p:cNvSpPr>
          <p:nvPr/>
        </p:nvSpPr>
        <p:spPr bwMode="auto">
          <a:xfrm>
            <a:off x="6266990" y="5512224"/>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solidFill>
                  <a:schemeClr val="bg1"/>
                </a:solidFill>
                <a:latin typeface="Calibri" pitchFamily="34" charset="0"/>
              </a:rPr>
              <a:t>1,062</a:t>
            </a:r>
          </a:p>
        </p:txBody>
      </p:sp>
      <p:sp>
        <p:nvSpPr>
          <p:cNvPr id="31" name="Rectangle 20"/>
          <p:cNvSpPr>
            <a:spLocks noChangeArrowheads="1"/>
          </p:cNvSpPr>
          <p:nvPr/>
        </p:nvSpPr>
        <p:spPr bwMode="auto">
          <a:xfrm>
            <a:off x="497524" y="1136856"/>
            <a:ext cx="7398892" cy="523220"/>
          </a:xfrm>
          <a:prstGeom prst="rect">
            <a:avLst/>
          </a:prstGeom>
          <a:noFill/>
          <a:ln w="9525" algn="ctr">
            <a:noFill/>
            <a:miter lim="800000"/>
            <a:headEnd/>
            <a:tailEnd/>
          </a:ln>
        </p:spPr>
        <p:txBody>
          <a:bodyPr wrap="square" lIns="0" tIns="0" rIns="0" bIns="0">
            <a:spAutoFit/>
          </a:bodyPr>
          <a:lstStyle/>
          <a:p>
            <a:pPr eaLnBrk="0" hangingPunct="0"/>
            <a:r>
              <a:rPr lang="es-MX" sz="2000" b="1" dirty="0" smtClean="0">
                <a:latin typeface="Calibri" pitchFamily="34" charset="0"/>
              </a:rPr>
              <a:t>Ingresos adicionales del sector y contribución al crecimiento del PIB</a:t>
            </a:r>
          </a:p>
          <a:p>
            <a:pPr eaLnBrk="0" hangingPunct="0"/>
            <a:r>
              <a:rPr lang="es-MX" sz="1400" dirty="0" smtClean="0">
                <a:latin typeface="Calibri" pitchFamily="34" charset="0"/>
              </a:rPr>
              <a:t>Millones de dólares</a:t>
            </a:r>
          </a:p>
        </p:txBody>
      </p:sp>
      <p:grpSp>
        <p:nvGrpSpPr>
          <p:cNvPr id="49" name="48 Grupo"/>
          <p:cNvGrpSpPr/>
          <p:nvPr/>
        </p:nvGrpSpPr>
        <p:grpSpPr>
          <a:xfrm>
            <a:off x="7604794" y="1648044"/>
            <a:ext cx="1071662" cy="386890"/>
            <a:chOff x="7604794" y="1067726"/>
            <a:chExt cx="1071662" cy="386890"/>
          </a:xfrm>
        </p:grpSpPr>
        <p:sp>
          <p:nvSpPr>
            <p:cNvPr id="32" name="31 Rectángulo"/>
            <p:cNvSpPr/>
            <p:nvPr/>
          </p:nvSpPr>
          <p:spPr>
            <a:xfrm>
              <a:off x="7604794" y="1290275"/>
              <a:ext cx="252536" cy="144016"/>
            </a:xfrm>
            <a:prstGeom prst="rect">
              <a:avLst/>
            </a:prstGeom>
            <a:solidFill>
              <a:srgbClr val="FA12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3" name="32 Rectángulo"/>
            <p:cNvSpPr/>
            <p:nvPr/>
          </p:nvSpPr>
          <p:spPr>
            <a:xfrm>
              <a:off x="7604794" y="1088051"/>
              <a:ext cx="252536" cy="144016"/>
            </a:xfrm>
            <a:prstGeom prst="rect">
              <a:avLst/>
            </a:prstGeom>
            <a:solidFill>
              <a:srgbClr val="322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4" name="Rectangle 20"/>
            <p:cNvSpPr>
              <a:spLocks noChangeArrowheads="1"/>
            </p:cNvSpPr>
            <p:nvPr/>
          </p:nvSpPr>
          <p:spPr bwMode="auto">
            <a:xfrm>
              <a:off x="7884368" y="1269950"/>
              <a:ext cx="792088" cy="184666"/>
            </a:xfrm>
            <a:prstGeom prst="rect">
              <a:avLst/>
            </a:prstGeom>
            <a:noFill/>
            <a:ln w="9525" algn="ctr">
              <a:noFill/>
              <a:miter lim="800000"/>
              <a:headEnd/>
              <a:tailEnd/>
            </a:ln>
          </p:spPr>
          <p:txBody>
            <a:bodyPr wrap="square" lIns="0" tIns="0" rIns="0" bIns="0">
              <a:spAutoFit/>
            </a:bodyPr>
            <a:lstStyle/>
            <a:p>
              <a:pPr eaLnBrk="0" hangingPunct="0"/>
              <a:r>
                <a:rPr lang="es-MX" sz="1200" b="1" dirty="0" smtClean="0">
                  <a:latin typeface="Calibri" pitchFamily="34" charset="0"/>
                </a:rPr>
                <a:t>Indirecta</a:t>
              </a:r>
            </a:p>
          </p:txBody>
        </p:sp>
        <p:sp>
          <p:nvSpPr>
            <p:cNvPr id="35" name="Rectangle 20"/>
            <p:cNvSpPr>
              <a:spLocks noChangeArrowheads="1"/>
            </p:cNvSpPr>
            <p:nvPr/>
          </p:nvSpPr>
          <p:spPr bwMode="auto">
            <a:xfrm>
              <a:off x="7884368" y="1067726"/>
              <a:ext cx="792088" cy="184666"/>
            </a:xfrm>
            <a:prstGeom prst="rect">
              <a:avLst/>
            </a:prstGeom>
            <a:noFill/>
            <a:ln w="9525" algn="ctr">
              <a:noFill/>
              <a:miter lim="800000"/>
              <a:headEnd/>
              <a:tailEnd/>
            </a:ln>
          </p:spPr>
          <p:txBody>
            <a:bodyPr wrap="square" lIns="0" tIns="0" rIns="0" bIns="0">
              <a:spAutoFit/>
            </a:bodyPr>
            <a:lstStyle/>
            <a:p>
              <a:pPr eaLnBrk="0" hangingPunct="0"/>
              <a:r>
                <a:rPr lang="es-MX" sz="1200" b="1" dirty="0" smtClean="0">
                  <a:latin typeface="Calibri" pitchFamily="34" charset="0"/>
                </a:rPr>
                <a:t>Directa</a:t>
              </a:r>
            </a:p>
          </p:txBody>
        </p:sp>
      </p:grpSp>
      <p:grpSp>
        <p:nvGrpSpPr>
          <p:cNvPr id="2" name="37 Grupo"/>
          <p:cNvGrpSpPr/>
          <p:nvPr/>
        </p:nvGrpSpPr>
        <p:grpSpPr>
          <a:xfrm>
            <a:off x="3320826" y="5965394"/>
            <a:ext cx="1224136" cy="360040"/>
            <a:chOff x="323528" y="5589240"/>
            <a:chExt cx="1224136" cy="360040"/>
          </a:xfrm>
        </p:grpSpPr>
        <p:sp>
          <p:nvSpPr>
            <p:cNvPr id="36" name="35 Elipse"/>
            <p:cNvSpPr/>
            <p:nvPr/>
          </p:nvSpPr>
          <p:spPr>
            <a:xfrm>
              <a:off x="512596" y="5589240"/>
              <a:ext cx="846000" cy="3600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7" name="Rectangle 20"/>
            <p:cNvSpPr>
              <a:spLocks noChangeArrowheads="1"/>
            </p:cNvSpPr>
            <p:nvPr/>
          </p:nvSpPr>
          <p:spPr bwMode="auto">
            <a:xfrm>
              <a:off x="323528" y="5646150"/>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solidFill>
                    <a:schemeClr val="bg1"/>
                  </a:solidFill>
                  <a:latin typeface="Calibri" pitchFamily="34" charset="0"/>
                </a:rPr>
                <a:t>x  7.0</a:t>
              </a:r>
            </a:p>
          </p:txBody>
        </p:sp>
      </p:grpSp>
      <p:cxnSp>
        <p:nvCxnSpPr>
          <p:cNvPr id="40" name="39 Forma"/>
          <p:cNvCxnSpPr/>
          <p:nvPr/>
        </p:nvCxnSpPr>
        <p:spPr>
          <a:xfrm rot="16200000" flipH="1">
            <a:off x="2918784" y="5698495"/>
            <a:ext cx="252000" cy="648000"/>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41 Forma"/>
          <p:cNvCxnSpPr/>
          <p:nvPr/>
        </p:nvCxnSpPr>
        <p:spPr>
          <a:xfrm flipV="1">
            <a:off x="4544962" y="5896495"/>
            <a:ext cx="3042408" cy="252000"/>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48" name="47 Grupo"/>
          <p:cNvGrpSpPr/>
          <p:nvPr/>
        </p:nvGrpSpPr>
        <p:grpSpPr>
          <a:xfrm>
            <a:off x="1778764" y="6382452"/>
            <a:ext cx="1584000" cy="360040"/>
            <a:chOff x="1790586" y="6165304"/>
            <a:chExt cx="1584000" cy="360040"/>
          </a:xfrm>
        </p:grpSpPr>
        <p:sp>
          <p:nvSpPr>
            <p:cNvPr id="41" name="40 Rectángulo"/>
            <p:cNvSpPr/>
            <p:nvPr/>
          </p:nvSpPr>
          <p:spPr>
            <a:xfrm>
              <a:off x="1790586" y="6165304"/>
              <a:ext cx="1584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4" name="Rectangle 20"/>
            <p:cNvSpPr>
              <a:spLocks noChangeArrowheads="1"/>
            </p:cNvSpPr>
            <p:nvPr/>
          </p:nvSpPr>
          <p:spPr bwMode="auto">
            <a:xfrm>
              <a:off x="1826502" y="6206825"/>
              <a:ext cx="1512168" cy="276999"/>
            </a:xfrm>
            <a:prstGeom prst="rect">
              <a:avLst/>
            </a:prstGeom>
            <a:noFill/>
            <a:ln w="9525" algn="ctr">
              <a:noFill/>
              <a:miter lim="800000"/>
              <a:headEnd/>
              <a:tailEnd/>
            </a:ln>
          </p:spPr>
          <p:txBody>
            <a:bodyPr wrap="square" lIns="0" tIns="0" rIns="0" bIns="0">
              <a:spAutoFit/>
            </a:bodyPr>
            <a:lstStyle/>
            <a:p>
              <a:pPr algn="ctr" eaLnBrk="0" hangingPunct="0"/>
              <a:r>
                <a:rPr lang="es-MX" b="1" dirty="0" smtClean="0">
                  <a:latin typeface="Calibri" pitchFamily="34" charset="0"/>
                </a:rPr>
                <a:t>Radiodifusión</a:t>
              </a:r>
            </a:p>
          </p:txBody>
        </p:sp>
      </p:grpSp>
      <p:grpSp>
        <p:nvGrpSpPr>
          <p:cNvPr id="47" name="46 Grupo"/>
          <p:cNvGrpSpPr/>
          <p:nvPr/>
        </p:nvGrpSpPr>
        <p:grpSpPr>
          <a:xfrm>
            <a:off x="4253988" y="6382452"/>
            <a:ext cx="3312368" cy="360040"/>
            <a:chOff x="4517924" y="6165304"/>
            <a:chExt cx="3312368" cy="360040"/>
          </a:xfrm>
        </p:grpSpPr>
        <p:sp>
          <p:nvSpPr>
            <p:cNvPr id="46" name="45 Rectángulo"/>
            <p:cNvSpPr/>
            <p:nvPr/>
          </p:nvSpPr>
          <p:spPr>
            <a:xfrm>
              <a:off x="4734108" y="6165304"/>
              <a:ext cx="288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Rectangle 20"/>
            <p:cNvSpPr>
              <a:spLocks noChangeArrowheads="1"/>
            </p:cNvSpPr>
            <p:nvPr/>
          </p:nvSpPr>
          <p:spPr bwMode="auto">
            <a:xfrm>
              <a:off x="4517924" y="6206825"/>
              <a:ext cx="3312368" cy="276999"/>
            </a:xfrm>
            <a:prstGeom prst="rect">
              <a:avLst/>
            </a:prstGeom>
            <a:noFill/>
            <a:ln w="9525" algn="ctr">
              <a:noFill/>
              <a:miter lim="800000"/>
              <a:headEnd/>
              <a:tailEnd/>
            </a:ln>
          </p:spPr>
          <p:txBody>
            <a:bodyPr wrap="square" lIns="0" tIns="0" rIns="0" bIns="0">
              <a:spAutoFit/>
            </a:bodyPr>
            <a:lstStyle/>
            <a:p>
              <a:pPr algn="ctr" eaLnBrk="0" hangingPunct="0"/>
              <a:r>
                <a:rPr lang="es-MX" b="1" dirty="0" smtClean="0">
                  <a:latin typeface="Calibri" pitchFamily="34" charset="0"/>
                </a:rPr>
                <a:t>Telecomunicaciones móviles</a:t>
              </a:r>
            </a:p>
          </p:txBody>
        </p:sp>
      </p:grpSp>
      <p:sp>
        <p:nvSpPr>
          <p:cNvPr id="53" name="Rectangle 20"/>
          <p:cNvSpPr>
            <a:spLocks noChangeArrowheads="1"/>
          </p:cNvSpPr>
          <p:nvPr/>
        </p:nvSpPr>
        <p:spPr bwMode="auto">
          <a:xfrm>
            <a:off x="497524" y="116632"/>
            <a:ext cx="8466964" cy="923330"/>
          </a:xfrm>
          <a:prstGeom prst="rect">
            <a:avLst/>
          </a:prstGeom>
          <a:noFill/>
          <a:ln w="9525" algn="ctr">
            <a:noFill/>
            <a:miter lim="800000"/>
            <a:headEnd/>
            <a:tailEnd/>
          </a:ln>
        </p:spPr>
        <p:txBody>
          <a:bodyPr wrap="square" lIns="0" tIns="0" rIns="0" bIns="0">
            <a:spAutoFit/>
          </a:bodyPr>
          <a:lstStyle/>
          <a:p>
            <a:pPr eaLnBrk="0" hangingPunct="0"/>
            <a:r>
              <a:rPr lang="es-MX" sz="2000" b="1" cap="all" dirty="0" smtClean="0">
                <a:latin typeface="Calibri" pitchFamily="34" charset="0"/>
              </a:rPr>
              <a:t>En resumen, si la banda de 700 </a:t>
            </a:r>
            <a:r>
              <a:rPr lang="es-MX" sz="2000" b="1" cap="all" dirty="0" err="1" smtClean="0">
                <a:latin typeface="Calibri" pitchFamily="34" charset="0"/>
              </a:rPr>
              <a:t>mh</a:t>
            </a:r>
            <a:r>
              <a:rPr lang="es-MX" sz="2000" b="1" dirty="0" err="1" smtClean="0">
                <a:latin typeface="Calibri" pitchFamily="34" charset="0"/>
              </a:rPr>
              <a:t>z</a:t>
            </a:r>
            <a:r>
              <a:rPr lang="es-MX" sz="2000" b="1" cap="all" dirty="0" smtClean="0">
                <a:latin typeface="Calibri" pitchFamily="34" charset="0"/>
              </a:rPr>
              <a:t> se reasigna a la banda ancha móvil, habría una contribución (directa e indirecta) </a:t>
            </a:r>
            <a:r>
              <a:rPr lang="es-MX" sz="2000" b="1" cap="all" dirty="0" err="1" smtClean="0">
                <a:latin typeface="Calibri" pitchFamily="34" charset="0"/>
              </a:rPr>
              <a:t>aL</a:t>
            </a:r>
            <a:r>
              <a:rPr lang="es-MX" sz="2000" b="1" cap="all" dirty="0" smtClean="0">
                <a:latin typeface="Calibri" pitchFamily="34" charset="0"/>
              </a:rPr>
              <a:t> </a:t>
            </a:r>
            <a:r>
              <a:rPr lang="es-MX" sz="2000" b="1" cap="all" dirty="0" err="1" smtClean="0">
                <a:latin typeface="Calibri" pitchFamily="34" charset="0"/>
              </a:rPr>
              <a:t>pib</a:t>
            </a:r>
            <a:r>
              <a:rPr lang="es-MX" sz="2000" b="1" cap="all" dirty="0" smtClean="0">
                <a:latin typeface="Calibri" pitchFamily="34" charset="0"/>
              </a:rPr>
              <a:t> 7 veces </a:t>
            </a:r>
            <a:r>
              <a:rPr lang="es-MX" sz="2000" b="1" cap="all" dirty="0" smtClean="0">
                <a:latin typeface="Calibri" pitchFamily="34" charset="0"/>
              </a:rPr>
              <a:t>más a la generada por la radiodifusión </a:t>
            </a:r>
            <a:endParaRPr lang="es-MX" sz="2000" b="1" dirty="0" smtClean="0">
              <a:latin typeface="Calibri" pitchFamily="34" charset="0"/>
            </a:endParaRPr>
          </a:p>
        </p:txBody>
      </p:sp>
      <p:cxnSp>
        <p:nvCxnSpPr>
          <p:cNvPr id="51" name="50 Conector recto"/>
          <p:cNvCxnSpPr/>
          <p:nvPr/>
        </p:nvCxnSpPr>
        <p:spPr>
          <a:xfrm rot="5400000">
            <a:off x="1029655" y="3890076"/>
            <a:ext cx="4608512"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2" name="51 Rectángulo"/>
          <p:cNvSpPr/>
          <p:nvPr/>
        </p:nvSpPr>
        <p:spPr>
          <a:xfrm>
            <a:off x="3335598" y="1537220"/>
            <a:ext cx="360000" cy="1224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53 Rectángulo"/>
          <p:cNvSpPr/>
          <p:nvPr/>
        </p:nvSpPr>
        <p:spPr>
          <a:xfrm>
            <a:off x="3580658" y="1527764"/>
            <a:ext cx="72000" cy="450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5" name="54 Rectángulo"/>
          <p:cNvSpPr/>
          <p:nvPr/>
        </p:nvSpPr>
        <p:spPr>
          <a:xfrm>
            <a:off x="3350112" y="4653136"/>
            <a:ext cx="360000" cy="1224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Rectangle 20"/>
          <p:cNvSpPr>
            <a:spLocks noChangeArrowheads="1"/>
          </p:cNvSpPr>
          <p:nvPr/>
        </p:nvSpPr>
        <p:spPr bwMode="auto">
          <a:xfrm>
            <a:off x="3311720" y="2367719"/>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Brasil</a:t>
            </a:r>
          </a:p>
        </p:txBody>
      </p:sp>
      <p:sp>
        <p:nvSpPr>
          <p:cNvPr id="9" name="Rectangle 20"/>
          <p:cNvSpPr>
            <a:spLocks noChangeArrowheads="1"/>
          </p:cNvSpPr>
          <p:nvPr/>
        </p:nvSpPr>
        <p:spPr bwMode="auto">
          <a:xfrm>
            <a:off x="3311720" y="3621835"/>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México</a:t>
            </a:r>
          </a:p>
        </p:txBody>
      </p:sp>
      <p:sp>
        <p:nvSpPr>
          <p:cNvPr id="10" name="Rectangle 20"/>
          <p:cNvSpPr>
            <a:spLocks noChangeArrowheads="1"/>
          </p:cNvSpPr>
          <p:nvPr/>
        </p:nvSpPr>
        <p:spPr bwMode="auto">
          <a:xfrm>
            <a:off x="3311720" y="4251975"/>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Perú</a:t>
            </a:r>
          </a:p>
        </p:txBody>
      </p:sp>
      <p:sp>
        <p:nvSpPr>
          <p:cNvPr id="11" name="Rectangle 20"/>
          <p:cNvSpPr>
            <a:spLocks noChangeArrowheads="1"/>
          </p:cNvSpPr>
          <p:nvPr/>
        </p:nvSpPr>
        <p:spPr bwMode="auto">
          <a:xfrm>
            <a:off x="3311720" y="4863903"/>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Resto AL</a:t>
            </a:r>
          </a:p>
        </p:txBody>
      </p:sp>
      <p:sp>
        <p:nvSpPr>
          <p:cNvPr id="12" name="Rectangle 20"/>
          <p:cNvSpPr>
            <a:spLocks noChangeArrowheads="1"/>
          </p:cNvSpPr>
          <p:nvPr/>
        </p:nvSpPr>
        <p:spPr bwMode="auto">
          <a:xfrm>
            <a:off x="3311720" y="5389113"/>
            <a:ext cx="1224136" cy="492443"/>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América Latina</a:t>
            </a:r>
          </a:p>
        </p:txBody>
      </p:sp>
      <p:sp>
        <p:nvSpPr>
          <p:cNvPr id="6" name="Rectangle 20"/>
          <p:cNvSpPr>
            <a:spLocks noChangeArrowheads="1"/>
          </p:cNvSpPr>
          <p:nvPr/>
        </p:nvSpPr>
        <p:spPr bwMode="auto">
          <a:xfrm>
            <a:off x="3311720" y="1718379"/>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Argentina</a:t>
            </a:r>
          </a:p>
        </p:txBody>
      </p:sp>
      <p:sp>
        <p:nvSpPr>
          <p:cNvPr id="8" name="Rectangle 20"/>
          <p:cNvSpPr>
            <a:spLocks noChangeArrowheads="1"/>
          </p:cNvSpPr>
          <p:nvPr/>
        </p:nvSpPr>
        <p:spPr bwMode="auto">
          <a:xfrm>
            <a:off x="3311720" y="2979927"/>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Colombia</a:t>
            </a:r>
          </a:p>
        </p:txBody>
      </p:sp>
      <p:sp>
        <p:nvSpPr>
          <p:cNvPr id="57" name="Rectangle 20"/>
          <p:cNvSpPr>
            <a:spLocks noChangeArrowheads="1"/>
          </p:cNvSpPr>
          <p:nvPr/>
        </p:nvSpPr>
        <p:spPr bwMode="auto">
          <a:xfrm>
            <a:off x="295342" y="1844824"/>
            <a:ext cx="2376264" cy="1508105"/>
          </a:xfrm>
          <a:prstGeom prst="rect">
            <a:avLst/>
          </a:prstGeom>
          <a:noFill/>
          <a:ln w="9525" algn="ctr">
            <a:noFill/>
            <a:miter lim="800000"/>
            <a:headEnd/>
            <a:tailEnd/>
          </a:ln>
        </p:spPr>
        <p:txBody>
          <a:bodyPr wrap="square" lIns="0" tIns="0" rIns="0" bIns="0">
            <a:spAutoFit/>
          </a:bodyPr>
          <a:lstStyle/>
          <a:p>
            <a:pPr eaLnBrk="0" hangingPunct="0"/>
            <a:r>
              <a:rPr lang="es-MX" sz="1400" b="1" dirty="0" smtClean="0">
                <a:latin typeface="Calibri" pitchFamily="34" charset="0"/>
              </a:rPr>
              <a:t>El modelo previsto plantea la utilización del espectro para señales de universidades, estatales, y </a:t>
            </a:r>
            <a:r>
              <a:rPr lang="es-MX" sz="1400" b="1" dirty="0" err="1" smtClean="0">
                <a:latin typeface="Calibri" pitchFamily="34" charset="0"/>
              </a:rPr>
              <a:t>ONGs</a:t>
            </a:r>
            <a:r>
              <a:rPr lang="es-MX" sz="1400" b="1" dirty="0" smtClean="0">
                <a:latin typeface="Calibri" pitchFamily="34" charset="0"/>
              </a:rPr>
              <a:t>, que son del tipo “social”, por lo que no existen ingresos por suscripción o publicitarios</a:t>
            </a:r>
            <a:endParaRPr lang="es-MX" sz="1400" dirty="0" smtClean="0">
              <a:latin typeface="Calibri" pitchFamily="34" charset="0"/>
            </a:endParaRPr>
          </a:p>
        </p:txBody>
      </p:sp>
      <p:sp>
        <p:nvSpPr>
          <p:cNvPr id="61" name="60 Abrir llave"/>
          <p:cNvSpPr/>
          <p:nvPr/>
        </p:nvSpPr>
        <p:spPr>
          <a:xfrm>
            <a:off x="2756724" y="1657266"/>
            <a:ext cx="198000" cy="10080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3 Gráfico"/>
          <p:cNvGraphicFramePr/>
          <p:nvPr/>
        </p:nvGraphicFramePr>
        <p:xfrm>
          <a:off x="395656" y="1334884"/>
          <a:ext cx="3240000" cy="468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8" name="4 Gráfico"/>
          <p:cNvGraphicFramePr/>
          <p:nvPr/>
        </p:nvGraphicFramePr>
        <p:xfrm>
          <a:off x="4213792" y="1334884"/>
          <a:ext cx="3240000" cy="46800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20"/>
          <p:cNvSpPr>
            <a:spLocks noChangeArrowheads="1"/>
          </p:cNvSpPr>
          <p:nvPr/>
        </p:nvSpPr>
        <p:spPr bwMode="auto">
          <a:xfrm>
            <a:off x="3311720" y="1645247"/>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Argentina</a:t>
            </a:r>
          </a:p>
        </p:txBody>
      </p:sp>
      <p:sp>
        <p:nvSpPr>
          <p:cNvPr id="7" name="Rectangle 20"/>
          <p:cNvSpPr>
            <a:spLocks noChangeArrowheads="1"/>
          </p:cNvSpPr>
          <p:nvPr/>
        </p:nvSpPr>
        <p:spPr bwMode="auto">
          <a:xfrm>
            <a:off x="3311720" y="2294587"/>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Brasil</a:t>
            </a:r>
          </a:p>
        </p:txBody>
      </p:sp>
      <p:sp>
        <p:nvSpPr>
          <p:cNvPr id="8" name="Rectangle 20"/>
          <p:cNvSpPr>
            <a:spLocks noChangeArrowheads="1"/>
          </p:cNvSpPr>
          <p:nvPr/>
        </p:nvSpPr>
        <p:spPr bwMode="auto">
          <a:xfrm>
            <a:off x="3311720" y="2906795"/>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Colombia</a:t>
            </a:r>
          </a:p>
        </p:txBody>
      </p:sp>
      <p:sp>
        <p:nvSpPr>
          <p:cNvPr id="9" name="Rectangle 20"/>
          <p:cNvSpPr>
            <a:spLocks noChangeArrowheads="1"/>
          </p:cNvSpPr>
          <p:nvPr/>
        </p:nvSpPr>
        <p:spPr bwMode="auto">
          <a:xfrm>
            <a:off x="3311720" y="3548703"/>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México</a:t>
            </a:r>
          </a:p>
        </p:txBody>
      </p:sp>
      <p:sp>
        <p:nvSpPr>
          <p:cNvPr id="10" name="Rectangle 20"/>
          <p:cNvSpPr>
            <a:spLocks noChangeArrowheads="1"/>
          </p:cNvSpPr>
          <p:nvPr/>
        </p:nvSpPr>
        <p:spPr bwMode="auto">
          <a:xfrm>
            <a:off x="3311720" y="4178843"/>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Perú</a:t>
            </a:r>
          </a:p>
        </p:txBody>
      </p:sp>
      <p:sp>
        <p:nvSpPr>
          <p:cNvPr id="11" name="Rectangle 20"/>
          <p:cNvSpPr>
            <a:spLocks noChangeArrowheads="1"/>
          </p:cNvSpPr>
          <p:nvPr/>
        </p:nvSpPr>
        <p:spPr bwMode="auto">
          <a:xfrm>
            <a:off x="3311720" y="4790771"/>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Resto AL</a:t>
            </a:r>
          </a:p>
        </p:txBody>
      </p:sp>
      <p:sp>
        <p:nvSpPr>
          <p:cNvPr id="12" name="Rectangle 20"/>
          <p:cNvSpPr>
            <a:spLocks noChangeArrowheads="1"/>
          </p:cNvSpPr>
          <p:nvPr/>
        </p:nvSpPr>
        <p:spPr bwMode="auto">
          <a:xfrm>
            <a:off x="3311720" y="5315981"/>
            <a:ext cx="1224136" cy="492443"/>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América Latina</a:t>
            </a:r>
          </a:p>
        </p:txBody>
      </p:sp>
      <p:sp>
        <p:nvSpPr>
          <p:cNvPr id="14" name="Rectangle 20"/>
          <p:cNvSpPr>
            <a:spLocks noChangeArrowheads="1"/>
          </p:cNvSpPr>
          <p:nvPr/>
        </p:nvSpPr>
        <p:spPr bwMode="auto">
          <a:xfrm>
            <a:off x="2384722" y="1645247"/>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smtClean="0">
                <a:latin typeface="Calibri" pitchFamily="34" charset="0"/>
              </a:rPr>
              <a:t>600</a:t>
            </a:r>
            <a:endParaRPr lang="es-MX" sz="1600" b="1" dirty="0" smtClean="0">
              <a:latin typeface="Calibri" pitchFamily="34" charset="0"/>
            </a:endParaRPr>
          </a:p>
        </p:txBody>
      </p:sp>
      <p:sp>
        <p:nvSpPr>
          <p:cNvPr id="15" name="Rectangle 20"/>
          <p:cNvSpPr>
            <a:spLocks noChangeArrowheads="1"/>
          </p:cNvSpPr>
          <p:nvPr/>
        </p:nvSpPr>
        <p:spPr bwMode="auto">
          <a:xfrm>
            <a:off x="2012634" y="2294587"/>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smtClean="0">
                <a:latin typeface="Calibri" pitchFamily="34" charset="0"/>
              </a:rPr>
              <a:t>1,200</a:t>
            </a:r>
            <a:endParaRPr lang="es-MX" sz="1600" b="1" dirty="0" smtClean="0">
              <a:latin typeface="Calibri" pitchFamily="34" charset="0"/>
            </a:endParaRPr>
          </a:p>
        </p:txBody>
      </p:sp>
      <p:sp>
        <p:nvSpPr>
          <p:cNvPr id="16" name="Rectangle 20"/>
          <p:cNvSpPr>
            <a:spLocks noChangeArrowheads="1"/>
          </p:cNvSpPr>
          <p:nvPr/>
        </p:nvSpPr>
        <p:spPr bwMode="auto">
          <a:xfrm>
            <a:off x="1973548" y="2906795"/>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420</a:t>
            </a:r>
          </a:p>
        </p:txBody>
      </p:sp>
      <p:sp>
        <p:nvSpPr>
          <p:cNvPr id="17" name="Rectangle 20"/>
          <p:cNvSpPr>
            <a:spLocks noChangeArrowheads="1"/>
          </p:cNvSpPr>
          <p:nvPr/>
        </p:nvSpPr>
        <p:spPr bwMode="auto">
          <a:xfrm>
            <a:off x="1619672" y="3548703"/>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1,050</a:t>
            </a:r>
          </a:p>
        </p:txBody>
      </p:sp>
      <p:sp>
        <p:nvSpPr>
          <p:cNvPr id="18" name="Rectangle 20"/>
          <p:cNvSpPr>
            <a:spLocks noChangeArrowheads="1"/>
          </p:cNvSpPr>
          <p:nvPr/>
        </p:nvSpPr>
        <p:spPr bwMode="auto">
          <a:xfrm>
            <a:off x="1538558" y="4178843"/>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smtClean="0">
                <a:latin typeface="Calibri" pitchFamily="34" charset="0"/>
              </a:rPr>
              <a:t>600</a:t>
            </a:r>
            <a:endParaRPr lang="es-MX" sz="1600" b="1" dirty="0" smtClean="0">
              <a:latin typeface="Calibri" pitchFamily="34" charset="0"/>
            </a:endParaRPr>
          </a:p>
        </p:txBody>
      </p:sp>
      <p:sp>
        <p:nvSpPr>
          <p:cNvPr id="19" name="Rectangle 20"/>
          <p:cNvSpPr>
            <a:spLocks noChangeArrowheads="1"/>
          </p:cNvSpPr>
          <p:nvPr/>
        </p:nvSpPr>
        <p:spPr bwMode="auto">
          <a:xfrm>
            <a:off x="1127664" y="4790771"/>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smtClean="0">
                <a:latin typeface="Calibri" pitchFamily="34" charset="0"/>
              </a:rPr>
              <a:t>1,328</a:t>
            </a:r>
            <a:endParaRPr lang="es-MX" sz="1600" b="1" dirty="0" smtClean="0">
              <a:latin typeface="Calibri" pitchFamily="34" charset="0"/>
            </a:endParaRPr>
          </a:p>
        </p:txBody>
      </p:sp>
      <p:sp>
        <p:nvSpPr>
          <p:cNvPr id="20" name="Rectangle 20"/>
          <p:cNvSpPr>
            <a:spLocks noChangeArrowheads="1"/>
          </p:cNvSpPr>
          <p:nvPr/>
        </p:nvSpPr>
        <p:spPr bwMode="auto">
          <a:xfrm>
            <a:off x="1127664" y="5439092"/>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5,198</a:t>
            </a:r>
          </a:p>
        </p:txBody>
      </p:sp>
      <p:sp>
        <p:nvSpPr>
          <p:cNvPr id="21" name="Rectangle 20"/>
          <p:cNvSpPr>
            <a:spLocks noChangeArrowheads="1"/>
          </p:cNvSpPr>
          <p:nvPr/>
        </p:nvSpPr>
        <p:spPr bwMode="auto">
          <a:xfrm>
            <a:off x="4394782" y="1645247"/>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1,003</a:t>
            </a:r>
          </a:p>
        </p:txBody>
      </p:sp>
      <p:sp>
        <p:nvSpPr>
          <p:cNvPr id="22" name="Rectangle 20"/>
          <p:cNvSpPr>
            <a:spLocks noChangeArrowheads="1"/>
          </p:cNvSpPr>
          <p:nvPr/>
        </p:nvSpPr>
        <p:spPr bwMode="auto">
          <a:xfrm>
            <a:off x="5546910" y="2294587"/>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4,314</a:t>
            </a:r>
          </a:p>
        </p:txBody>
      </p:sp>
      <p:sp>
        <p:nvSpPr>
          <p:cNvPr id="23" name="Rectangle 20"/>
          <p:cNvSpPr>
            <a:spLocks noChangeArrowheads="1"/>
          </p:cNvSpPr>
          <p:nvPr/>
        </p:nvSpPr>
        <p:spPr bwMode="auto">
          <a:xfrm>
            <a:off x="5955142" y="2906795"/>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1,541</a:t>
            </a:r>
          </a:p>
        </p:txBody>
      </p:sp>
      <p:sp>
        <p:nvSpPr>
          <p:cNvPr id="24" name="Rectangle 20"/>
          <p:cNvSpPr>
            <a:spLocks noChangeArrowheads="1"/>
          </p:cNvSpPr>
          <p:nvPr/>
        </p:nvSpPr>
        <p:spPr bwMode="auto">
          <a:xfrm>
            <a:off x="6237010" y="3548703"/>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1,069</a:t>
            </a:r>
          </a:p>
        </p:txBody>
      </p:sp>
      <p:sp>
        <p:nvSpPr>
          <p:cNvPr id="25" name="Rectangle 20"/>
          <p:cNvSpPr>
            <a:spLocks noChangeArrowheads="1"/>
          </p:cNvSpPr>
          <p:nvPr/>
        </p:nvSpPr>
        <p:spPr bwMode="auto">
          <a:xfrm>
            <a:off x="6306076" y="4178843"/>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546</a:t>
            </a:r>
          </a:p>
        </p:txBody>
      </p:sp>
      <p:sp>
        <p:nvSpPr>
          <p:cNvPr id="26" name="Rectangle 20"/>
          <p:cNvSpPr>
            <a:spLocks noChangeArrowheads="1"/>
          </p:cNvSpPr>
          <p:nvPr/>
        </p:nvSpPr>
        <p:spPr bwMode="auto">
          <a:xfrm>
            <a:off x="6983686" y="4790771"/>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1,268</a:t>
            </a:r>
          </a:p>
        </p:txBody>
      </p:sp>
      <p:sp>
        <p:nvSpPr>
          <p:cNvPr id="27" name="Rectangle 20"/>
          <p:cNvSpPr>
            <a:spLocks noChangeArrowheads="1"/>
          </p:cNvSpPr>
          <p:nvPr/>
        </p:nvSpPr>
        <p:spPr bwMode="auto">
          <a:xfrm>
            <a:off x="7035262" y="5439092"/>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10,738</a:t>
            </a:r>
          </a:p>
        </p:txBody>
      </p:sp>
      <p:sp>
        <p:nvSpPr>
          <p:cNvPr id="28" name="Rectangle 20"/>
          <p:cNvSpPr>
            <a:spLocks noChangeArrowheads="1"/>
          </p:cNvSpPr>
          <p:nvPr/>
        </p:nvSpPr>
        <p:spPr bwMode="auto">
          <a:xfrm>
            <a:off x="4422100" y="5439092"/>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smtClean="0">
                <a:solidFill>
                  <a:schemeClr val="bg1"/>
                </a:solidFill>
                <a:latin typeface="Calibri" pitchFamily="34" charset="0"/>
              </a:rPr>
              <a:t>4,100</a:t>
            </a:r>
            <a:endParaRPr lang="es-MX" sz="1600" b="1" dirty="0" smtClean="0">
              <a:solidFill>
                <a:schemeClr val="bg1"/>
              </a:solidFill>
              <a:latin typeface="Calibri" pitchFamily="34" charset="0"/>
            </a:endParaRPr>
          </a:p>
        </p:txBody>
      </p:sp>
      <p:sp>
        <p:nvSpPr>
          <p:cNvPr id="29" name="Rectangle 20"/>
          <p:cNvSpPr>
            <a:spLocks noChangeArrowheads="1"/>
          </p:cNvSpPr>
          <p:nvPr/>
        </p:nvSpPr>
        <p:spPr bwMode="auto">
          <a:xfrm>
            <a:off x="5850212" y="5439092"/>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solidFill>
                  <a:schemeClr val="bg1"/>
                </a:solidFill>
                <a:latin typeface="Calibri" pitchFamily="34" charset="0"/>
              </a:rPr>
              <a:t>6,638</a:t>
            </a:r>
          </a:p>
        </p:txBody>
      </p:sp>
      <p:sp>
        <p:nvSpPr>
          <p:cNvPr id="31" name="Rectangle 20"/>
          <p:cNvSpPr>
            <a:spLocks noChangeArrowheads="1"/>
          </p:cNvSpPr>
          <p:nvPr/>
        </p:nvSpPr>
        <p:spPr bwMode="auto">
          <a:xfrm>
            <a:off x="497524" y="1024786"/>
            <a:ext cx="7398892" cy="523220"/>
          </a:xfrm>
          <a:prstGeom prst="rect">
            <a:avLst/>
          </a:prstGeom>
          <a:noFill/>
          <a:ln w="9525" algn="ctr">
            <a:noFill/>
            <a:miter lim="800000"/>
            <a:headEnd/>
            <a:tailEnd/>
          </a:ln>
        </p:spPr>
        <p:txBody>
          <a:bodyPr wrap="square" lIns="0" tIns="0" rIns="0" bIns="0">
            <a:spAutoFit/>
          </a:bodyPr>
          <a:lstStyle/>
          <a:p>
            <a:pPr eaLnBrk="0" hangingPunct="0"/>
            <a:r>
              <a:rPr lang="es-MX" sz="2000" b="1" dirty="0" smtClean="0">
                <a:latin typeface="Calibri" pitchFamily="34" charset="0"/>
              </a:rPr>
              <a:t>Contribución a la creación de empleos</a:t>
            </a:r>
          </a:p>
          <a:p>
            <a:pPr eaLnBrk="0" hangingPunct="0"/>
            <a:r>
              <a:rPr lang="es-MX" sz="1400" dirty="0" smtClean="0">
                <a:latin typeface="Calibri" pitchFamily="34" charset="0"/>
              </a:rPr>
              <a:t>Empleos creados</a:t>
            </a:r>
          </a:p>
        </p:txBody>
      </p:sp>
      <p:grpSp>
        <p:nvGrpSpPr>
          <p:cNvPr id="2" name="48 Grupo"/>
          <p:cNvGrpSpPr/>
          <p:nvPr/>
        </p:nvGrpSpPr>
        <p:grpSpPr>
          <a:xfrm>
            <a:off x="7604794" y="1574912"/>
            <a:ext cx="1071662" cy="386890"/>
            <a:chOff x="7604794" y="1067726"/>
            <a:chExt cx="1071662" cy="386890"/>
          </a:xfrm>
        </p:grpSpPr>
        <p:sp>
          <p:nvSpPr>
            <p:cNvPr id="32" name="31 Rectángulo"/>
            <p:cNvSpPr/>
            <p:nvPr/>
          </p:nvSpPr>
          <p:spPr>
            <a:xfrm>
              <a:off x="7604794" y="1290275"/>
              <a:ext cx="252536" cy="144016"/>
            </a:xfrm>
            <a:prstGeom prst="rect">
              <a:avLst/>
            </a:prstGeom>
            <a:solidFill>
              <a:srgbClr val="FA12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3" name="32 Rectángulo"/>
            <p:cNvSpPr/>
            <p:nvPr/>
          </p:nvSpPr>
          <p:spPr>
            <a:xfrm>
              <a:off x="7604794" y="1088051"/>
              <a:ext cx="252536" cy="144016"/>
            </a:xfrm>
            <a:prstGeom prst="rect">
              <a:avLst/>
            </a:prstGeom>
            <a:solidFill>
              <a:srgbClr val="322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4" name="Rectangle 20"/>
            <p:cNvSpPr>
              <a:spLocks noChangeArrowheads="1"/>
            </p:cNvSpPr>
            <p:nvPr/>
          </p:nvSpPr>
          <p:spPr bwMode="auto">
            <a:xfrm>
              <a:off x="7884368" y="1269950"/>
              <a:ext cx="792088" cy="184666"/>
            </a:xfrm>
            <a:prstGeom prst="rect">
              <a:avLst/>
            </a:prstGeom>
            <a:noFill/>
            <a:ln w="9525" algn="ctr">
              <a:noFill/>
              <a:miter lim="800000"/>
              <a:headEnd/>
              <a:tailEnd/>
            </a:ln>
          </p:spPr>
          <p:txBody>
            <a:bodyPr wrap="square" lIns="0" tIns="0" rIns="0" bIns="0">
              <a:spAutoFit/>
            </a:bodyPr>
            <a:lstStyle/>
            <a:p>
              <a:pPr eaLnBrk="0" hangingPunct="0"/>
              <a:r>
                <a:rPr lang="es-MX" sz="1200" b="1" dirty="0" smtClean="0">
                  <a:latin typeface="Calibri" pitchFamily="34" charset="0"/>
                </a:rPr>
                <a:t>Indirecta</a:t>
              </a:r>
            </a:p>
          </p:txBody>
        </p:sp>
        <p:sp>
          <p:nvSpPr>
            <p:cNvPr id="35" name="Rectangle 20"/>
            <p:cNvSpPr>
              <a:spLocks noChangeArrowheads="1"/>
            </p:cNvSpPr>
            <p:nvPr/>
          </p:nvSpPr>
          <p:spPr bwMode="auto">
            <a:xfrm>
              <a:off x="7884368" y="1067726"/>
              <a:ext cx="792088" cy="184666"/>
            </a:xfrm>
            <a:prstGeom prst="rect">
              <a:avLst/>
            </a:prstGeom>
            <a:noFill/>
            <a:ln w="9525" algn="ctr">
              <a:noFill/>
              <a:miter lim="800000"/>
              <a:headEnd/>
              <a:tailEnd/>
            </a:ln>
          </p:spPr>
          <p:txBody>
            <a:bodyPr wrap="square" lIns="0" tIns="0" rIns="0" bIns="0">
              <a:spAutoFit/>
            </a:bodyPr>
            <a:lstStyle/>
            <a:p>
              <a:pPr eaLnBrk="0" hangingPunct="0"/>
              <a:r>
                <a:rPr lang="es-MX" sz="1200" b="1" dirty="0" smtClean="0">
                  <a:latin typeface="Calibri" pitchFamily="34" charset="0"/>
                </a:rPr>
                <a:t>Directa</a:t>
              </a:r>
            </a:p>
          </p:txBody>
        </p:sp>
      </p:grpSp>
      <p:grpSp>
        <p:nvGrpSpPr>
          <p:cNvPr id="3" name="37 Grupo"/>
          <p:cNvGrpSpPr/>
          <p:nvPr/>
        </p:nvGrpSpPr>
        <p:grpSpPr>
          <a:xfrm>
            <a:off x="3320826" y="5892262"/>
            <a:ext cx="1224136" cy="360040"/>
            <a:chOff x="323528" y="5589240"/>
            <a:chExt cx="1224136" cy="360040"/>
          </a:xfrm>
        </p:grpSpPr>
        <p:sp>
          <p:nvSpPr>
            <p:cNvPr id="36" name="35 Elipse"/>
            <p:cNvSpPr/>
            <p:nvPr/>
          </p:nvSpPr>
          <p:spPr>
            <a:xfrm>
              <a:off x="512596" y="5589240"/>
              <a:ext cx="846000" cy="3600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7" name="Rectangle 20"/>
            <p:cNvSpPr>
              <a:spLocks noChangeArrowheads="1"/>
            </p:cNvSpPr>
            <p:nvPr/>
          </p:nvSpPr>
          <p:spPr bwMode="auto">
            <a:xfrm>
              <a:off x="323528" y="5646150"/>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solidFill>
                    <a:schemeClr val="bg1"/>
                  </a:solidFill>
                  <a:latin typeface="Calibri" pitchFamily="34" charset="0"/>
                </a:rPr>
                <a:t>x  2.1</a:t>
              </a:r>
            </a:p>
          </p:txBody>
        </p:sp>
      </p:grpSp>
      <p:cxnSp>
        <p:nvCxnSpPr>
          <p:cNvPr id="40" name="39 Forma"/>
          <p:cNvCxnSpPr/>
          <p:nvPr/>
        </p:nvCxnSpPr>
        <p:spPr>
          <a:xfrm rot="16200000" flipH="1">
            <a:off x="2822668" y="5460227"/>
            <a:ext cx="252000" cy="978272"/>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41 Forma"/>
          <p:cNvCxnSpPr/>
          <p:nvPr/>
        </p:nvCxnSpPr>
        <p:spPr>
          <a:xfrm flipV="1">
            <a:off x="4544962" y="5823363"/>
            <a:ext cx="3042408" cy="252000"/>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3" name="47 Grupo"/>
          <p:cNvGrpSpPr/>
          <p:nvPr/>
        </p:nvGrpSpPr>
        <p:grpSpPr>
          <a:xfrm>
            <a:off x="1805576" y="6309320"/>
            <a:ext cx="1584000" cy="360040"/>
            <a:chOff x="1790586" y="6165304"/>
            <a:chExt cx="1584000" cy="360040"/>
          </a:xfrm>
        </p:grpSpPr>
        <p:sp>
          <p:nvSpPr>
            <p:cNvPr id="41" name="40 Rectángulo"/>
            <p:cNvSpPr/>
            <p:nvPr/>
          </p:nvSpPr>
          <p:spPr>
            <a:xfrm>
              <a:off x="1790586" y="6165304"/>
              <a:ext cx="1584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4" name="Rectangle 20"/>
            <p:cNvSpPr>
              <a:spLocks noChangeArrowheads="1"/>
            </p:cNvSpPr>
            <p:nvPr/>
          </p:nvSpPr>
          <p:spPr bwMode="auto">
            <a:xfrm>
              <a:off x="1826502" y="6206825"/>
              <a:ext cx="1512168" cy="276999"/>
            </a:xfrm>
            <a:prstGeom prst="rect">
              <a:avLst/>
            </a:prstGeom>
            <a:noFill/>
            <a:ln w="9525" algn="ctr">
              <a:noFill/>
              <a:miter lim="800000"/>
              <a:headEnd/>
              <a:tailEnd/>
            </a:ln>
          </p:spPr>
          <p:txBody>
            <a:bodyPr wrap="square" lIns="0" tIns="0" rIns="0" bIns="0">
              <a:spAutoFit/>
            </a:bodyPr>
            <a:lstStyle/>
            <a:p>
              <a:pPr algn="ctr" eaLnBrk="0" hangingPunct="0"/>
              <a:r>
                <a:rPr lang="es-MX" b="1" dirty="0" smtClean="0">
                  <a:latin typeface="Calibri" pitchFamily="34" charset="0"/>
                </a:rPr>
                <a:t>Radiodifusión</a:t>
              </a:r>
            </a:p>
          </p:txBody>
        </p:sp>
      </p:grpSp>
      <p:grpSp>
        <p:nvGrpSpPr>
          <p:cNvPr id="30" name="46 Grupo"/>
          <p:cNvGrpSpPr/>
          <p:nvPr/>
        </p:nvGrpSpPr>
        <p:grpSpPr>
          <a:xfrm>
            <a:off x="4253988" y="6309320"/>
            <a:ext cx="3312368" cy="360040"/>
            <a:chOff x="4517924" y="6165304"/>
            <a:chExt cx="3312368" cy="360040"/>
          </a:xfrm>
        </p:grpSpPr>
        <p:sp>
          <p:nvSpPr>
            <p:cNvPr id="46" name="45 Rectángulo"/>
            <p:cNvSpPr/>
            <p:nvPr/>
          </p:nvSpPr>
          <p:spPr>
            <a:xfrm>
              <a:off x="4734108" y="6165304"/>
              <a:ext cx="288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Rectangle 20"/>
            <p:cNvSpPr>
              <a:spLocks noChangeArrowheads="1"/>
            </p:cNvSpPr>
            <p:nvPr/>
          </p:nvSpPr>
          <p:spPr bwMode="auto">
            <a:xfrm>
              <a:off x="4517924" y="6206825"/>
              <a:ext cx="3312368" cy="276999"/>
            </a:xfrm>
            <a:prstGeom prst="rect">
              <a:avLst/>
            </a:prstGeom>
            <a:noFill/>
            <a:ln w="9525" algn="ctr">
              <a:noFill/>
              <a:miter lim="800000"/>
              <a:headEnd/>
              <a:tailEnd/>
            </a:ln>
          </p:spPr>
          <p:txBody>
            <a:bodyPr wrap="square" lIns="0" tIns="0" rIns="0" bIns="0">
              <a:spAutoFit/>
            </a:bodyPr>
            <a:lstStyle/>
            <a:p>
              <a:pPr algn="ctr" eaLnBrk="0" hangingPunct="0"/>
              <a:r>
                <a:rPr lang="es-MX" b="1" dirty="0" smtClean="0">
                  <a:latin typeface="Calibri" pitchFamily="34" charset="0"/>
                </a:rPr>
                <a:t>Telecomunicaciones móviles</a:t>
              </a:r>
            </a:p>
          </p:txBody>
        </p:sp>
      </p:grpSp>
      <p:sp>
        <p:nvSpPr>
          <p:cNvPr id="52" name="Rectangle 20"/>
          <p:cNvSpPr>
            <a:spLocks noChangeArrowheads="1"/>
          </p:cNvSpPr>
          <p:nvPr/>
        </p:nvSpPr>
        <p:spPr bwMode="auto">
          <a:xfrm>
            <a:off x="497524" y="116632"/>
            <a:ext cx="8466964" cy="615553"/>
          </a:xfrm>
          <a:prstGeom prst="rect">
            <a:avLst/>
          </a:prstGeom>
          <a:noFill/>
          <a:ln w="9525" algn="ctr">
            <a:noFill/>
            <a:miter lim="800000"/>
            <a:headEnd/>
            <a:tailEnd/>
          </a:ln>
        </p:spPr>
        <p:txBody>
          <a:bodyPr wrap="square" lIns="0" tIns="0" rIns="0" bIns="0">
            <a:spAutoFit/>
          </a:bodyPr>
          <a:lstStyle/>
          <a:p>
            <a:pPr eaLnBrk="0" hangingPunct="0"/>
            <a:r>
              <a:rPr lang="es-MX" sz="2000" b="1" cap="all" dirty="0" smtClean="0">
                <a:latin typeface="Calibri" pitchFamily="34" charset="0"/>
              </a:rPr>
              <a:t>Igualmente, habría una contribución a la creación de empleo significativamente mayor…</a:t>
            </a:r>
            <a:endParaRPr lang="es-MX" sz="2000" b="1" dirty="0" smtClean="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3" name="2 Gráfico"/>
          <p:cNvGraphicFramePr/>
          <p:nvPr/>
        </p:nvGraphicFramePr>
        <p:xfrm>
          <a:off x="4213792" y="1292466"/>
          <a:ext cx="3240000" cy="468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2" name="1 Gráfico"/>
          <p:cNvGraphicFramePr/>
          <p:nvPr/>
        </p:nvGraphicFramePr>
        <p:xfrm>
          <a:off x="1087510" y="1292466"/>
          <a:ext cx="3240000" cy="4680000"/>
        </p:xfrm>
        <a:graphic>
          <a:graphicData uri="http://schemas.openxmlformats.org/drawingml/2006/chart">
            <c:chart xmlns:c="http://schemas.openxmlformats.org/drawingml/2006/chart" xmlns:r="http://schemas.openxmlformats.org/officeDocument/2006/relationships" r:id="rId3"/>
          </a:graphicData>
        </a:graphic>
      </p:graphicFrame>
      <p:sp>
        <p:nvSpPr>
          <p:cNvPr id="31" name="Rectangle 20"/>
          <p:cNvSpPr>
            <a:spLocks noChangeArrowheads="1"/>
          </p:cNvSpPr>
          <p:nvPr/>
        </p:nvSpPr>
        <p:spPr bwMode="auto">
          <a:xfrm>
            <a:off x="497524" y="938872"/>
            <a:ext cx="7398892" cy="523220"/>
          </a:xfrm>
          <a:prstGeom prst="rect">
            <a:avLst/>
          </a:prstGeom>
          <a:noFill/>
          <a:ln w="9525" algn="ctr">
            <a:noFill/>
            <a:miter lim="800000"/>
            <a:headEnd/>
            <a:tailEnd/>
          </a:ln>
        </p:spPr>
        <p:txBody>
          <a:bodyPr wrap="square" lIns="0" tIns="0" rIns="0" bIns="0">
            <a:spAutoFit/>
          </a:bodyPr>
          <a:lstStyle/>
          <a:p>
            <a:pPr eaLnBrk="0" hangingPunct="0"/>
            <a:r>
              <a:rPr lang="es-MX" sz="2000" b="1" dirty="0" smtClean="0">
                <a:latin typeface="Calibri" pitchFamily="34" charset="0"/>
              </a:rPr>
              <a:t>Contribución impositiva acumulada</a:t>
            </a:r>
          </a:p>
          <a:p>
            <a:pPr eaLnBrk="0" hangingPunct="0"/>
            <a:r>
              <a:rPr lang="es-MX" sz="1400" dirty="0" smtClean="0">
                <a:latin typeface="Calibri" pitchFamily="34" charset="0"/>
              </a:rPr>
              <a:t>2012-2020, millones de dólares</a:t>
            </a:r>
          </a:p>
        </p:txBody>
      </p:sp>
      <p:sp>
        <p:nvSpPr>
          <p:cNvPr id="58" name="Rectangle 20"/>
          <p:cNvSpPr>
            <a:spLocks noChangeArrowheads="1"/>
          </p:cNvSpPr>
          <p:nvPr/>
        </p:nvSpPr>
        <p:spPr bwMode="auto">
          <a:xfrm>
            <a:off x="2412562" y="1602829"/>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0</a:t>
            </a:r>
          </a:p>
        </p:txBody>
      </p:sp>
      <p:sp>
        <p:nvSpPr>
          <p:cNvPr id="59" name="Rectangle 20"/>
          <p:cNvSpPr>
            <a:spLocks noChangeArrowheads="1"/>
          </p:cNvSpPr>
          <p:nvPr/>
        </p:nvSpPr>
        <p:spPr bwMode="auto">
          <a:xfrm>
            <a:off x="2412562" y="2252169"/>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0</a:t>
            </a:r>
          </a:p>
        </p:txBody>
      </p:sp>
      <p:sp>
        <p:nvSpPr>
          <p:cNvPr id="60" name="Rectangle 20"/>
          <p:cNvSpPr>
            <a:spLocks noChangeArrowheads="1"/>
          </p:cNvSpPr>
          <p:nvPr/>
        </p:nvSpPr>
        <p:spPr bwMode="auto">
          <a:xfrm>
            <a:off x="2312478" y="2864377"/>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85</a:t>
            </a:r>
          </a:p>
        </p:txBody>
      </p:sp>
      <p:sp>
        <p:nvSpPr>
          <p:cNvPr id="61" name="Rectangle 20"/>
          <p:cNvSpPr>
            <a:spLocks noChangeArrowheads="1"/>
          </p:cNvSpPr>
          <p:nvPr/>
        </p:nvSpPr>
        <p:spPr bwMode="auto">
          <a:xfrm>
            <a:off x="2111444" y="3506285"/>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185</a:t>
            </a:r>
          </a:p>
        </p:txBody>
      </p:sp>
      <p:sp>
        <p:nvSpPr>
          <p:cNvPr id="62" name="Rectangle 20"/>
          <p:cNvSpPr>
            <a:spLocks noChangeArrowheads="1"/>
          </p:cNvSpPr>
          <p:nvPr/>
        </p:nvSpPr>
        <p:spPr bwMode="auto">
          <a:xfrm>
            <a:off x="1994466" y="4136425"/>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128</a:t>
            </a:r>
          </a:p>
        </p:txBody>
      </p:sp>
      <p:sp>
        <p:nvSpPr>
          <p:cNvPr id="63" name="Rectangle 20"/>
          <p:cNvSpPr>
            <a:spLocks noChangeArrowheads="1"/>
          </p:cNvSpPr>
          <p:nvPr/>
        </p:nvSpPr>
        <p:spPr bwMode="auto">
          <a:xfrm>
            <a:off x="1652358" y="4748353"/>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420</a:t>
            </a:r>
          </a:p>
        </p:txBody>
      </p:sp>
      <p:sp>
        <p:nvSpPr>
          <p:cNvPr id="64" name="Rectangle 20"/>
          <p:cNvSpPr>
            <a:spLocks noChangeArrowheads="1"/>
          </p:cNvSpPr>
          <p:nvPr/>
        </p:nvSpPr>
        <p:spPr bwMode="auto">
          <a:xfrm>
            <a:off x="1664016" y="5396674"/>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818</a:t>
            </a:r>
          </a:p>
        </p:txBody>
      </p:sp>
      <p:sp>
        <p:nvSpPr>
          <p:cNvPr id="66" name="Rectangle 20"/>
          <p:cNvSpPr>
            <a:spLocks noChangeArrowheads="1"/>
          </p:cNvSpPr>
          <p:nvPr/>
        </p:nvSpPr>
        <p:spPr bwMode="auto">
          <a:xfrm>
            <a:off x="5418164" y="2252169"/>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1,322</a:t>
            </a:r>
          </a:p>
        </p:txBody>
      </p:sp>
      <p:sp>
        <p:nvSpPr>
          <p:cNvPr id="67" name="Rectangle 20"/>
          <p:cNvSpPr>
            <a:spLocks noChangeArrowheads="1"/>
          </p:cNvSpPr>
          <p:nvPr/>
        </p:nvSpPr>
        <p:spPr bwMode="auto">
          <a:xfrm>
            <a:off x="5691206" y="2864377"/>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425</a:t>
            </a:r>
          </a:p>
        </p:txBody>
      </p:sp>
      <p:sp>
        <p:nvSpPr>
          <p:cNvPr id="68" name="Rectangle 20"/>
          <p:cNvSpPr>
            <a:spLocks noChangeArrowheads="1"/>
          </p:cNvSpPr>
          <p:nvPr/>
        </p:nvSpPr>
        <p:spPr bwMode="auto">
          <a:xfrm>
            <a:off x="6039198" y="3506285"/>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423</a:t>
            </a:r>
          </a:p>
        </p:txBody>
      </p:sp>
      <p:sp>
        <p:nvSpPr>
          <p:cNvPr id="69" name="Rectangle 20"/>
          <p:cNvSpPr>
            <a:spLocks noChangeArrowheads="1"/>
          </p:cNvSpPr>
          <p:nvPr/>
        </p:nvSpPr>
        <p:spPr bwMode="auto">
          <a:xfrm>
            <a:off x="6138244" y="4136425"/>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118</a:t>
            </a:r>
          </a:p>
        </p:txBody>
      </p:sp>
      <p:sp>
        <p:nvSpPr>
          <p:cNvPr id="70" name="Rectangle 20"/>
          <p:cNvSpPr>
            <a:spLocks noChangeArrowheads="1"/>
          </p:cNvSpPr>
          <p:nvPr/>
        </p:nvSpPr>
        <p:spPr bwMode="auto">
          <a:xfrm>
            <a:off x="6878756" y="4748353"/>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880</a:t>
            </a:r>
          </a:p>
        </p:txBody>
      </p:sp>
      <p:sp>
        <p:nvSpPr>
          <p:cNvPr id="71" name="Rectangle 20"/>
          <p:cNvSpPr>
            <a:spLocks noChangeArrowheads="1"/>
          </p:cNvSpPr>
          <p:nvPr/>
        </p:nvSpPr>
        <p:spPr bwMode="auto">
          <a:xfrm>
            <a:off x="6948264" y="5396674"/>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3,420</a:t>
            </a:r>
          </a:p>
        </p:txBody>
      </p:sp>
      <p:grpSp>
        <p:nvGrpSpPr>
          <p:cNvPr id="79" name="37 Grupo"/>
          <p:cNvGrpSpPr/>
          <p:nvPr/>
        </p:nvGrpSpPr>
        <p:grpSpPr>
          <a:xfrm>
            <a:off x="3320826" y="5849844"/>
            <a:ext cx="1224136" cy="360040"/>
            <a:chOff x="323528" y="5589240"/>
            <a:chExt cx="1224136" cy="360040"/>
          </a:xfrm>
        </p:grpSpPr>
        <p:sp>
          <p:nvSpPr>
            <p:cNvPr id="80" name="79 Elipse"/>
            <p:cNvSpPr/>
            <p:nvPr/>
          </p:nvSpPr>
          <p:spPr>
            <a:xfrm>
              <a:off x="512596" y="5589240"/>
              <a:ext cx="846000" cy="3600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1" name="Rectangle 20"/>
            <p:cNvSpPr>
              <a:spLocks noChangeArrowheads="1"/>
            </p:cNvSpPr>
            <p:nvPr/>
          </p:nvSpPr>
          <p:spPr bwMode="auto">
            <a:xfrm>
              <a:off x="323528" y="5646150"/>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solidFill>
                    <a:schemeClr val="bg1"/>
                  </a:solidFill>
                  <a:latin typeface="Calibri" pitchFamily="34" charset="0"/>
                </a:rPr>
                <a:t>x  4.2</a:t>
              </a:r>
            </a:p>
          </p:txBody>
        </p:sp>
      </p:grpSp>
      <p:cxnSp>
        <p:nvCxnSpPr>
          <p:cNvPr id="82" name="81 Forma"/>
          <p:cNvCxnSpPr/>
          <p:nvPr/>
        </p:nvCxnSpPr>
        <p:spPr>
          <a:xfrm rot="16200000" flipH="1">
            <a:off x="2748102" y="5564945"/>
            <a:ext cx="252000" cy="684000"/>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82 Forma"/>
          <p:cNvCxnSpPr/>
          <p:nvPr/>
        </p:nvCxnSpPr>
        <p:spPr>
          <a:xfrm flipV="1">
            <a:off x="4559952" y="5780945"/>
            <a:ext cx="3042408" cy="252000"/>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84" name="47 Grupo"/>
          <p:cNvGrpSpPr/>
          <p:nvPr/>
        </p:nvGrpSpPr>
        <p:grpSpPr>
          <a:xfrm>
            <a:off x="1805576" y="6266902"/>
            <a:ext cx="1584000" cy="360040"/>
            <a:chOff x="1790586" y="6165304"/>
            <a:chExt cx="1584000" cy="360040"/>
          </a:xfrm>
        </p:grpSpPr>
        <p:sp>
          <p:nvSpPr>
            <p:cNvPr id="85" name="84 Rectángulo"/>
            <p:cNvSpPr/>
            <p:nvPr/>
          </p:nvSpPr>
          <p:spPr>
            <a:xfrm>
              <a:off x="1790586" y="6165304"/>
              <a:ext cx="1584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6" name="Rectangle 20"/>
            <p:cNvSpPr>
              <a:spLocks noChangeArrowheads="1"/>
            </p:cNvSpPr>
            <p:nvPr/>
          </p:nvSpPr>
          <p:spPr bwMode="auto">
            <a:xfrm>
              <a:off x="1826502" y="6206825"/>
              <a:ext cx="1512168" cy="276999"/>
            </a:xfrm>
            <a:prstGeom prst="rect">
              <a:avLst/>
            </a:prstGeom>
            <a:noFill/>
            <a:ln w="9525" algn="ctr">
              <a:noFill/>
              <a:miter lim="800000"/>
              <a:headEnd/>
              <a:tailEnd/>
            </a:ln>
          </p:spPr>
          <p:txBody>
            <a:bodyPr wrap="square" lIns="0" tIns="0" rIns="0" bIns="0">
              <a:spAutoFit/>
            </a:bodyPr>
            <a:lstStyle/>
            <a:p>
              <a:pPr algn="ctr" eaLnBrk="0" hangingPunct="0"/>
              <a:r>
                <a:rPr lang="es-MX" b="1" dirty="0" smtClean="0">
                  <a:latin typeface="Calibri" pitchFamily="34" charset="0"/>
                </a:rPr>
                <a:t>Radiodifusión</a:t>
              </a:r>
            </a:p>
          </p:txBody>
        </p:sp>
      </p:grpSp>
      <p:grpSp>
        <p:nvGrpSpPr>
          <p:cNvPr id="87" name="46 Grupo"/>
          <p:cNvGrpSpPr/>
          <p:nvPr/>
        </p:nvGrpSpPr>
        <p:grpSpPr>
          <a:xfrm>
            <a:off x="4253988" y="6266902"/>
            <a:ext cx="3312368" cy="360040"/>
            <a:chOff x="4517924" y="6165304"/>
            <a:chExt cx="3312368" cy="360040"/>
          </a:xfrm>
        </p:grpSpPr>
        <p:sp>
          <p:nvSpPr>
            <p:cNvPr id="88" name="87 Rectángulo"/>
            <p:cNvSpPr/>
            <p:nvPr/>
          </p:nvSpPr>
          <p:spPr>
            <a:xfrm>
              <a:off x="4734108" y="6165304"/>
              <a:ext cx="2880000" cy="3600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9" name="Rectangle 20"/>
            <p:cNvSpPr>
              <a:spLocks noChangeArrowheads="1"/>
            </p:cNvSpPr>
            <p:nvPr/>
          </p:nvSpPr>
          <p:spPr bwMode="auto">
            <a:xfrm>
              <a:off x="4517924" y="6206825"/>
              <a:ext cx="3312368" cy="276999"/>
            </a:xfrm>
            <a:prstGeom prst="rect">
              <a:avLst/>
            </a:prstGeom>
            <a:noFill/>
            <a:ln w="9525" algn="ctr">
              <a:noFill/>
              <a:miter lim="800000"/>
              <a:headEnd/>
              <a:tailEnd/>
            </a:ln>
          </p:spPr>
          <p:txBody>
            <a:bodyPr wrap="square" lIns="0" tIns="0" rIns="0" bIns="0">
              <a:spAutoFit/>
            </a:bodyPr>
            <a:lstStyle/>
            <a:p>
              <a:pPr algn="ctr" eaLnBrk="0" hangingPunct="0"/>
              <a:r>
                <a:rPr lang="es-MX" b="1" dirty="0" smtClean="0">
                  <a:latin typeface="Calibri" pitchFamily="34" charset="0"/>
                </a:rPr>
                <a:t>Telecomunicaciones móviles</a:t>
              </a:r>
            </a:p>
          </p:txBody>
        </p:sp>
      </p:grpSp>
      <p:sp>
        <p:nvSpPr>
          <p:cNvPr id="40" name="Rectangle 20"/>
          <p:cNvSpPr>
            <a:spLocks noChangeArrowheads="1"/>
          </p:cNvSpPr>
          <p:nvPr/>
        </p:nvSpPr>
        <p:spPr bwMode="auto">
          <a:xfrm>
            <a:off x="497524" y="116632"/>
            <a:ext cx="8466964" cy="307777"/>
          </a:xfrm>
          <a:prstGeom prst="rect">
            <a:avLst/>
          </a:prstGeom>
          <a:noFill/>
          <a:ln w="9525" algn="ctr">
            <a:noFill/>
            <a:miter lim="800000"/>
            <a:headEnd/>
            <a:tailEnd/>
          </a:ln>
        </p:spPr>
        <p:txBody>
          <a:bodyPr wrap="square" lIns="0" tIns="0" rIns="0" bIns="0">
            <a:spAutoFit/>
          </a:bodyPr>
          <a:lstStyle/>
          <a:p>
            <a:pPr eaLnBrk="0" hangingPunct="0"/>
            <a:r>
              <a:rPr lang="es-MX" sz="2000" b="1" cap="all" dirty="0" smtClean="0">
                <a:latin typeface="Calibri" pitchFamily="34" charset="0"/>
              </a:rPr>
              <a:t>… y </a:t>
            </a:r>
            <a:r>
              <a:rPr lang="es-MX" sz="2000" b="1" cap="all" dirty="0" smtClean="0">
                <a:latin typeface="Calibri" pitchFamily="34" charset="0"/>
              </a:rPr>
              <a:t>una </a:t>
            </a:r>
            <a:r>
              <a:rPr lang="es-MX" sz="2000" b="1" cap="all" dirty="0" smtClean="0">
                <a:latin typeface="Calibri" pitchFamily="34" charset="0"/>
              </a:rPr>
              <a:t>contribución a la recaudación fiscal más de 4 veces mayor</a:t>
            </a:r>
            <a:endParaRPr lang="es-MX" sz="2000" b="1" dirty="0" smtClean="0">
              <a:latin typeface="Calibri" pitchFamily="34" charset="0"/>
            </a:endParaRPr>
          </a:p>
        </p:txBody>
      </p:sp>
      <p:cxnSp>
        <p:nvCxnSpPr>
          <p:cNvPr id="38" name="37 Conector recto"/>
          <p:cNvCxnSpPr/>
          <p:nvPr/>
        </p:nvCxnSpPr>
        <p:spPr>
          <a:xfrm rot="5400000">
            <a:off x="954080" y="3619243"/>
            <a:ext cx="43560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9" name="38 Rectángulo"/>
          <p:cNvSpPr/>
          <p:nvPr/>
        </p:nvSpPr>
        <p:spPr>
          <a:xfrm>
            <a:off x="3153062" y="1408842"/>
            <a:ext cx="936000" cy="442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1" name="Rectangle 20"/>
          <p:cNvSpPr>
            <a:spLocks noChangeArrowheads="1"/>
          </p:cNvSpPr>
          <p:nvPr/>
        </p:nvSpPr>
        <p:spPr bwMode="auto">
          <a:xfrm>
            <a:off x="3311720" y="1602829"/>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Argentina</a:t>
            </a:r>
          </a:p>
        </p:txBody>
      </p:sp>
      <p:sp>
        <p:nvSpPr>
          <p:cNvPr id="52" name="Rectangle 20"/>
          <p:cNvSpPr>
            <a:spLocks noChangeArrowheads="1"/>
          </p:cNvSpPr>
          <p:nvPr/>
        </p:nvSpPr>
        <p:spPr bwMode="auto">
          <a:xfrm>
            <a:off x="3311720" y="2252169"/>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Brasil</a:t>
            </a:r>
          </a:p>
        </p:txBody>
      </p:sp>
      <p:sp>
        <p:nvSpPr>
          <p:cNvPr id="53" name="Rectangle 20"/>
          <p:cNvSpPr>
            <a:spLocks noChangeArrowheads="1"/>
          </p:cNvSpPr>
          <p:nvPr/>
        </p:nvSpPr>
        <p:spPr bwMode="auto">
          <a:xfrm>
            <a:off x="3311720" y="2864377"/>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Colombia</a:t>
            </a:r>
          </a:p>
        </p:txBody>
      </p:sp>
      <p:sp>
        <p:nvSpPr>
          <p:cNvPr id="54" name="Rectangle 20"/>
          <p:cNvSpPr>
            <a:spLocks noChangeArrowheads="1"/>
          </p:cNvSpPr>
          <p:nvPr/>
        </p:nvSpPr>
        <p:spPr bwMode="auto">
          <a:xfrm>
            <a:off x="3311720" y="3506285"/>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México</a:t>
            </a:r>
          </a:p>
        </p:txBody>
      </p:sp>
      <p:sp>
        <p:nvSpPr>
          <p:cNvPr id="55" name="Rectangle 20"/>
          <p:cNvSpPr>
            <a:spLocks noChangeArrowheads="1"/>
          </p:cNvSpPr>
          <p:nvPr/>
        </p:nvSpPr>
        <p:spPr bwMode="auto">
          <a:xfrm>
            <a:off x="3311720" y="4136425"/>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Perú</a:t>
            </a:r>
          </a:p>
        </p:txBody>
      </p:sp>
      <p:sp>
        <p:nvSpPr>
          <p:cNvPr id="56" name="Rectangle 20"/>
          <p:cNvSpPr>
            <a:spLocks noChangeArrowheads="1"/>
          </p:cNvSpPr>
          <p:nvPr/>
        </p:nvSpPr>
        <p:spPr bwMode="auto">
          <a:xfrm>
            <a:off x="3311720" y="4748353"/>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Resto AL</a:t>
            </a:r>
          </a:p>
        </p:txBody>
      </p:sp>
      <p:sp>
        <p:nvSpPr>
          <p:cNvPr id="57" name="Rectangle 20"/>
          <p:cNvSpPr>
            <a:spLocks noChangeArrowheads="1"/>
          </p:cNvSpPr>
          <p:nvPr/>
        </p:nvSpPr>
        <p:spPr bwMode="auto">
          <a:xfrm>
            <a:off x="3311720" y="5273563"/>
            <a:ext cx="1224136" cy="492443"/>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América Latina</a:t>
            </a:r>
          </a:p>
        </p:txBody>
      </p:sp>
      <p:sp>
        <p:nvSpPr>
          <p:cNvPr id="65" name="Rectangle 20"/>
          <p:cNvSpPr>
            <a:spLocks noChangeArrowheads="1"/>
          </p:cNvSpPr>
          <p:nvPr/>
        </p:nvSpPr>
        <p:spPr bwMode="auto">
          <a:xfrm>
            <a:off x="4251046" y="1602829"/>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251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0"/>
          <p:cNvSpPr>
            <a:spLocks noChangeArrowheads="1"/>
          </p:cNvSpPr>
          <p:nvPr/>
        </p:nvSpPr>
        <p:spPr bwMode="auto">
          <a:xfrm>
            <a:off x="497524" y="1366964"/>
            <a:ext cx="7398892" cy="523220"/>
          </a:xfrm>
          <a:prstGeom prst="rect">
            <a:avLst/>
          </a:prstGeom>
          <a:noFill/>
          <a:ln w="9525" algn="ctr">
            <a:noFill/>
            <a:miter lim="800000"/>
            <a:headEnd/>
            <a:tailEnd/>
          </a:ln>
        </p:spPr>
        <p:txBody>
          <a:bodyPr wrap="square" lIns="0" tIns="0" rIns="0" bIns="0">
            <a:spAutoFit/>
          </a:bodyPr>
          <a:lstStyle/>
          <a:p>
            <a:pPr eaLnBrk="0" hangingPunct="0"/>
            <a:r>
              <a:rPr lang="es-MX" sz="2000" b="1" dirty="0" smtClean="0">
                <a:latin typeface="Calibri" pitchFamily="34" charset="0"/>
              </a:rPr>
              <a:t>Excedente del consumidor generado por telecomunicaciones móviles</a:t>
            </a:r>
          </a:p>
          <a:p>
            <a:pPr eaLnBrk="0" hangingPunct="0"/>
            <a:r>
              <a:rPr lang="es-MX" sz="1400" dirty="0" smtClean="0">
                <a:latin typeface="Calibri" pitchFamily="34" charset="0"/>
              </a:rPr>
              <a:t>Millones de dólares</a:t>
            </a:r>
          </a:p>
        </p:txBody>
      </p:sp>
      <p:graphicFrame>
        <p:nvGraphicFramePr>
          <p:cNvPr id="38" name="1 Gráfico"/>
          <p:cNvGraphicFramePr/>
          <p:nvPr/>
        </p:nvGraphicFramePr>
        <p:xfrm>
          <a:off x="827584" y="1919774"/>
          <a:ext cx="7200000" cy="3960000"/>
        </p:xfrm>
        <a:graphic>
          <a:graphicData uri="http://schemas.openxmlformats.org/drawingml/2006/chart">
            <c:chart xmlns:c="http://schemas.openxmlformats.org/drawingml/2006/chart" xmlns:r="http://schemas.openxmlformats.org/officeDocument/2006/relationships" r:id="rId2"/>
          </a:graphicData>
        </a:graphic>
      </p:graphicFrame>
      <p:sp>
        <p:nvSpPr>
          <p:cNvPr id="39" name="Rectangle 20"/>
          <p:cNvSpPr>
            <a:spLocks noChangeArrowheads="1"/>
          </p:cNvSpPr>
          <p:nvPr/>
        </p:nvSpPr>
        <p:spPr bwMode="auto">
          <a:xfrm>
            <a:off x="854622" y="5672861"/>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Argentina</a:t>
            </a:r>
          </a:p>
        </p:txBody>
      </p:sp>
      <p:sp>
        <p:nvSpPr>
          <p:cNvPr id="40" name="Rectangle 20"/>
          <p:cNvSpPr>
            <a:spLocks noChangeArrowheads="1"/>
          </p:cNvSpPr>
          <p:nvPr/>
        </p:nvSpPr>
        <p:spPr bwMode="auto">
          <a:xfrm>
            <a:off x="1825259" y="5672861"/>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Brasil</a:t>
            </a:r>
          </a:p>
        </p:txBody>
      </p:sp>
      <p:sp>
        <p:nvSpPr>
          <p:cNvPr id="41" name="Rectangle 20"/>
          <p:cNvSpPr>
            <a:spLocks noChangeArrowheads="1"/>
          </p:cNvSpPr>
          <p:nvPr/>
        </p:nvSpPr>
        <p:spPr bwMode="auto">
          <a:xfrm>
            <a:off x="2828818" y="5672861"/>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Colombia</a:t>
            </a:r>
          </a:p>
        </p:txBody>
      </p:sp>
      <p:sp>
        <p:nvSpPr>
          <p:cNvPr id="42" name="Rectangle 20"/>
          <p:cNvSpPr>
            <a:spLocks noChangeArrowheads="1"/>
          </p:cNvSpPr>
          <p:nvPr/>
        </p:nvSpPr>
        <p:spPr bwMode="auto">
          <a:xfrm>
            <a:off x="3838401" y="5672861"/>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México</a:t>
            </a:r>
          </a:p>
        </p:txBody>
      </p:sp>
      <p:sp>
        <p:nvSpPr>
          <p:cNvPr id="44" name="Rectangle 20"/>
          <p:cNvSpPr>
            <a:spLocks noChangeArrowheads="1"/>
          </p:cNvSpPr>
          <p:nvPr/>
        </p:nvSpPr>
        <p:spPr bwMode="auto">
          <a:xfrm>
            <a:off x="4795519" y="5672861"/>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Perú</a:t>
            </a:r>
          </a:p>
        </p:txBody>
      </p:sp>
      <p:sp>
        <p:nvSpPr>
          <p:cNvPr id="45" name="Rectangle 20"/>
          <p:cNvSpPr>
            <a:spLocks noChangeArrowheads="1"/>
          </p:cNvSpPr>
          <p:nvPr/>
        </p:nvSpPr>
        <p:spPr bwMode="auto">
          <a:xfrm>
            <a:off x="5796136" y="5672861"/>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Resto AL</a:t>
            </a:r>
          </a:p>
        </p:txBody>
      </p:sp>
      <p:sp>
        <p:nvSpPr>
          <p:cNvPr id="46" name="Rectangle 20"/>
          <p:cNvSpPr>
            <a:spLocks noChangeArrowheads="1"/>
          </p:cNvSpPr>
          <p:nvPr/>
        </p:nvSpPr>
        <p:spPr bwMode="auto">
          <a:xfrm>
            <a:off x="6774268" y="5672861"/>
            <a:ext cx="1224136" cy="492443"/>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América Latina</a:t>
            </a:r>
          </a:p>
        </p:txBody>
      </p:sp>
      <p:sp>
        <p:nvSpPr>
          <p:cNvPr id="48" name="Rectangle 20"/>
          <p:cNvSpPr>
            <a:spLocks noChangeArrowheads="1"/>
          </p:cNvSpPr>
          <p:nvPr/>
        </p:nvSpPr>
        <p:spPr bwMode="auto">
          <a:xfrm>
            <a:off x="5796136" y="1832776"/>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1,315</a:t>
            </a:r>
          </a:p>
        </p:txBody>
      </p:sp>
      <p:sp>
        <p:nvSpPr>
          <p:cNvPr id="49" name="Rectangle 20"/>
          <p:cNvSpPr>
            <a:spLocks noChangeArrowheads="1"/>
          </p:cNvSpPr>
          <p:nvPr/>
        </p:nvSpPr>
        <p:spPr bwMode="auto">
          <a:xfrm>
            <a:off x="4795519" y="2741625"/>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269</a:t>
            </a:r>
          </a:p>
        </p:txBody>
      </p:sp>
      <p:sp>
        <p:nvSpPr>
          <p:cNvPr id="50" name="Rectangle 20"/>
          <p:cNvSpPr>
            <a:spLocks noChangeArrowheads="1"/>
          </p:cNvSpPr>
          <p:nvPr/>
        </p:nvSpPr>
        <p:spPr bwMode="auto">
          <a:xfrm>
            <a:off x="3838401" y="2912679"/>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530</a:t>
            </a:r>
          </a:p>
        </p:txBody>
      </p:sp>
      <p:sp>
        <p:nvSpPr>
          <p:cNvPr id="72" name="Rectangle 20"/>
          <p:cNvSpPr>
            <a:spLocks noChangeArrowheads="1"/>
          </p:cNvSpPr>
          <p:nvPr/>
        </p:nvSpPr>
        <p:spPr bwMode="auto">
          <a:xfrm>
            <a:off x="2828818" y="3287709"/>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333</a:t>
            </a:r>
          </a:p>
        </p:txBody>
      </p:sp>
      <p:sp>
        <p:nvSpPr>
          <p:cNvPr id="73" name="Rectangle 20"/>
          <p:cNvSpPr>
            <a:spLocks noChangeArrowheads="1"/>
          </p:cNvSpPr>
          <p:nvPr/>
        </p:nvSpPr>
        <p:spPr bwMode="auto">
          <a:xfrm>
            <a:off x="1825259" y="3521882"/>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2,284</a:t>
            </a:r>
          </a:p>
        </p:txBody>
      </p:sp>
      <p:sp>
        <p:nvSpPr>
          <p:cNvPr id="74" name="Rectangle 20"/>
          <p:cNvSpPr>
            <a:spLocks noChangeArrowheads="1"/>
          </p:cNvSpPr>
          <p:nvPr/>
        </p:nvSpPr>
        <p:spPr bwMode="auto">
          <a:xfrm>
            <a:off x="854622" y="5072919"/>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426</a:t>
            </a:r>
          </a:p>
        </p:txBody>
      </p:sp>
      <p:sp>
        <p:nvSpPr>
          <p:cNvPr id="75" name="Rectangle 20"/>
          <p:cNvSpPr>
            <a:spLocks noChangeArrowheads="1"/>
          </p:cNvSpPr>
          <p:nvPr/>
        </p:nvSpPr>
        <p:spPr bwMode="auto">
          <a:xfrm>
            <a:off x="6774268" y="1826612"/>
            <a:ext cx="1224136" cy="246221"/>
          </a:xfrm>
          <a:prstGeom prst="rect">
            <a:avLst/>
          </a:prstGeom>
          <a:noFill/>
          <a:ln w="9525" algn="ctr">
            <a:noFill/>
            <a:miter lim="800000"/>
            <a:headEnd/>
            <a:tailEnd/>
          </a:ln>
        </p:spPr>
        <p:txBody>
          <a:bodyPr wrap="square" lIns="0" tIns="0" rIns="0" bIns="0">
            <a:spAutoFit/>
          </a:bodyPr>
          <a:lstStyle/>
          <a:p>
            <a:pPr algn="ctr" eaLnBrk="0" hangingPunct="0"/>
            <a:r>
              <a:rPr lang="es-MX" sz="1600" b="1" dirty="0" smtClean="0">
                <a:latin typeface="Calibri" pitchFamily="34" charset="0"/>
              </a:rPr>
              <a:t>5,157</a:t>
            </a:r>
          </a:p>
        </p:txBody>
      </p:sp>
      <p:sp>
        <p:nvSpPr>
          <p:cNvPr id="22" name="Rectangle 20"/>
          <p:cNvSpPr>
            <a:spLocks noChangeArrowheads="1"/>
          </p:cNvSpPr>
          <p:nvPr/>
        </p:nvSpPr>
        <p:spPr bwMode="auto">
          <a:xfrm>
            <a:off x="497524" y="116632"/>
            <a:ext cx="8466964" cy="923330"/>
          </a:xfrm>
          <a:prstGeom prst="rect">
            <a:avLst/>
          </a:prstGeom>
          <a:noFill/>
          <a:ln w="9525" algn="ctr">
            <a:noFill/>
            <a:miter lim="800000"/>
            <a:headEnd/>
            <a:tailEnd/>
          </a:ln>
        </p:spPr>
        <p:txBody>
          <a:bodyPr wrap="square" lIns="0" tIns="0" rIns="0" bIns="0">
            <a:spAutoFit/>
          </a:bodyPr>
          <a:lstStyle/>
          <a:p>
            <a:pPr eaLnBrk="0" hangingPunct="0"/>
            <a:r>
              <a:rPr lang="es-MX" sz="2000" b="1" cap="all" dirty="0" smtClean="0">
                <a:latin typeface="Calibri" pitchFamily="34" charset="0"/>
              </a:rPr>
              <a:t>Finalmente, la asignación de la banda de 700 </a:t>
            </a:r>
            <a:r>
              <a:rPr lang="es-MX" sz="2000" b="1" cap="all" dirty="0" err="1" smtClean="0">
                <a:latin typeface="Calibri" pitchFamily="34" charset="0"/>
              </a:rPr>
              <a:t>mh</a:t>
            </a:r>
            <a:r>
              <a:rPr lang="es-MX" sz="2000" b="1" dirty="0" err="1" smtClean="0">
                <a:latin typeface="Calibri" pitchFamily="34" charset="0"/>
              </a:rPr>
              <a:t>z</a:t>
            </a:r>
            <a:r>
              <a:rPr lang="es-MX" sz="2000" b="1" cap="all" dirty="0" smtClean="0">
                <a:latin typeface="Calibri" pitchFamily="34" charset="0"/>
              </a:rPr>
              <a:t> a la banda ancha móvil genera beneficios importantes a través del excedente del consumidor</a:t>
            </a:r>
            <a:endParaRPr lang="es-MX" sz="2000" b="1" dirty="0" smtClean="0">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0"/>
          <p:cNvSpPr>
            <a:spLocks noChangeArrowheads="1"/>
          </p:cNvSpPr>
          <p:nvPr/>
        </p:nvSpPr>
        <p:spPr bwMode="auto">
          <a:xfrm>
            <a:off x="497524" y="1171050"/>
            <a:ext cx="8106924" cy="523220"/>
          </a:xfrm>
          <a:prstGeom prst="rect">
            <a:avLst/>
          </a:prstGeom>
          <a:noFill/>
          <a:ln w="9525" algn="ctr">
            <a:noFill/>
            <a:miter lim="800000"/>
            <a:headEnd/>
            <a:tailEnd/>
          </a:ln>
        </p:spPr>
        <p:txBody>
          <a:bodyPr wrap="square" lIns="0" tIns="0" rIns="0" bIns="0">
            <a:spAutoFit/>
          </a:bodyPr>
          <a:lstStyle/>
          <a:p>
            <a:pPr eaLnBrk="0" hangingPunct="0"/>
            <a:r>
              <a:rPr lang="es-MX" sz="2000" b="1" dirty="0" smtClean="0">
                <a:latin typeface="Calibri" pitchFamily="34" charset="0"/>
              </a:rPr>
              <a:t>Beneficios para América Latina según la asignación de la banda de 700 MHz</a:t>
            </a:r>
          </a:p>
          <a:p>
            <a:pPr eaLnBrk="0" hangingPunct="0"/>
            <a:r>
              <a:rPr lang="es-MX" sz="1400" dirty="0" smtClean="0">
                <a:latin typeface="Calibri" pitchFamily="34" charset="0"/>
              </a:rPr>
              <a:t>Millones de dólares (excepto empleo)</a:t>
            </a:r>
          </a:p>
        </p:txBody>
      </p:sp>
      <p:sp>
        <p:nvSpPr>
          <p:cNvPr id="54" name="23 Rectángulo"/>
          <p:cNvSpPr>
            <a:spLocks noChangeArrowheads="1"/>
          </p:cNvSpPr>
          <p:nvPr/>
        </p:nvSpPr>
        <p:spPr bwMode="auto">
          <a:xfrm>
            <a:off x="496215" y="5054816"/>
            <a:ext cx="6624000" cy="762000"/>
          </a:xfrm>
          <a:prstGeom prst="rect">
            <a:avLst/>
          </a:prstGeom>
          <a:solidFill>
            <a:srgbClr val="FA12CE">
              <a:alpha val="69804"/>
            </a:srgbClr>
          </a:solidFill>
          <a:ln w="19050" algn="ctr">
            <a:noFill/>
            <a:miter lim="800000"/>
            <a:headEnd/>
            <a:tailEnd/>
          </a:ln>
        </p:spPr>
        <p:txBody>
          <a:bodyPr anchor="ctr"/>
          <a:lstStyle/>
          <a:p>
            <a:pPr algn="ctr"/>
            <a:endParaRPr lang="es-MX">
              <a:latin typeface="Tw Cen MT" pitchFamily="34" charset="0"/>
            </a:endParaRPr>
          </a:p>
        </p:txBody>
      </p:sp>
      <p:sp>
        <p:nvSpPr>
          <p:cNvPr id="55" name="24 Rectángulo"/>
          <p:cNvSpPr>
            <a:spLocks noChangeArrowheads="1"/>
          </p:cNvSpPr>
          <p:nvPr/>
        </p:nvSpPr>
        <p:spPr bwMode="auto">
          <a:xfrm>
            <a:off x="496215" y="4275374"/>
            <a:ext cx="6624000" cy="762000"/>
          </a:xfrm>
          <a:prstGeom prst="rect">
            <a:avLst/>
          </a:prstGeom>
          <a:solidFill>
            <a:schemeClr val="bg1">
              <a:lumMod val="65000"/>
              <a:alpha val="69804"/>
            </a:schemeClr>
          </a:solidFill>
          <a:ln w="19050" algn="ctr">
            <a:noFill/>
            <a:miter lim="800000"/>
            <a:headEnd/>
            <a:tailEnd/>
          </a:ln>
        </p:spPr>
        <p:txBody>
          <a:bodyPr anchor="ctr"/>
          <a:lstStyle/>
          <a:p>
            <a:pPr algn="ctr"/>
            <a:endParaRPr lang="es-MX">
              <a:latin typeface="Tw Cen MT" pitchFamily="34" charset="0"/>
            </a:endParaRPr>
          </a:p>
        </p:txBody>
      </p:sp>
      <p:sp>
        <p:nvSpPr>
          <p:cNvPr id="56" name="25 Rectángulo"/>
          <p:cNvSpPr>
            <a:spLocks noChangeArrowheads="1"/>
          </p:cNvSpPr>
          <p:nvPr/>
        </p:nvSpPr>
        <p:spPr bwMode="auto">
          <a:xfrm>
            <a:off x="496215" y="5835186"/>
            <a:ext cx="6624000" cy="762000"/>
          </a:xfrm>
          <a:prstGeom prst="rect">
            <a:avLst/>
          </a:prstGeom>
          <a:solidFill>
            <a:schemeClr val="bg1">
              <a:lumMod val="65000"/>
              <a:alpha val="69804"/>
            </a:schemeClr>
          </a:solidFill>
          <a:ln w="19050" algn="ctr">
            <a:noFill/>
            <a:miter lim="800000"/>
            <a:headEnd/>
            <a:tailEnd/>
          </a:ln>
        </p:spPr>
        <p:txBody>
          <a:bodyPr anchor="ctr"/>
          <a:lstStyle/>
          <a:p>
            <a:pPr algn="ctr"/>
            <a:endParaRPr lang="es-MX">
              <a:latin typeface="Tw Cen MT" pitchFamily="34" charset="0"/>
            </a:endParaRPr>
          </a:p>
        </p:txBody>
      </p:sp>
      <p:sp>
        <p:nvSpPr>
          <p:cNvPr id="57" name="56 Rectángulo"/>
          <p:cNvSpPr/>
          <p:nvPr/>
        </p:nvSpPr>
        <p:spPr>
          <a:xfrm>
            <a:off x="496215" y="2738196"/>
            <a:ext cx="6624000" cy="762000"/>
          </a:xfrm>
          <a:prstGeom prst="rect">
            <a:avLst/>
          </a:prstGeom>
          <a:solidFill>
            <a:schemeClr val="bg1">
              <a:lumMod val="65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solidFill>
                <a:schemeClr val="tx1"/>
              </a:solidFill>
            </a:endParaRPr>
          </a:p>
        </p:txBody>
      </p:sp>
      <p:sp>
        <p:nvSpPr>
          <p:cNvPr id="60" name="59 Rectángulo"/>
          <p:cNvSpPr/>
          <p:nvPr/>
        </p:nvSpPr>
        <p:spPr>
          <a:xfrm>
            <a:off x="496215" y="1970752"/>
            <a:ext cx="6624000" cy="762000"/>
          </a:xfrm>
          <a:prstGeom prst="rect">
            <a:avLst/>
          </a:prstGeom>
          <a:solidFill>
            <a:srgbClr val="FA12CE">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solidFill>
                <a:schemeClr val="tx1"/>
              </a:solidFill>
            </a:endParaRPr>
          </a:p>
        </p:txBody>
      </p:sp>
      <p:sp>
        <p:nvSpPr>
          <p:cNvPr id="61" name="Text Box 15"/>
          <p:cNvSpPr txBox="1">
            <a:spLocks noChangeArrowheads="1"/>
          </p:cNvSpPr>
          <p:nvPr/>
        </p:nvSpPr>
        <p:spPr bwMode="auto">
          <a:xfrm>
            <a:off x="561513" y="2072352"/>
            <a:ext cx="3122612" cy="581025"/>
          </a:xfrm>
          <a:prstGeom prst="rect">
            <a:avLst/>
          </a:prstGeom>
          <a:noFill/>
          <a:ln w="9525">
            <a:noFill/>
            <a:miter lim="800000"/>
            <a:headEnd/>
            <a:tailEnd/>
          </a:ln>
        </p:spPr>
        <p:txBody>
          <a:bodyPr>
            <a:spAutoFit/>
          </a:bodyPr>
          <a:lstStyle/>
          <a:p>
            <a:r>
              <a:rPr lang="en-US" sz="1600" b="1" dirty="0" err="1">
                <a:latin typeface="Calibri" pitchFamily="34" charset="0"/>
              </a:rPr>
              <a:t>Contribución</a:t>
            </a:r>
            <a:r>
              <a:rPr lang="en-US" sz="1600" b="1" dirty="0">
                <a:latin typeface="Calibri" pitchFamily="34" charset="0"/>
              </a:rPr>
              <a:t> al </a:t>
            </a:r>
            <a:r>
              <a:rPr lang="en-US" sz="1600" b="1" dirty="0" err="1">
                <a:latin typeface="Calibri" pitchFamily="34" charset="0"/>
              </a:rPr>
              <a:t>ecosistema</a:t>
            </a:r>
            <a:r>
              <a:rPr lang="en-US" sz="1600" b="1" dirty="0">
                <a:latin typeface="Calibri" pitchFamily="34" charset="0"/>
              </a:rPr>
              <a:t> de TIC (</a:t>
            </a:r>
            <a:r>
              <a:rPr lang="en-US" sz="1600" b="1" dirty="0" err="1">
                <a:latin typeface="Calibri" pitchFamily="34" charset="0"/>
              </a:rPr>
              <a:t>espectro</a:t>
            </a:r>
            <a:r>
              <a:rPr lang="en-US" sz="1600" b="1" dirty="0">
                <a:latin typeface="Calibri" pitchFamily="34" charset="0"/>
              </a:rPr>
              <a:t>, red y </a:t>
            </a:r>
            <a:r>
              <a:rPr lang="en-US" sz="1600" b="1" dirty="0" err="1">
                <a:latin typeface="Calibri" pitchFamily="34" charset="0"/>
              </a:rPr>
              <a:t>otros</a:t>
            </a:r>
            <a:r>
              <a:rPr lang="en-US" sz="1600" b="1" dirty="0">
                <a:latin typeface="Calibri" pitchFamily="34" charset="0"/>
              </a:rPr>
              <a:t> </a:t>
            </a:r>
            <a:r>
              <a:rPr lang="en-US" sz="1600" b="1" dirty="0" err="1">
                <a:latin typeface="Calibri" pitchFamily="34" charset="0"/>
              </a:rPr>
              <a:t>activos</a:t>
            </a:r>
            <a:r>
              <a:rPr lang="en-US" sz="1600" b="1" dirty="0">
                <a:latin typeface="Calibri" pitchFamily="34" charset="0"/>
              </a:rPr>
              <a:t>)</a:t>
            </a:r>
            <a:endParaRPr lang="en-US" sz="1600" dirty="0">
              <a:latin typeface="Calibri" pitchFamily="34" charset="0"/>
            </a:endParaRPr>
          </a:p>
        </p:txBody>
      </p:sp>
      <p:sp>
        <p:nvSpPr>
          <p:cNvPr id="64" name="Text Box 15"/>
          <p:cNvSpPr txBox="1">
            <a:spLocks noChangeArrowheads="1"/>
          </p:cNvSpPr>
          <p:nvPr/>
        </p:nvSpPr>
        <p:spPr bwMode="auto">
          <a:xfrm>
            <a:off x="561513" y="2700096"/>
            <a:ext cx="3122612" cy="825500"/>
          </a:xfrm>
          <a:prstGeom prst="rect">
            <a:avLst/>
          </a:prstGeom>
          <a:noFill/>
          <a:ln w="9525">
            <a:noFill/>
            <a:miter lim="800000"/>
            <a:headEnd/>
            <a:tailEnd/>
          </a:ln>
        </p:spPr>
        <p:txBody>
          <a:bodyPr>
            <a:spAutoFit/>
          </a:bodyPr>
          <a:lstStyle/>
          <a:p>
            <a:r>
              <a:rPr lang="en-US" sz="1600" b="1" dirty="0" err="1">
                <a:latin typeface="Calibri" pitchFamily="34" charset="0"/>
              </a:rPr>
              <a:t>Ahorro</a:t>
            </a:r>
            <a:r>
              <a:rPr lang="en-US" sz="1600" b="1" dirty="0">
                <a:latin typeface="Calibri" pitchFamily="34" charset="0"/>
              </a:rPr>
              <a:t> en el </a:t>
            </a:r>
            <a:r>
              <a:rPr lang="en-US" sz="1600" b="1" dirty="0" err="1">
                <a:latin typeface="Calibri" pitchFamily="34" charset="0"/>
              </a:rPr>
              <a:t>despliegue</a:t>
            </a:r>
            <a:r>
              <a:rPr lang="en-US" sz="1600" b="1" dirty="0">
                <a:latin typeface="Calibri" pitchFamily="34" charset="0"/>
              </a:rPr>
              <a:t> de la red </a:t>
            </a:r>
            <a:r>
              <a:rPr lang="en-US" sz="1600" b="1" dirty="0" err="1">
                <a:latin typeface="Calibri" pitchFamily="34" charset="0"/>
              </a:rPr>
              <a:t>móvil</a:t>
            </a:r>
            <a:r>
              <a:rPr lang="en-US" sz="1600" b="1" dirty="0">
                <a:latin typeface="Calibri" pitchFamily="34" charset="0"/>
              </a:rPr>
              <a:t> de </a:t>
            </a:r>
            <a:r>
              <a:rPr lang="en-US" sz="1600" b="1" dirty="0" err="1">
                <a:latin typeface="Calibri" pitchFamily="34" charset="0"/>
              </a:rPr>
              <a:t>banda</a:t>
            </a:r>
            <a:r>
              <a:rPr lang="en-US" sz="1600" b="1" dirty="0">
                <a:latin typeface="Calibri" pitchFamily="34" charset="0"/>
              </a:rPr>
              <a:t> </a:t>
            </a:r>
            <a:r>
              <a:rPr lang="en-US" sz="1600" b="1" dirty="0" err="1">
                <a:latin typeface="Calibri" pitchFamily="34" charset="0"/>
              </a:rPr>
              <a:t>ancha</a:t>
            </a:r>
            <a:r>
              <a:rPr lang="en-US" sz="1600" b="1" dirty="0">
                <a:latin typeface="Calibri" pitchFamily="34" charset="0"/>
              </a:rPr>
              <a:t> (</a:t>
            </a:r>
            <a:r>
              <a:rPr lang="en-US" sz="1600" b="1" dirty="0" err="1">
                <a:latin typeface="Calibri" pitchFamily="34" charset="0"/>
              </a:rPr>
              <a:t>uso</a:t>
            </a:r>
            <a:r>
              <a:rPr lang="en-US" sz="1600" b="1" dirty="0">
                <a:latin typeface="Calibri" pitchFamily="34" charset="0"/>
              </a:rPr>
              <a:t> de 700 MHz </a:t>
            </a:r>
            <a:r>
              <a:rPr lang="en-US" sz="1600" b="1" dirty="0" err="1">
                <a:latin typeface="Calibri" pitchFamily="34" charset="0"/>
              </a:rPr>
              <a:t>vs</a:t>
            </a:r>
            <a:r>
              <a:rPr lang="en-US" sz="1600" b="1" dirty="0">
                <a:latin typeface="Calibri" pitchFamily="34" charset="0"/>
              </a:rPr>
              <a:t> </a:t>
            </a:r>
            <a:r>
              <a:rPr lang="en-US" sz="1600" b="1" dirty="0" err="1" smtClean="0">
                <a:latin typeface="Calibri" pitchFamily="34" charset="0"/>
              </a:rPr>
              <a:t>otras</a:t>
            </a:r>
            <a:r>
              <a:rPr lang="en-US" sz="1600" b="1" dirty="0" smtClean="0">
                <a:latin typeface="Calibri" pitchFamily="34" charset="0"/>
              </a:rPr>
              <a:t> </a:t>
            </a:r>
            <a:r>
              <a:rPr lang="en-US" sz="1600" b="1" dirty="0" err="1" smtClean="0">
                <a:latin typeface="Calibri" pitchFamily="34" charset="0"/>
              </a:rPr>
              <a:t>bandas</a:t>
            </a:r>
            <a:r>
              <a:rPr lang="en-US" sz="1600" b="1" dirty="0" smtClean="0">
                <a:latin typeface="Calibri" pitchFamily="34" charset="0"/>
              </a:rPr>
              <a:t> </a:t>
            </a:r>
            <a:r>
              <a:rPr lang="en-US" sz="1600" b="1" dirty="0" err="1" smtClean="0">
                <a:latin typeface="Calibri" pitchFamily="34" charset="0"/>
              </a:rPr>
              <a:t>superiores</a:t>
            </a:r>
            <a:r>
              <a:rPr lang="en-US" sz="1600" b="1" dirty="0" smtClean="0">
                <a:latin typeface="Calibri" pitchFamily="34" charset="0"/>
              </a:rPr>
              <a:t>)</a:t>
            </a:r>
            <a:endParaRPr lang="en-US" sz="1600" dirty="0">
              <a:latin typeface="Calibri" pitchFamily="34" charset="0"/>
            </a:endParaRPr>
          </a:p>
        </p:txBody>
      </p:sp>
      <p:sp>
        <p:nvSpPr>
          <p:cNvPr id="66" name="Text Box 15"/>
          <p:cNvSpPr txBox="1">
            <a:spLocks noChangeArrowheads="1"/>
          </p:cNvSpPr>
          <p:nvPr/>
        </p:nvSpPr>
        <p:spPr bwMode="auto">
          <a:xfrm>
            <a:off x="561513" y="4351574"/>
            <a:ext cx="3122612" cy="581025"/>
          </a:xfrm>
          <a:prstGeom prst="rect">
            <a:avLst/>
          </a:prstGeom>
          <a:noFill/>
          <a:ln w="9525">
            <a:noFill/>
            <a:miter lim="800000"/>
            <a:headEnd/>
            <a:tailEnd/>
          </a:ln>
        </p:spPr>
        <p:txBody>
          <a:bodyPr>
            <a:spAutoFit/>
          </a:bodyPr>
          <a:lstStyle/>
          <a:p>
            <a:r>
              <a:rPr lang="en-US" sz="1600" b="1">
                <a:latin typeface="Calibri" pitchFamily="34" charset="0"/>
              </a:rPr>
              <a:t>Generación de empleo directo e indirecto</a:t>
            </a:r>
          </a:p>
        </p:txBody>
      </p:sp>
      <p:sp>
        <p:nvSpPr>
          <p:cNvPr id="67" name="Text Box 15"/>
          <p:cNvSpPr txBox="1">
            <a:spLocks noChangeArrowheads="1"/>
          </p:cNvSpPr>
          <p:nvPr/>
        </p:nvSpPr>
        <p:spPr bwMode="auto">
          <a:xfrm>
            <a:off x="561513" y="5129428"/>
            <a:ext cx="3122612" cy="581025"/>
          </a:xfrm>
          <a:prstGeom prst="rect">
            <a:avLst/>
          </a:prstGeom>
          <a:noFill/>
          <a:ln w="9525">
            <a:noFill/>
            <a:miter lim="800000"/>
            <a:headEnd/>
            <a:tailEnd/>
          </a:ln>
        </p:spPr>
        <p:txBody>
          <a:bodyPr>
            <a:spAutoFit/>
          </a:bodyPr>
          <a:lstStyle/>
          <a:p>
            <a:r>
              <a:rPr lang="en-US" sz="1600" b="1">
                <a:latin typeface="Calibri" pitchFamily="34" charset="0"/>
              </a:rPr>
              <a:t>Impuestos (recaudación marginal adicional en ventas)</a:t>
            </a:r>
            <a:endParaRPr lang="en-US" sz="1600">
              <a:latin typeface="Calibri" pitchFamily="34" charset="0"/>
            </a:endParaRPr>
          </a:p>
        </p:txBody>
      </p:sp>
      <p:sp>
        <p:nvSpPr>
          <p:cNvPr id="71" name="Text Box 15"/>
          <p:cNvSpPr txBox="1">
            <a:spLocks noChangeArrowheads="1"/>
          </p:cNvSpPr>
          <p:nvPr/>
        </p:nvSpPr>
        <p:spPr bwMode="auto">
          <a:xfrm>
            <a:off x="561513" y="6060611"/>
            <a:ext cx="3122612" cy="338138"/>
          </a:xfrm>
          <a:prstGeom prst="rect">
            <a:avLst/>
          </a:prstGeom>
          <a:noFill/>
          <a:ln w="9525">
            <a:noFill/>
            <a:miter lim="800000"/>
            <a:headEnd/>
            <a:tailEnd/>
          </a:ln>
        </p:spPr>
        <p:txBody>
          <a:bodyPr>
            <a:spAutoFit/>
          </a:bodyPr>
          <a:lstStyle/>
          <a:p>
            <a:r>
              <a:rPr lang="en-US" sz="1600" b="1" dirty="0" err="1">
                <a:latin typeface="Calibri" pitchFamily="34" charset="0"/>
              </a:rPr>
              <a:t>Excedente</a:t>
            </a:r>
            <a:r>
              <a:rPr lang="en-US" sz="1600" b="1" dirty="0">
                <a:latin typeface="Calibri" pitchFamily="34" charset="0"/>
              </a:rPr>
              <a:t> del </a:t>
            </a:r>
            <a:r>
              <a:rPr lang="en-US" sz="1600" b="1" dirty="0" err="1">
                <a:latin typeface="Calibri" pitchFamily="34" charset="0"/>
              </a:rPr>
              <a:t>consumidor</a:t>
            </a:r>
            <a:endParaRPr lang="en-US" sz="1600" b="1" dirty="0">
              <a:latin typeface="Calibri" pitchFamily="34" charset="0"/>
            </a:endParaRPr>
          </a:p>
        </p:txBody>
      </p:sp>
      <p:sp>
        <p:nvSpPr>
          <p:cNvPr id="72" name="Text Box 15"/>
          <p:cNvSpPr txBox="1">
            <a:spLocks noChangeArrowheads="1"/>
          </p:cNvSpPr>
          <p:nvPr/>
        </p:nvSpPr>
        <p:spPr bwMode="auto">
          <a:xfrm>
            <a:off x="4165684" y="2178715"/>
            <a:ext cx="914400" cy="368300"/>
          </a:xfrm>
          <a:prstGeom prst="rect">
            <a:avLst/>
          </a:prstGeom>
          <a:noFill/>
          <a:ln w="9525">
            <a:noFill/>
            <a:miter lim="800000"/>
            <a:headEnd/>
            <a:tailEnd/>
          </a:ln>
        </p:spPr>
        <p:txBody>
          <a:bodyPr>
            <a:spAutoFit/>
          </a:bodyPr>
          <a:lstStyle/>
          <a:p>
            <a:pPr algn="r"/>
            <a:r>
              <a:rPr lang="en-US" b="1" dirty="0" smtClean="0">
                <a:latin typeface="Calibri" pitchFamily="34" charset="0"/>
              </a:rPr>
              <a:t>3,508</a:t>
            </a:r>
            <a:endParaRPr lang="en-US" b="1" dirty="0">
              <a:latin typeface="Calibri" pitchFamily="34" charset="0"/>
            </a:endParaRPr>
          </a:p>
        </p:txBody>
      </p:sp>
      <p:sp>
        <p:nvSpPr>
          <p:cNvPr id="73" name="Text Box 15"/>
          <p:cNvSpPr txBox="1">
            <a:spLocks noChangeArrowheads="1"/>
          </p:cNvSpPr>
          <p:nvPr/>
        </p:nvSpPr>
        <p:spPr bwMode="auto">
          <a:xfrm>
            <a:off x="5681538" y="2178715"/>
            <a:ext cx="1066800" cy="366712"/>
          </a:xfrm>
          <a:prstGeom prst="rect">
            <a:avLst/>
          </a:prstGeom>
          <a:noFill/>
          <a:ln w="9525">
            <a:noFill/>
            <a:miter lim="800000"/>
            <a:headEnd/>
            <a:tailEnd/>
          </a:ln>
        </p:spPr>
        <p:txBody>
          <a:bodyPr>
            <a:spAutoFit/>
          </a:bodyPr>
          <a:lstStyle/>
          <a:p>
            <a:pPr algn="r"/>
            <a:r>
              <a:rPr lang="en-US" b="1" dirty="0" smtClean="0">
                <a:latin typeface="Calibri" pitchFamily="34" charset="0"/>
              </a:rPr>
              <a:t>14,550</a:t>
            </a:r>
            <a:endParaRPr lang="en-US" b="1" dirty="0">
              <a:latin typeface="Calibri" pitchFamily="34" charset="0"/>
            </a:endParaRPr>
          </a:p>
        </p:txBody>
      </p:sp>
      <p:sp>
        <p:nvSpPr>
          <p:cNvPr id="74" name="Text Box 15"/>
          <p:cNvSpPr txBox="1">
            <a:spLocks noChangeArrowheads="1"/>
          </p:cNvSpPr>
          <p:nvPr/>
        </p:nvSpPr>
        <p:spPr bwMode="auto">
          <a:xfrm>
            <a:off x="5833938" y="2931871"/>
            <a:ext cx="914400" cy="368300"/>
          </a:xfrm>
          <a:prstGeom prst="rect">
            <a:avLst/>
          </a:prstGeom>
          <a:noFill/>
          <a:ln w="9525">
            <a:noFill/>
            <a:miter lim="800000"/>
            <a:headEnd/>
            <a:tailEnd/>
          </a:ln>
        </p:spPr>
        <p:txBody>
          <a:bodyPr>
            <a:spAutoFit/>
          </a:bodyPr>
          <a:lstStyle/>
          <a:p>
            <a:pPr algn="r"/>
            <a:r>
              <a:rPr lang="en-US" b="1" dirty="0" smtClean="0">
                <a:latin typeface="Calibri" pitchFamily="34" charset="0"/>
              </a:rPr>
              <a:t>5,440</a:t>
            </a:r>
            <a:endParaRPr lang="en-US" b="1" dirty="0">
              <a:latin typeface="Calibri" pitchFamily="34" charset="0"/>
            </a:endParaRPr>
          </a:p>
        </p:txBody>
      </p:sp>
      <p:sp>
        <p:nvSpPr>
          <p:cNvPr id="75" name="Text Box 15"/>
          <p:cNvSpPr txBox="1">
            <a:spLocks noChangeArrowheads="1"/>
          </p:cNvSpPr>
          <p:nvPr/>
        </p:nvSpPr>
        <p:spPr bwMode="auto">
          <a:xfrm>
            <a:off x="4165684" y="4472451"/>
            <a:ext cx="914400" cy="368300"/>
          </a:xfrm>
          <a:prstGeom prst="rect">
            <a:avLst/>
          </a:prstGeom>
          <a:noFill/>
          <a:ln w="9525">
            <a:noFill/>
            <a:miter lim="800000"/>
            <a:headEnd/>
            <a:tailEnd/>
          </a:ln>
        </p:spPr>
        <p:txBody>
          <a:bodyPr>
            <a:spAutoFit/>
          </a:bodyPr>
          <a:lstStyle/>
          <a:p>
            <a:pPr algn="r"/>
            <a:r>
              <a:rPr lang="en-US" b="1" dirty="0" smtClean="0">
                <a:latin typeface="Calibri" pitchFamily="34" charset="0"/>
              </a:rPr>
              <a:t>5,198</a:t>
            </a:r>
            <a:endParaRPr lang="en-US" b="1" dirty="0">
              <a:latin typeface="Calibri" pitchFamily="34" charset="0"/>
            </a:endParaRPr>
          </a:p>
        </p:txBody>
      </p:sp>
      <p:sp>
        <p:nvSpPr>
          <p:cNvPr id="78" name="Text Box 15"/>
          <p:cNvSpPr txBox="1">
            <a:spLocks noChangeArrowheads="1"/>
          </p:cNvSpPr>
          <p:nvPr/>
        </p:nvSpPr>
        <p:spPr bwMode="auto">
          <a:xfrm>
            <a:off x="5681538" y="4472451"/>
            <a:ext cx="1066800" cy="368300"/>
          </a:xfrm>
          <a:prstGeom prst="rect">
            <a:avLst/>
          </a:prstGeom>
          <a:noFill/>
          <a:ln w="9525">
            <a:noFill/>
            <a:miter lim="800000"/>
            <a:headEnd/>
            <a:tailEnd/>
          </a:ln>
        </p:spPr>
        <p:txBody>
          <a:bodyPr>
            <a:spAutoFit/>
          </a:bodyPr>
          <a:lstStyle/>
          <a:p>
            <a:pPr algn="r"/>
            <a:r>
              <a:rPr lang="en-US" b="1" dirty="0" smtClean="0">
                <a:latin typeface="Calibri" pitchFamily="34" charset="0"/>
              </a:rPr>
              <a:t>10,738</a:t>
            </a:r>
            <a:endParaRPr lang="en-US" b="1" dirty="0">
              <a:latin typeface="Calibri" pitchFamily="34" charset="0"/>
            </a:endParaRPr>
          </a:p>
        </p:txBody>
      </p:sp>
      <p:sp>
        <p:nvSpPr>
          <p:cNvPr id="81" name="Text Box 15"/>
          <p:cNvSpPr txBox="1">
            <a:spLocks noChangeArrowheads="1"/>
          </p:cNvSpPr>
          <p:nvPr/>
        </p:nvSpPr>
        <p:spPr bwMode="auto">
          <a:xfrm>
            <a:off x="4165684" y="5235791"/>
            <a:ext cx="914400" cy="368300"/>
          </a:xfrm>
          <a:prstGeom prst="rect">
            <a:avLst/>
          </a:prstGeom>
          <a:noFill/>
          <a:ln w="9525">
            <a:noFill/>
            <a:miter lim="800000"/>
            <a:headEnd/>
            <a:tailEnd/>
          </a:ln>
        </p:spPr>
        <p:txBody>
          <a:bodyPr>
            <a:spAutoFit/>
          </a:bodyPr>
          <a:lstStyle/>
          <a:p>
            <a:pPr algn="r"/>
            <a:r>
              <a:rPr lang="en-US" b="1" dirty="0" smtClean="0">
                <a:latin typeface="Calibri" pitchFamily="34" charset="0"/>
              </a:rPr>
              <a:t>818</a:t>
            </a:r>
            <a:endParaRPr lang="en-US" b="1" dirty="0">
              <a:latin typeface="Calibri" pitchFamily="34" charset="0"/>
            </a:endParaRPr>
          </a:p>
        </p:txBody>
      </p:sp>
      <p:sp>
        <p:nvSpPr>
          <p:cNvPr id="84" name="Text Box 15"/>
          <p:cNvSpPr txBox="1">
            <a:spLocks noChangeArrowheads="1"/>
          </p:cNvSpPr>
          <p:nvPr/>
        </p:nvSpPr>
        <p:spPr bwMode="auto">
          <a:xfrm>
            <a:off x="5833938" y="5235791"/>
            <a:ext cx="914400" cy="368300"/>
          </a:xfrm>
          <a:prstGeom prst="rect">
            <a:avLst/>
          </a:prstGeom>
          <a:noFill/>
          <a:ln w="9525">
            <a:noFill/>
            <a:miter lim="800000"/>
            <a:headEnd/>
            <a:tailEnd/>
          </a:ln>
        </p:spPr>
        <p:txBody>
          <a:bodyPr>
            <a:spAutoFit/>
          </a:bodyPr>
          <a:lstStyle/>
          <a:p>
            <a:pPr algn="r"/>
            <a:r>
              <a:rPr lang="en-US" b="1" dirty="0" smtClean="0">
                <a:latin typeface="Calibri" pitchFamily="34" charset="0"/>
              </a:rPr>
              <a:t>3,420</a:t>
            </a:r>
            <a:endParaRPr lang="en-US" b="1" dirty="0">
              <a:latin typeface="Calibri" pitchFamily="34" charset="0"/>
            </a:endParaRPr>
          </a:p>
        </p:txBody>
      </p:sp>
      <p:sp>
        <p:nvSpPr>
          <p:cNvPr id="87" name="Text Box 15"/>
          <p:cNvSpPr txBox="1">
            <a:spLocks noChangeArrowheads="1"/>
          </p:cNvSpPr>
          <p:nvPr/>
        </p:nvSpPr>
        <p:spPr bwMode="auto">
          <a:xfrm>
            <a:off x="4165684" y="6046324"/>
            <a:ext cx="914400" cy="366712"/>
          </a:xfrm>
          <a:prstGeom prst="rect">
            <a:avLst/>
          </a:prstGeom>
          <a:noFill/>
          <a:ln w="9525">
            <a:noFill/>
            <a:miter lim="800000"/>
            <a:headEnd/>
            <a:tailEnd/>
          </a:ln>
        </p:spPr>
        <p:txBody>
          <a:bodyPr>
            <a:spAutoFit/>
          </a:bodyPr>
          <a:lstStyle/>
          <a:p>
            <a:pPr algn="r"/>
            <a:r>
              <a:rPr lang="en-US" b="1" dirty="0">
                <a:latin typeface="Calibri" pitchFamily="34" charset="0"/>
              </a:rPr>
              <a:t>̴ </a:t>
            </a:r>
            <a:r>
              <a:rPr lang="en-US" b="1" dirty="0" smtClean="0">
                <a:latin typeface="Calibri" pitchFamily="34" charset="0"/>
              </a:rPr>
              <a:t>0*</a:t>
            </a:r>
            <a:endParaRPr lang="en-US" b="1" dirty="0">
              <a:latin typeface="Calibri" pitchFamily="34" charset="0"/>
            </a:endParaRPr>
          </a:p>
        </p:txBody>
      </p:sp>
      <p:sp>
        <p:nvSpPr>
          <p:cNvPr id="88" name="Text Box 15"/>
          <p:cNvSpPr txBox="1">
            <a:spLocks noChangeArrowheads="1"/>
          </p:cNvSpPr>
          <p:nvPr/>
        </p:nvSpPr>
        <p:spPr bwMode="auto">
          <a:xfrm>
            <a:off x="5605338" y="6046324"/>
            <a:ext cx="1143000" cy="366712"/>
          </a:xfrm>
          <a:prstGeom prst="rect">
            <a:avLst/>
          </a:prstGeom>
          <a:noFill/>
          <a:ln w="9525">
            <a:noFill/>
            <a:miter lim="800000"/>
            <a:headEnd/>
            <a:tailEnd/>
          </a:ln>
        </p:spPr>
        <p:txBody>
          <a:bodyPr>
            <a:spAutoFit/>
          </a:bodyPr>
          <a:lstStyle/>
          <a:p>
            <a:pPr algn="r"/>
            <a:r>
              <a:rPr lang="en-US" b="1" dirty="0" smtClean="0">
                <a:latin typeface="Calibri" pitchFamily="34" charset="0"/>
              </a:rPr>
              <a:t>5,157</a:t>
            </a:r>
            <a:endParaRPr lang="en-US" b="1" dirty="0">
              <a:latin typeface="Calibri" pitchFamily="34" charset="0"/>
            </a:endParaRPr>
          </a:p>
        </p:txBody>
      </p:sp>
      <p:sp>
        <p:nvSpPr>
          <p:cNvPr id="89" name="Text Box 15"/>
          <p:cNvSpPr txBox="1">
            <a:spLocks noChangeArrowheads="1"/>
          </p:cNvSpPr>
          <p:nvPr/>
        </p:nvSpPr>
        <p:spPr bwMode="auto">
          <a:xfrm>
            <a:off x="7221805" y="1970752"/>
            <a:ext cx="1547813" cy="755650"/>
          </a:xfrm>
          <a:prstGeom prst="rect">
            <a:avLst/>
          </a:prstGeom>
          <a:solidFill>
            <a:schemeClr val="tx1"/>
          </a:solidFill>
          <a:ln w="9525">
            <a:noFill/>
            <a:miter lim="800000"/>
            <a:headEnd/>
            <a:tailEnd/>
          </a:ln>
        </p:spPr>
        <p:txBody>
          <a:bodyPr anchor="ctr"/>
          <a:lstStyle/>
          <a:p>
            <a:pPr algn="ctr"/>
            <a:r>
              <a:rPr lang="en-US" b="1" dirty="0">
                <a:solidFill>
                  <a:schemeClr val="bg1"/>
                </a:solidFill>
                <a:latin typeface="Calibri" pitchFamily="34" charset="0"/>
                <a:ea typeface="ＭＳ Ｐゴシック" pitchFamily="34" charset="-128"/>
                <a:cs typeface="Calibri" pitchFamily="34" charset="0"/>
              </a:rPr>
              <a:t>x </a:t>
            </a:r>
            <a:r>
              <a:rPr lang="en-US" b="1" dirty="0" smtClean="0">
                <a:solidFill>
                  <a:schemeClr val="bg1"/>
                </a:solidFill>
                <a:latin typeface="Calibri" pitchFamily="34" charset="0"/>
                <a:ea typeface="ＭＳ Ｐゴシック" pitchFamily="34" charset="-128"/>
                <a:cs typeface="Calibri" pitchFamily="34" charset="0"/>
              </a:rPr>
              <a:t>4.1</a:t>
            </a:r>
            <a:endParaRPr lang="en-US" b="1" dirty="0">
              <a:solidFill>
                <a:schemeClr val="bg1"/>
              </a:solidFill>
              <a:latin typeface="Calibri" pitchFamily="34" charset="0"/>
              <a:ea typeface="ＭＳ Ｐゴシック" pitchFamily="34" charset="-128"/>
              <a:cs typeface="Calibri" pitchFamily="34" charset="0"/>
            </a:endParaRPr>
          </a:p>
        </p:txBody>
      </p:sp>
      <p:sp>
        <p:nvSpPr>
          <p:cNvPr id="90" name="Text Box 15"/>
          <p:cNvSpPr txBox="1">
            <a:spLocks noChangeArrowheads="1"/>
          </p:cNvSpPr>
          <p:nvPr/>
        </p:nvSpPr>
        <p:spPr bwMode="auto">
          <a:xfrm>
            <a:off x="7221805" y="4275374"/>
            <a:ext cx="1547813" cy="755650"/>
          </a:xfrm>
          <a:prstGeom prst="rect">
            <a:avLst/>
          </a:prstGeom>
          <a:solidFill>
            <a:schemeClr val="tx1"/>
          </a:solidFill>
          <a:ln w="9525">
            <a:noFill/>
            <a:miter lim="800000"/>
            <a:headEnd/>
            <a:tailEnd/>
          </a:ln>
        </p:spPr>
        <p:txBody>
          <a:bodyPr anchor="ctr"/>
          <a:lstStyle/>
          <a:p>
            <a:pPr algn="ctr"/>
            <a:r>
              <a:rPr lang="en-US" b="1" dirty="0">
                <a:solidFill>
                  <a:schemeClr val="bg1"/>
                </a:solidFill>
                <a:latin typeface="Calibri" pitchFamily="34" charset="0"/>
                <a:ea typeface="ＭＳ Ｐゴシック" pitchFamily="34" charset="-128"/>
                <a:cs typeface="Calibri" pitchFamily="34" charset="0"/>
              </a:rPr>
              <a:t>x </a:t>
            </a:r>
            <a:r>
              <a:rPr lang="en-US" b="1" dirty="0" smtClean="0">
                <a:solidFill>
                  <a:schemeClr val="bg1"/>
                </a:solidFill>
                <a:latin typeface="Calibri" pitchFamily="34" charset="0"/>
                <a:ea typeface="ＭＳ Ｐゴシック" pitchFamily="34" charset="-128"/>
                <a:cs typeface="Calibri" pitchFamily="34" charset="0"/>
              </a:rPr>
              <a:t>2.1</a:t>
            </a:r>
            <a:endParaRPr lang="en-US" b="1" dirty="0">
              <a:solidFill>
                <a:schemeClr val="bg1"/>
              </a:solidFill>
              <a:latin typeface="Calibri" pitchFamily="34" charset="0"/>
              <a:ea typeface="ＭＳ Ｐゴシック" pitchFamily="34" charset="-128"/>
              <a:cs typeface="Calibri" pitchFamily="34" charset="0"/>
            </a:endParaRPr>
          </a:p>
        </p:txBody>
      </p:sp>
      <p:sp>
        <p:nvSpPr>
          <p:cNvPr id="91" name="Text Box 15"/>
          <p:cNvSpPr txBox="1">
            <a:spLocks noChangeArrowheads="1"/>
          </p:cNvSpPr>
          <p:nvPr/>
        </p:nvSpPr>
        <p:spPr bwMode="auto">
          <a:xfrm>
            <a:off x="7221805" y="5054816"/>
            <a:ext cx="1547813" cy="755650"/>
          </a:xfrm>
          <a:prstGeom prst="rect">
            <a:avLst/>
          </a:prstGeom>
          <a:solidFill>
            <a:schemeClr val="tx1"/>
          </a:solidFill>
          <a:ln w="9525">
            <a:noFill/>
            <a:miter lim="800000"/>
            <a:headEnd/>
            <a:tailEnd/>
          </a:ln>
        </p:spPr>
        <p:txBody>
          <a:bodyPr anchor="ctr"/>
          <a:lstStyle/>
          <a:p>
            <a:pPr algn="ctr"/>
            <a:r>
              <a:rPr lang="en-US" b="1" dirty="0" smtClean="0">
                <a:solidFill>
                  <a:schemeClr val="bg1"/>
                </a:solidFill>
                <a:latin typeface="Calibri" pitchFamily="34" charset="0"/>
                <a:ea typeface="ＭＳ Ｐゴシック" pitchFamily="34" charset="-128"/>
                <a:cs typeface="Calibri" pitchFamily="34" charset="0"/>
              </a:rPr>
              <a:t>x 4.2</a:t>
            </a:r>
            <a:endParaRPr lang="en-US" b="1" dirty="0">
              <a:solidFill>
                <a:schemeClr val="bg1"/>
              </a:solidFill>
              <a:latin typeface="Calibri" pitchFamily="34" charset="0"/>
              <a:ea typeface="ＭＳ Ｐゴシック" pitchFamily="34" charset="-128"/>
              <a:cs typeface="Calibri" pitchFamily="34" charset="0"/>
            </a:endParaRPr>
          </a:p>
        </p:txBody>
      </p:sp>
      <p:sp>
        <p:nvSpPr>
          <p:cNvPr id="94" name="Text Box 15"/>
          <p:cNvSpPr txBox="1">
            <a:spLocks noChangeArrowheads="1"/>
          </p:cNvSpPr>
          <p:nvPr/>
        </p:nvSpPr>
        <p:spPr bwMode="auto">
          <a:xfrm>
            <a:off x="7221805" y="2738196"/>
            <a:ext cx="1547813" cy="755650"/>
          </a:xfrm>
          <a:prstGeom prst="rect">
            <a:avLst/>
          </a:prstGeom>
          <a:solidFill>
            <a:schemeClr val="tx1"/>
          </a:solidFill>
          <a:ln w="9525">
            <a:noFill/>
            <a:miter lim="800000"/>
            <a:headEnd/>
            <a:tailEnd/>
          </a:ln>
        </p:spPr>
        <p:txBody>
          <a:bodyPr anchor="ctr"/>
          <a:lstStyle/>
          <a:p>
            <a:pPr algn="ctr"/>
            <a:r>
              <a:rPr lang="en-US" sz="1400" b="1">
                <a:solidFill>
                  <a:schemeClr val="bg1"/>
                </a:solidFill>
                <a:latin typeface="Calibri" pitchFamily="34" charset="0"/>
                <a:ea typeface="ＭＳ Ｐゴシック" pitchFamily="34" charset="-128"/>
                <a:cs typeface="Calibri" pitchFamily="34" charset="0"/>
              </a:rPr>
              <a:t>Mejor cobertura con menor inversión</a:t>
            </a:r>
          </a:p>
        </p:txBody>
      </p:sp>
      <p:sp>
        <p:nvSpPr>
          <p:cNvPr id="101" name="24 Rectángulo"/>
          <p:cNvSpPr/>
          <p:nvPr/>
        </p:nvSpPr>
        <p:spPr>
          <a:xfrm>
            <a:off x="496215" y="3509744"/>
            <a:ext cx="6624000" cy="762000"/>
          </a:xfrm>
          <a:prstGeom prst="rect">
            <a:avLst/>
          </a:prstGeom>
          <a:solidFill>
            <a:srgbClr val="FA12CE">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solidFill>
                <a:schemeClr val="tx1"/>
              </a:solidFill>
            </a:endParaRPr>
          </a:p>
        </p:txBody>
      </p:sp>
      <p:sp>
        <p:nvSpPr>
          <p:cNvPr id="104" name="Text Box 15"/>
          <p:cNvSpPr txBox="1">
            <a:spLocks noChangeArrowheads="1"/>
          </p:cNvSpPr>
          <p:nvPr/>
        </p:nvSpPr>
        <p:spPr bwMode="auto">
          <a:xfrm>
            <a:off x="561513" y="3473934"/>
            <a:ext cx="3046412" cy="825500"/>
          </a:xfrm>
          <a:prstGeom prst="rect">
            <a:avLst/>
          </a:prstGeom>
          <a:noFill/>
          <a:ln w="9525">
            <a:noFill/>
            <a:miter lim="800000"/>
            <a:headEnd/>
            <a:tailEnd/>
          </a:ln>
        </p:spPr>
        <p:txBody>
          <a:bodyPr>
            <a:spAutoFit/>
          </a:bodyPr>
          <a:lstStyle/>
          <a:p>
            <a:r>
              <a:rPr lang="en-US" sz="1600" b="1" dirty="0" err="1">
                <a:latin typeface="Calibri" pitchFamily="34" charset="0"/>
              </a:rPr>
              <a:t>Ingresos</a:t>
            </a:r>
            <a:r>
              <a:rPr lang="en-US" sz="1600" b="1" dirty="0">
                <a:latin typeface="Calibri" pitchFamily="34" charset="0"/>
              </a:rPr>
              <a:t> </a:t>
            </a:r>
            <a:r>
              <a:rPr lang="en-US" sz="1600" b="1" dirty="0" err="1">
                <a:latin typeface="Calibri" pitchFamily="34" charset="0"/>
              </a:rPr>
              <a:t>adicionales</a:t>
            </a:r>
            <a:r>
              <a:rPr lang="en-US" sz="1600" b="1" dirty="0">
                <a:latin typeface="Calibri" pitchFamily="34" charset="0"/>
              </a:rPr>
              <a:t> del sector y </a:t>
            </a:r>
            <a:r>
              <a:rPr lang="en-US" sz="1600" b="1" dirty="0" err="1">
                <a:latin typeface="Calibri" pitchFamily="34" charset="0"/>
              </a:rPr>
              <a:t>contribución</a:t>
            </a:r>
            <a:r>
              <a:rPr lang="en-US" sz="1600" b="1" dirty="0">
                <a:latin typeface="Calibri" pitchFamily="34" charset="0"/>
              </a:rPr>
              <a:t> al </a:t>
            </a:r>
            <a:r>
              <a:rPr lang="en-US" sz="1600" b="1" dirty="0" err="1">
                <a:latin typeface="Calibri" pitchFamily="34" charset="0"/>
              </a:rPr>
              <a:t>crecimiento</a:t>
            </a:r>
            <a:r>
              <a:rPr lang="en-US" sz="1600" b="1" dirty="0">
                <a:latin typeface="Calibri" pitchFamily="34" charset="0"/>
              </a:rPr>
              <a:t> del PIB</a:t>
            </a:r>
          </a:p>
        </p:txBody>
      </p:sp>
      <p:sp>
        <p:nvSpPr>
          <p:cNvPr id="111" name="Text Box 15"/>
          <p:cNvSpPr txBox="1">
            <a:spLocks noChangeArrowheads="1"/>
          </p:cNvSpPr>
          <p:nvPr/>
        </p:nvSpPr>
        <p:spPr bwMode="auto">
          <a:xfrm>
            <a:off x="4165684" y="3703328"/>
            <a:ext cx="914400" cy="366713"/>
          </a:xfrm>
          <a:prstGeom prst="rect">
            <a:avLst/>
          </a:prstGeom>
          <a:noFill/>
          <a:ln w="9525">
            <a:noFill/>
            <a:miter lim="800000"/>
            <a:headEnd/>
            <a:tailEnd/>
          </a:ln>
        </p:spPr>
        <p:txBody>
          <a:bodyPr>
            <a:spAutoFit/>
          </a:bodyPr>
          <a:lstStyle/>
          <a:p>
            <a:pPr algn="r"/>
            <a:r>
              <a:rPr lang="en-US" b="1" dirty="0" smtClean="0">
                <a:latin typeface="Calibri" pitchFamily="34" charset="0"/>
              </a:rPr>
              <a:t>513</a:t>
            </a:r>
            <a:endParaRPr lang="en-US" b="1" dirty="0">
              <a:latin typeface="Calibri" pitchFamily="34" charset="0"/>
            </a:endParaRPr>
          </a:p>
        </p:txBody>
      </p:sp>
      <p:sp>
        <p:nvSpPr>
          <p:cNvPr id="112" name="Text Box 15"/>
          <p:cNvSpPr txBox="1">
            <a:spLocks noChangeArrowheads="1"/>
          </p:cNvSpPr>
          <p:nvPr/>
        </p:nvSpPr>
        <p:spPr bwMode="auto">
          <a:xfrm>
            <a:off x="5833938" y="3703328"/>
            <a:ext cx="914400" cy="366713"/>
          </a:xfrm>
          <a:prstGeom prst="rect">
            <a:avLst/>
          </a:prstGeom>
          <a:noFill/>
          <a:ln w="9525">
            <a:noFill/>
            <a:miter lim="800000"/>
            <a:headEnd/>
            <a:tailEnd/>
          </a:ln>
        </p:spPr>
        <p:txBody>
          <a:bodyPr>
            <a:spAutoFit/>
          </a:bodyPr>
          <a:lstStyle/>
          <a:p>
            <a:pPr algn="r"/>
            <a:r>
              <a:rPr lang="en-US" b="1" dirty="0" smtClean="0">
                <a:latin typeface="Calibri" pitchFamily="34" charset="0"/>
              </a:rPr>
              <a:t>3,582</a:t>
            </a:r>
            <a:endParaRPr lang="en-US" b="1" dirty="0">
              <a:latin typeface="Calibri" pitchFamily="34" charset="0"/>
            </a:endParaRPr>
          </a:p>
        </p:txBody>
      </p:sp>
      <p:sp>
        <p:nvSpPr>
          <p:cNvPr id="113" name="Text Box 15"/>
          <p:cNvSpPr txBox="1">
            <a:spLocks noChangeArrowheads="1"/>
          </p:cNvSpPr>
          <p:nvPr/>
        </p:nvSpPr>
        <p:spPr bwMode="auto">
          <a:xfrm>
            <a:off x="7221805" y="3509744"/>
            <a:ext cx="1547813" cy="755650"/>
          </a:xfrm>
          <a:prstGeom prst="rect">
            <a:avLst/>
          </a:prstGeom>
          <a:solidFill>
            <a:schemeClr val="tx1"/>
          </a:solidFill>
          <a:ln w="9525">
            <a:noFill/>
            <a:miter lim="800000"/>
            <a:headEnd/>
            <a:tailEnd/>
          </a:ln>
        </p:spPr>
        <p:txBody>
          <a:bodyPr anchor="ctr"/>
          <a:lstStyle/>
          <a:p>
            <a:pPr algn="ctr"/>
            <a:r>
              <a:rPr lang="en-US" b="1" dirty="0">
                <a:solidFill>
                  <a:schemeClr val="bg1"/>
                </a:solidFill>
                <a:latin typeface="Calibri" pitchFamily="34" charset="0"/>
                <a:ea typeface="ＭＳ Ｐゴシック" pitchFamily="34" charset="-128"/>
                <a:cs typeface="Calibri" pitchFamily="34" charset="0"/>
              </a:rPr>
              <a:t>x </a:t>
            </a:r>
            <a:r>
              <a:rPr lang="en-US" b="1" dirty="0" smtClean="0">
                <a:solidFill>
                  <a:schemeClr val="bg1"/>
                </a:solidFill>
                <a:latin typeface="Calibri" pitchFamily="34" charset="0"/>
                <a:ea typeface="ＭＳ Ｐゴシック" pitchFamily="34" charset="-128"/>
                <a:cs typeface="Calibri" pitchFamily="34" charset="0"/>
              </a:rPr>
              <a:t>7.0</a:t>
            </a:r>
            <a:endParaRPr lang="en-US" b="1" dirty="0">
              <a:solidFill>
                <a:schemeClr val="bg1"/>
              </a:solidFill>
              <a:latin typeface="Calibri" pitchFamily="34" charset="0"/>
              <a:ea typeface="ＭＳ Ｐゴシック" pitchFamily="34" charset="-128"/>
              <a:cs typeface="Calibri" pitchFamily="34" charset="0"/>
            </a:endParaRPr>
          </a:p>
        </p:txBody>
      </p:sp>
      <p:sp>
        <p:nvSpPr>
          <p:cNvPr id="114" name="Text Box 15"/>
          <p:cNvSpPr txBox="1">
            <a:spLocks noChangeArrowheads="1"/>
          </p:cNvSpPr>
          <p:nvPr/>
        </p:nvSpPr>
        <p:spPr bwMode="auto">
          <a:xfrm>
            <a:off x="4165684" y="2928696"/>
            <a:ext cx="914400" cy="366713"/>
          </a:xfrm>
          <a:prstGeom prst="rect">
            <a:avLst/>
          </a:prstGeom>
          <a:noFill/>
          <a:ln w="9525">
            <a:noFill/>
            <a:miter lim="800000"/>
            <a:headEnd/>
            <a:tailEnd/>
          </a:ln>
        </p:spPr>
        <p:txBody>
          <a:bodyPr>
            <a:spAutoFit/>
          </a:bodyPr>
          <a:lstStyle/>
          <a:p>
            <a:pPr algn="r"/>
            <a:r>
              <a:rPr lang="en-US" b="1">
                <a:latin typeface="Calibri" pitchFamily="34" charset="0"/>
              </a:rPr>
              <a:t>N.A.</a:t>
            </a:r>
          </a:p>
        </p:txBody>
      </p:sp>
      <p:sp>
        <p:nvSpPr>
          <p:cNvPr id="115" name="Text Box 36"/>
          <p:cNvSpPr txBox="1">
            <a:spLocks noChangeArrowheads="1"/>
          </p:cNvSpPr>
          <p:nvPr/>
        </p:nvSpPr>
        <p:spPr bwMode="auto">
          <a:xfrm>
            <a:off x="747464" y="6569652"/>
            <a:ext cx="8001000" cy="261610"/>
          </a:xfrm>
          <a:prstGeom prst="rect">
            <a:avLst/>
          </a:prstGeom>
          <a:noFill/>
          <a:ln w="9525">
            <a:noFill/>
            <a:miter lim="800000"/>
            <a:headEnd/>
            <a:tailEnd/>
          </a:ln>
        </p:spPr>
        <p:txBody>
          <a:bodyPr>
            <a:spAutoFit/>
          </a:bodyPr>
          <a:lstStyle/>
          <a:p>
            <a:r>
              <a:rPr lang="en-US" sz="1100" dirty="0" smtClean="0"/>
              <a:t> * </a:t>
            </a:r>
            <a:r>
              <a:rPr lang="en-US" sz="1100" dirty="0" err="1" smtClean="0"/>
              <a:t>Efecto</a:t>
            </a:r>
            <a:r>
              <a:rPr lang="en-US" sz="1100" dirty="0" smtClean="0"/>
              <a:t> </a:t>
            </a:r>
            <a:r>
              <a:rPr lang="en-US" sz="1100" dirty="0"/>
              <a:t>de </a:t>
            </a:r>
            <a:r>
              <a:rPr lang="en-US" sz="1100" dirty="0" err="1"/>
              <a:t>segundo</a:t>
            </a:r>
            <a:r>
              <a:rPr lang="en-US" sz="1100" dirty="0"/>
              <a:t> </a:t>
            </a:r>
            <a:r>
              <a:rPr lang="en-US" sz="1100" dirty="0" err="1"/>
              <a:t>orden</a:t>
            </a:r>
            <a:r>
              <a:rPr lang="en-US" sz="1100" dirty="0"/>
              <a:t> se traduce en mayor </a:t>
            </a:r>
            <a:r>
              <a:rPr lang="en-US" sz="1100" dirty="0" err="1"/>
              <a:t>espacio</a:t>
            </a:r>
            <a:r>
              <a:rPr lang="en-US" sz="1100" dirty="0"/>
              <a:t> </a:t>
            </a:r>
            <a:r>
              <a:rPr lang="en-US" sz="1100" dirty="0" err="1"/>
              <a:t>publicitario</a:t>
            </a:r>
            <a:r>
              <a:rPr lang="en-US" sz="1100" dirty="0"/>
              <a:t> con el </a:t>
            </a:r>
            <a:r>
              <a:rPr lang="en-US" sz="1100" dirty="0" err="1"/>
              <a:t>consiguiente</a:t>
            </a:r>
            <a:r>
              <a:rPr lang="en-US" sz="1100" dirty="0"/>
              <a:t> </a:t>
            </a:r>
            <a:r>
              <a:rPr lang="en-US" sz="1100" dirty="0" err="1"/>
              <a:t>posible</a:t>
            </a:r>
            <a:r>
              <a:rPr lang="en-US" sz="1100" dirty="0"/>
              <a:t> </a:t>
            </a:r>
            <a:r>
              <a:rPr lang="en-US" sz="1100" dirty="0" err="1"/>
              <a:t>excedente</a:t>
            </a:r>
            <a:r>
              <a:rPr lang="en-US" sz="1100" dirty="0"/>
              <a:t> del </a:t>
            </a:r>
            <a:r>
              <a:rPr lang="en-US" sz="1100" dirty="0" err="1"/>
              <a:t>productor</a:t>
            </a:r>
            <a:r>
              <a:rPr lang="en-US" sz="1100" dirty="0"/>
              <a:t> y </a:t>
            </a:r>
            <a:r>
              <a:rPr lang="en-US" sz="1100" dirty="0" err="1"/>
              <a:t>consumidor</a:t>
            </a:r>
            <a:endParaRPr lang="en-US" sz="1100" dirty="0"/>
          </a:p>
        </p:txBody>
      </p:sp>
      <p:sp>
        <p:nvSpPr>
          <p:cNvPr id="122" name="Text Box 15"/>
          <p:cNvSpPr txBox="1">
            <a:spLocks noChangeArrowheads="1"/>
          </p:cNvSpPr>
          <p:nvPr/>
        </p:nvSpPr>
        <p:spPr bwMode="auto">
          <a:xfrm>
            <a:off x="3908938" y="1591354"/>
            <a:ext cx="1547813" cy="360000"/>
          </a:xfrm>
          <a:prstGeom prst="rect">
            <a:avLst/>
          </a:prstGeom>
          <a:solidFill>
            <a:schemeClr val="tx1"/>
          </a:solidFill>
          <a:ln w="9525">
            <a:noFill/>
            <a:miter lim="800000"/>
            <a:headEnd/>
            <a:tailEnd/>
          </a:ln>
        </p:spPr>
        <p:txBody>
          <a:bodyPr anchor="ctr"/>
          <a:lstStyle/>
          <a:p>
            <a:pPr algn="ctr"/>
            <a:r>
              <a:rPr lang="en-US" sz="1600" b="1" dirty="0" err="1" smtClean="0">
                <a:solidFill>
                  <a:schemeClr val="bg1"/>
                </a:solidFill>
                <a:latin typeface="Calibri" pitchFamily="34" charset="0"/>
                <a:ea typeface="ＭＳ Ｐゴシック" pitchFamily="34" charset="-128"/>
                <a:cs typeface="Calibri" pitchFamily="34" charset="0"/>
              </a:rPr>
              <a:t>Radiodifusión</a:t>
            </a:r>
            <a:endParaRPr lang="en-US" sz="1600" b="1" dirty="0">
              <a:solidFill>
                <a:schemeClr val="bg1"/>
              </a:solidFill>
              <a:latin typeface="Calibri" pitchFamily="34" charset="0"/>
              <a:ea typeface="ＭＳ Ｐゴシック" pitchFamily="34" charset="-128"/>
              <a:cs typeface="Calibri" pitchFamily="34" charset="0"/>
            </a:endParaRPr>
          </a:p>
        </p:txBody>
      </p:sp>
      <p:sp>
        <p:nvSpPr>
          <p:cNvPr id="123" name="Text Box 15"/>
          <p:cNvSpPr txBox="1">
            <a:spLocks noChangeArrowheads="1"/>
          </p:cNvSpPr>
          <p:nvPr/>
        </p:nvSpPr>
        <p:spPr bwMode="auto">
          <a:xfrm>
            <a:off x="5572402" y="1591354"/>
            <a:ext cx="1547813" cy="360000"/>
          </a:xfrm>
          <a:prstGeom prst="rect">
            <a:avLst/>
          </a:prstGeom>
          <a:solidFill>
            <a:schemeClr val="tx1"/>
          </a:solidFill>
          <a:ln w="9525">
            <a:noFill/>
            <a:miter lim="800000"/>
            <a:headEnd/>
            <a:tailEnd/>
          </a:ln>
        </p:spPr>
        <p:txBody>
          <a:bodyPr anchor="ctr"/>
          <a:lstStyle/>
          <a:p>
            <a:pPr algn="ctr"/>
            <a:r>
              <a:rPr lang="en-US" sz="1600" b="1" dirty="0" err="1" smtClean="0">
                <a:solidFill>
                  <a:schemeClr val="bg1"/>
                </a:solidFill>
                <a:latin typeface="Calibri" pitchFamily="34" charset="0"/>
                <a:ea typeface="ＭＳ Ｐゴシック" pitchFamily="34" charset="-128"/>
                <a:cs typeface="Calibri" pitchFamily="34" charset="0"/>
              </a:rPr>
              <a:t>Telefonía</a:t>
            </a:r>
            <a:r>
              <a:rPr lang="en-US" sz="1600" b="1" dirty="0" smtClean="0">
                <a:solidFill>
                  <a:schemeClr val="bg1"/>
                </a:solidFill>
                <a:latin typeface="Calibri" pitchFamily="34" charset="0"/>
                <a:ea typeface="ＭＳ Ｐゴシック" pitchFamily="34" charset="-128"/>
                <a:cs typeface="Calibri" pitchFamily="34" charset="0"/>
              </a:rPr>
              <a:t> </a:t>
            </a:r>
            <a:r>
              <a:rPr lang="en-US" sz="1600" b="1" dirty="0" err="1" smtClean="0">
                <a:solidFill>
                  <a:schemeClr val="bg1"/>
                </a:solidFill>
                <a:latin typeface="Calibri" pitchFamily="34" charset="0"/>
                <a:ea typeface="ＭＳ Ｐゴシック" pitchFamily="34" charset="-128"/>
                <a:cs typeface="Calibri" pitchFamily="34" charset="0"/>
              </a:rPr>
              <a:t>móvil</a:t>
            </a:r>
            <a:endParaRPr lang="en-US" sz="1600" b="1" dirty="0">
              <a:solidFill>
                <a:schemeClr val="bg1"/>
              </a:solidFill>
              <a:latin typeface="Calibri" pitchFamily="34" charset="0"/>
              <a:ea typeface="ＭＳ Ｐゴシック" pitchFamily="34" charset="-128"/>
              <a:cs typeface="Calibri" pitchFamily="34" charset="0"/>
            </a:endParaRPr>
          </a:p>
        </p:txBody>
      </p:sp>
      <p:sp>
        <p:nvSpPr>
          <p:cNvPr id="39" name="Rectangle 20"/>
          <p:cNvSpPr>
            <a:spLocks noChangeArrowheads="1"/>
          </p:cNvSpPr>
          <p:nvPr/>
        </p:nvSpPr>
        <p:spPr bwMode="auto">
          <a:xfrm>
            <a:off x="497524" y="116632"/>
            <a:ext cx="8466964" cy="923330"/>
          </a:xfrm>
          <a:prstGeom prst="rect">
            <a:avLst/>
          </a:prstGeom>
          <a:noFill/>
          <a:ln w="9525" algn="ctr">
            <a:noFill/>
            <a:miter lim="800000"/>
            <a:headEnd/>
            <a:tailEnd/>
          </a:ln>
        </p:spPr>
        <p:txBody>
          <a:bodyPr wrap="square" lIns="0" tIns="0" rIns="0" bIns="0">
            <a:spAutoFit/>
          </a:bodyPr>
          <a:lstStyle/>
          <a:p>
            <a:pPr eaLnBrk="0" hangingPunct="0"/>
            <a:r>
              <a:rPr lang="es-MX" sz="2000" b="1" cap="all" dirty="0" smtClean="0">
                <a:latin typeface="Calibri" pitchFamily="34" charset="0"/>
              </a:rPr>
              <a:t>Es decir, en todos los rubros importantes de generación de valor económico y social, la banda de 700 </a:t>
            </a:r>
            <a:r>
              <a:rPr lang="es-MX" sz="2000" b="1" cap="all" dirty="0" err="1" smtClean="0">
                <a:latin typeface="Calibri" pitchFamily="34" charset="0"/>
              </a:rPr>
              <a:t>mh</a:t>
            </a:r>
            <a:r>
              <a:rPr lang="es-MX" sz="2000" b="1" dirty="0" err="1" smtClean="0">
                <a:latin typeface="Calibri" pitchFamily="34" charset="0"/>
              </a:rPr>
              <a:t>z</a:t>
            </a:r>
            <a:r>
              <a:rPr lang="es-MX" sz="2000" b="1" cap="all" dirty="0" smtClean="0">
                <a:latin typeface="Calibri" pitchFamily="34" charset="0"/>
              </a:rPr>
              <a:t> contribuye más a la economía de los países latinoamericanos que la radiodifusión</a:t>
            </a:r>
            <a:endParaRPr lang="es-MX" sz="2000" b="1" dirty="0" smtClean="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Content Placeholder 3"/>
          <p:cNvSpPr txBox="1">
            <a:spLocks/>
          </p:cNvSpPr>
          <p:nvPr/>
        </p:nvSpPr>
        <p:spPr>
          <a:xfrm>
            <a:off x="424002" y="1124744"/>
            <a:ext cx="8455025" cy="4953000"/>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87325" marR="0" lvl="1" indent="-185738" eaLnBrk="0" fontAlgn="auto" hangingPunct="0">
              <a:lnSpc>
                <a:spcPct val="90000"/>
              </a:lnSpc>
              <a:spcBef>
                <a:spcPct val="20000"/>
              </a:spcBef>
              <a:spcAft>
                <a:spcPts val="0"/>
              </a:spcAft>
              <a:buClr>
                <a:schemeClr val="tx1"/>
              </a:buClr>
              <a:buSzPct val="80000"/>
              <a:buFont typeface="Wingdings" pitchFamily="2" charset="2"/>
              <a:buChar char="n"/>
              <a:tabLst/>
              <a:defRPr/>
            </a:pPr>
            <a:r>
              <a:rPr lang="en-US" altLang="zh-CN" sz="2000" dirty="0" err="1" smtClean="0"/>
              <a:t>Contribución</a:t>
            </a:r>
            <a:r>
              <a:rPr lang="en-US" altLang="zh-CN" sz="2000" dirty="0" smtClean="0"/>
              <a:t> al </a:t>
            </a:r>
            <a:r>
              <a:rPr lang="en-US" altLang="zh-CN" sz="2000" dirty="0" err="1" smtClean="0"/>
              <a:t>ecosistema</a:t>
            </a:r>
            <a:r>
              <a:rPr lang="en-US" altLang="zh-CN" sz="2000" dirty="0" smtClean="0"/>
              <a:t> de TIC (</a:t>
            </a:r>
            <a:r>
              <a:rPr lang="en-US" altLang="zh-CN" sz="2000" dirty="0" err="1" smtClean="0"/>
              <a:t>adquisición</a:t>
            </a:r>
            <a:r>
              <a:rPr lang="en-US" altLang="zh-CN" sz="2000" dirty="0" smtClean="0"/>
              <a:t> de </a:t>
            </a:r>
            <a:r>
              <a:rPr lang="en-US" altLang="zh-CN" sz="2000" dirty="0" err="1" smtClean="0"/>
              <a:t>espectro</a:t>
            </a:r>
            <a:r>
              <a:rPr lang="en-US" altLang="zh-CN" sz="2000" dirty="0" smtClean="0"/>
              <a:t> y de </a:t>
            </a:r>
            <a:r>
              <a:rPr lang="en-US" altLang="zh-CN" sz="2000" dirty="0" err="1" smtClean="0"/>
              <a:t>equipamiento</a:t>
            </a:r>
            <a:r>
              <a:rPr lang="en-US" altLang="zh-CN" sz="2000" dirty="0" smtClean="0"/>
              <a:t> y </a:t>
            </a:r>
            <a:r>
              <a:rPr lang="en-US" altLang="zh-CN" sz="2000" dirty="0" err="1" smtClean="0"/>
              <a:t>servicios</a:t>
            </a:r>
            <a:r>
              <a:rPr lang="en-US" altLang="zh-CN" sz="2000" dirty="0" smtClean="0"/>
              <a:t>) </a:t>
            </a:r>
            <a:r>
              <a:rPr lang="en-US" altLang="zh-CN" sz="2000" dirty="0" err="1" smtClean="0"/>
              <a:t>que</a:t>
            </a:r>
            <a:r>
              <a:rPr lang="en-US" altLang="zh-CN" sz="2000" dirty="0" smtClean="0"/>
              <a:t> </a:t>
            </a:r>
            <a:r>
              <a:rPr lang="en-US" altLang="zh-CN" sz="2000" dirty="0" err="1" smtClean="0"/>
              <a:t>excede</a:t>
            </a:r>
            <a:r>
              <a:rPr lang="en-US" altLang="zh-CN" sz="2000" dirty="0" smtClean="0"/>
              <a:t> en </a:t>
            </a:r>
            <a:r>
              <a:rPr lang="en-US" altLang="zh-CN" sz="2000" dirty="0" err="1" smtClean="0"/>
              <a:t>más</a:t>
            </a:r>
            <a:r>
              <a:rPr lang="en-US" altLang="zh-CN" sz="2000" dirty="0" smtClean="0"/>
              <a:t> de USD 10,986 </a:t>
            </a:r>
            <a:r>
              <a:rPr lang="en-US" altLang="zh-CN" sz="2000" dirty="0" err="1" smtClean="0"/>
              <a:t>millones</a:t>
            </a:r>
            <a:r>
              <a:rPr lang="en-US" altLang="zh-CN" sz="2000" dirty="0" smtClean="0"/>
              <a:t> a la </a:t>
            </a:r>
            <a:r>
              <a:rPr lang="en-US" altLang="zh-CN" sz="2000" dirty="0" err="1" smtClean="0"/>
              <a:t>contribución</a:t>
            </a:r>
            <a:r>
              <a:rPr lang="en-US" altLang="zh-CN" sz="2000" dirty="0" smtClean="0"/>
              <a:t> </a:t>
            </a:r>
            <a:r>
              <a:rPr lang="en-US" altLang="zh-CN" sz="2000" dirty="0" err="1" smtClean="0"/>
              <a:t>generada</a:t>
            </a:r>
            <a:r>
              <a:rPr lang="en-US" altLang="zh-CN" sz="2000" dirty="0" smtClean="0"/>
              <a:t> </a:t>
            </a:r>
            <a:r>
              <a:rPr lang="en-US" altLang="zh-CN" sz="2000" dirty="0" err="1" smtClean="0"/>
              <a:t>por</a:t>
            </a:r>
            <a:r>
              <a:rPr lang="en-US" altLang="zh-CN" sz="2000" dirty="0" smtClean="0"/>
              <a:t> la </a:t>
            </a:r>
            <a:r>
              <a:rPr lang="en-US" altLang="zh-CN" sz="2000" dirty="0" err="1" smtClean="0"/>
              <a:t>radiodifusión</a:t>
            </a:r>
            <a:endParaRPr lang="en-US" altLang="zh-CN" sz="2000" dirty="0" smtClean="0"/>
          </a:p>
          <a:p>
            <a:pPr marL="187325" marR="0" lvl="1" indent="-185738" eaLnBrk="0" fontAlgn="auto" hangingPunct="0">
              <a:lnSpc>
                <a:spcPct val="90000"/>
              </a:lnSpc>
              <a:spcBef>
                <a:spcPct val="20000"/>
              </a:spcBef>
              <a:spcAft>
                <a:spcPts val="0"/>
              </a:spcAft>
              <a:buClr>
                <a:schemeClr val="tx1"/>
              </a:buClr>
              <a:buSzPct val="80000"/>
              <a:buFont typeface="Wingdings" pitchFamily="2" charset="2"/>
              <a:buChar char="n"/>
              <a:tabLst/>
              <a:defRPr/>
            </a:pPr>
            <a:endParaRPr lang="en-US" altLang="zh-CN" sz="2000" dirty="0" smtClean="0"/>
          </a:p>
          <a:p>
            <a:pPr marL="187325" marR="0" lvl="1" indent="-185738" eaLnBrk="0" fontAlgn="auto" hangingPunct="0">
              <a:lnSpc>
                <a:spcPct val="90000"/>
              </a:lnSpc>
              <a:spcBef>
                <a:spcPct val="20000"/>
              </a:spcBef>
              <a:spcAft>
                <a:spcPts val="0"/>
              </a:spcAft>
              <a:buClr>
                <a:schemeClr val="tx1"/>
              </a:buClr>
              <a:buSzPct val="80000"/>
              <a:buFont typeface="Wingdings" pitchFamily="2" charset="2"/>
              <a:buChar char="n"/>
              <a:tabLst/>
              <a:defRPr/>
            </a:pPr>
            <a:r>
              <a:rPr lang="en-US" altLang="zh-CN" sz="2000" dirty="0" err="1" smtClean="0"/>
              <a:t>Contribución</a:t>
            </a:r>
            <a:r>
              <a:rPr lang="en-US" altLang="zh-CN" sz="2000" dirty="0" smtClean="0"/>
              <a:t> </a:t>
            </a:r>
            <a:r>
              <a:rPr lang="en-US" altLang="zh-CN" sz="2000" dirty="0" err="1" smtClean="0"/>
              <a:t>directa</a:t>
            </a:r>
            <a:r>
              <a:rPr lang="en-US" altLang="zh-CN" sz="2000" dirty="0" smtClean="0"/>
              <a:t> (</a:t>
            </a:r>
            <a:r>
              <a:rPr lang="en-US" altLang="zh-CN" sz="2000" dirty="0" err="1" smtClean="0"/>
              <a:t>ingresos</a:t>
            </a:r>
            <a:r>
              <a:rPr lang="en-US" altLang="zh-CN" sz="2000" dirty="0" smtClean="0"/>
              <a:t> </a:t>
            </a:r>
            <a:r>
              <a:rPr lang="en-US" altLang="zh-CN" sz="2000" dirty="0" err="1" smtClean="0"/>
              <a:t>adicionales</a:t>
            </a:r>
            <a:r>
              <a:rPr lang="en-US" altLang="zh-CN" sz="2000" dirty="0" smtClean="0"/>
              <a:t> de la </a:t>
            </a:r>
            <a:r>
              <a:rPr lang="en-US" altLang="zh-CN" sz="2000" dirty="0" err="1" smtClean="0"/>
              <a:t>industria</a:t>
            </a:r>
            <a:r>
              <a:rPr lang="en-US" altLang="zh-CN" sz="2000" dirty="0" smtClean="0"/>
              <a:t>) e </a:t>
            </a:r>
            <a:r>
              <a:rPr lang="en-US" altLang="zh-CN" sz="2000" dirty="0" err="1" smtClean="0"/>
              <a:t>indirecta</a:t>
            </a:r>
            <a:r>
              <a:rPr lang="en-US" altLang="zh-CN" sz="2000" dirty="0" smtClean="0"/>
              <a:t> (</a:t>
            </a:r>
            <a:r>
              <a:rPr lang="en-US" altLang="zh-CN" sz="2000" dirty="0" err="1" smtClean="0"/>
              <a:t>externalidades</a:t>
            </a:r>
            <a:r>
              <a:rPr lang="en-US" altLang="zh-CN" sz="2000" dirty="0" smtClean="0"/>
              <a:t> </a:t>
            </a:r>
            <a:r>
              <a:rPr lang="en-US" altLang="zh-CN" sz="2000" dirty="0" err="1" smtClean="0"/>
              <a:t>positivas</a:t>
            </a:r>
            <a:r>
              <a:rPr lang="en-US" altLang="zh-CN" sz="2000" dirty="0" smtClean="0"/>
              <a:t>) al PIB </a:t>
            </a:r>
            <a:r>
              <a:rPr lang="en-US" altLang="zh-CN" sz="2000" dirty="0" err="1" smtClean="0"/>
              <a:t>que</a:t>
            </a:r>
            <a:r>
              <a:rPr lang="en-US" altLang="zh-CN" sz="2000" dirty="0" smtClean="0"/>
              <a:t> </a:t>
            </a:r>
            <a:r>
              <a:rPr lang="en-US" altLang="zh-CN" sz="2000" dirty="0" err="1" smtClean="0"/>
              <a:t>excede</a:t>
            </a:r>
            <a:r>
              <a:rPr lang="en-US" altLang="zh-CN" sz="2000" dirty="0" smtClean="0"/>
              <a:t> en </a:t>
            </a:r>
            <a:r>
              <a:rPr lang="en-US" altLang="zh-CN" sz="2000" dirty="0" err="1" smtClean="0"/>
              <a:t>más</a:t>
            </a:r>
            <a:r>
              <a:rPr lang="en-US" altLang="zh-CN" sz="2000" dirty="0" smtClean="0"/>
              <a:t> de USD 3,069 </a:t>
            </a:r>
            <a:r>
              <a:rPr lang="en-US" altLang="zh-CN" sz="2000" dirty="0" err="1" smtClean="0"/>
              <a:t>millones</a:t>
            </a:r>
            <a:r>
              <a:rPr lang="en-US" altLang="zh-CN" sz="2000" dirty="0" smtClean="0"/>
              <a:t> a la </a:t>
            </a:r>
            <a:r>
              <a:rPr lang="en-US" altLang="zh-CN" sz="2000" dirty="0" err="1" smtClean="0"/>
              <a:t>contribución</a:t>
            </a:r>
            <a:r>
              <a:rPr lang="en-US" altLang="zh-CN" sz="2000" dirty="0" smtClean="0"/>
              <a:t> </a:t>
            </a:r>
            <a:r>
              <a:rPr lang="en-US" altLang="zh-CN" sz="2000" dirty="0" err="1" smtClean="0"/>
              <a:t>generada</a:t>
            </a:r>
            <a:r>
              <a:rPr lang="en-US" altLang="zh-CN" sz="2000" dirty="0" smtClean="0"/>
              <a:t> </a:t>
            </a:r>
            <a:r>
              <a:rPr lang="en-US" altLang="zh-CN" sz="2000" dirty="0" err="1" smtClean="0"/>
              <a:t>por</a:t>
            </a:r>
            <a:r>
              <a:rPr lang="en-US" altLang="zh-CN" sz="2000" dirty="0" smtClean="0"/>
              <a:t> la </a:t>
            </a:r>
            <a:r>
              <a:rPr lang="en-US" altLang="zh-CN" sz="2000" dirty="0" err="1" smtClean="0"/>
              <a:t>radiodifusión</a:t>
            </a:r>
            <a:endParaRPr lang="en-US" altLang="zh-CN" sz="2000" dirty="0" smtClean="0"/>
          </a:p>
          <a:p>
            <a:pPr marL="187325" marR="0" lvl="1" indent="-185738" eaLnBrk="0" fontAlgn="auto" hangingPunct="0">
              <a:lnSpc>
                <a:spcPct val="90000"/>
              </a:lnSpc>
              <a:spcBef>
                <a:spcPct val="20000"/>
              </a:spcBef>
              <a:spcAft>
                <a:spcPts val="0"/>
              </a:spcAft>
              <a:buClr>
                <a:schemeClr val="tx1"/>
              </a:buClr>
              <a:buSzPct val="80000"/>
              <a:buFont typeface="Wingdings" pitchFamily="2" charset="2"/>
              <a:buChar char="n"/>
              <a:tabLst/>
              <a:defRPr/>
            </a:pPr>
            <a:endParaRPr lang="en-US" altLang="zh-CN" sz="2000" dirty="0" smtClean="0"/>
          </a:p>
          <a:p>
            <a:pPr marL="187325" marR="0" lvl="1" indent="-185738" eaLnBrk="0" fontAlgn="auto" hangingPunct="0">
              <a:lnSpc>
                <a:spcPct val="90000"/>
              </a:lnSpc>
              <a:spcBef>
                <a:spcPct val="20000"/>
              </a:spcBef>
              <a:spcAft>
                <a:spcPts val="0"/>
              </a:spcAft>
              <a:buClr>
                <a:schemeClr val="tx1"/>
              </a:buClr>
              <a:buSzPct val="80000"/>
              <a:buFont typeface="Wingdings" pitchFamily="2" charset="2"/>
              <a:buChar char="n"/>
              <a:tabLst/>
              <a:defRPr/>
            </a:pPr>
            <a:r>
              <a:rPr lang="en-US" altLang="zh-CN" sz="2000" dirty="0" err="1" smtClean="0"/>
              <a:t>Creación</a:t>
            </a:r>
            <a:r>
              <a:rPr lang="en-US" altLang="zh-CN" sz="2000" dirty="0" smtClean="0"/>
              <a:t> de </a:t>
            </a:r>
            <a:r>
              <a:rPr lang="en-US" altLang="zh-CN" sz="2000" dirty="0" err="1" smtClean="0"/>
              <a:t>más</a:t>
            </a:r>
            <a:r>
              <a:rPr lang="en-US" altLang="zh-CN" sz="2000" dirty="0" smtClean="0"/>
              <a:t> de 4,300 </a:t>
            </a:r>
            <a:r>
              <a:rPr lang="en-US" altLang="zh-CN" sz="2000" dirty="0" err="1" smtClean="0"/>
              <a:t>empleos</a:t>
            </a:r>
            <a:r>
              <a:rPr lang="en-US" altLang="zh-CN" sz="2000" dirty="0" smtClean="0"/>
              <a:t> </a:t>
            </a:r>
            <a:r>
              <a:rPr lang="en-US" altLang="zh-CN" sz="2000" dirty="0" err="1" smtClean="0"/>
              <a:t>directos</a:t>
            </a:r>
            <a:r>
              <a:rPr lang="en-US" altLang="zh-CN" sz="2000" dirty="0" smtClean="0"/>
              <a:t> e </a:t>
            </a:r>
            <a:r>
              <a:rPr lang="en-US" altLang="zh-CN" sz="2000" dirty="0" err="1" smtClean="0"/>
              <a:t>indirectos</a:t>
            </a:r>
            <a:r>
              <a:rPr lang="en-US" altLang="zh-CN" sz="2000" dirty="0" smtClean="0"/>
              <a:t> </a:t>
            </a:r>
            <a:r>
              <a:rPr lang="en-US" altLang="zh-CN" sz="2000" dirty="0" err="1" smtClean="0"/>
              <a:t>adicionales</a:t>
            </a:r>
            <a:r>
              <a:rPr lang="en-US" altLang="zh-CN" sz="2000" dirty="0" smtClean="0"/>
              <a:t> a los </a:t>
            </a:r>
            <a:r>
              <a:rPr lang="en-US" altLang="zh-CN" sz="2000" dirty="0" err="1" smtClean="0"/>
              <a:t>generados</a:t>
            </a:r>
            <a:r>
              <a:rPr lang="en-US" altLang="zh-CN" sz="2000" dirty="0" smtClean="0"/>
              <a:t> </a:t>
            </a:r>
            <a:r>
              <a:rPr lang="en-US" altLang="zh-CN" sz="2000" dirty="0" err="1" smtClean="0"/>
              <a:t>por</a:t>
            </a:r>
            <a:r>
              <a:rPr lang="en-US" altLang="zh-CN" sz="2000" dirty="0" smtClean="0"/>
              <a:t> la </a:t>
            </a:r>
            <a:r>
              <a:rPr lang="en-US" altLang="zh-CN" sz="2000" dirty="0" err="1" smtClean="0"/>
              <a:t>radiodifusión</a:t>
            </a:r>
            <a:endParaRPr lang="en-US" altLang="zh-CN" sz="2000" dirty="0" smtClean="0"/>
          </a:p>
          <a:p>
            <a:pPr marL="187325" marR="0" lvl="1" indent="-185738" eaLnBrk="0" fontAlgn="auto" hangingPunct="0">
              <a:lnSpc>
                <a:spcPct val="90000"/>
              </a:lnSpc>
              <a:spcBef>
                <a:spcPct val="20000"/>
              </a:spcBef>
              <a:spcAft>
                <a:spcPts val="0"/>
              </a:spcAft>
              <a:buClr>
                <a:schemeClr val="tx1"/>
              </a:buClr>
              <a:buSzPct val="80000"/>
              <a:buFont typeface="Wingdings" pitchFamily="2" charset="2"/>
              <a:buChar char="n"/>
              <a:tabLst/>
              <a:defRPr/>
            </a:pPr>
            <a:endParaRPr lang="en-US" altLang="zh-CN" sz="2000" dirty="0" smtClean="0"/>
          </a:p>
          <a:p>
            <a:pPr marL="187325" marR="0" lvl="1" indent="-185738" eaLnBrk="0" fontAlgn="auto" hangingPunct="0">
              <a:lnSpc>
                <a:spcPct val="90000"/>
              </a:lnSpc>
              <a:spcBef>
                <a:spcPct val="20000"/>
              </a:spcBef>
              <a:spcAft>
                <a:spcPts val="0"/>
              </a:spcAft>
              <a:buClr>
                <a:schemeClr val="tx1"/>
              </a:buClr>
              <a:buSzPct val="80000"/>
              <a:buFont typeface="Wingdings" pitchFamily="2" charset="2"/>
              <a:buChar char="n"/>
              <a:tabLst/>
              <a:defRPr/>
            </a:pPr>
            <a:r>
              <a:rPr lang="en-US" altLang="zh-CN" sz="2000" dirty="0" err="1" smtClean="0"/>
              <a:t>Contribución</a:t>
            </a:r>
            <a:r>
              <a:rPr lang="en-US" altLang="zh-CN" sz="2000" dirty="0" smtClean="0"/>
              <a:t> </a:t>
            </a:r>
            <a:r>
              <a:rPr lang="en-US" altLang="zh-CN" sz="2000" dirty="0" err="1" smtClean="0"/>
              <a:t>impositiva</a:t>
            </a:r>
            <a:r>
              <a:rPr lang="en-US" altLang="zh-CN" sz="2000" dirty="0" smtClean="0"/>
              <a:t> </a:t>
            </a:r>
            <a:r>
              <a:rPr lang="en-US" altLang="zh-CN" sz="2000" dirty="0" err="1" smtClean="0"/>
              <a:t>adicional</a:t>
            </a:r>
            <a:r>
              <a:rPr lang="en-US" altLang="zh-CN" sz="2000" dirty="0" smtClean="0"/>
              <a:t> superior a USD 2,602 </a:t>
            </a:r>
            <a:r>
              <a:rPr lang="en-US" altLang="zh-CN" sz="2000" dirty="0" err="1" smtClean="0"/>
              <a:t>millones</a:t>
            </a:r>
            <a:endParaRPr lang="en-US" altLang="zh-CN" sz="2000" dirty="0" smtClean="0"/>
          </a:p>
          <a:p>
            <a:pPr marL="187325" marR="0" lvl="1" indent="-185738" eaLnBrk="0" fontAlgn="auto" hangingPunct="0">
              <a:lnSpc>
                <a:spcPct val="90000"/>
              </a:lnSpc>
              <a:spcBef>
                <a:spcPct val="20000"/>
              </a:spcBef>
              <a:spcAft>
                <a:spcPts val="0"/>
              </a:spcAft>
              <a:buClr>
                <a:schemeClr val="tx1"/>
              </a:buClr>
              <a:buSzPct val="80000"/>
              <a:buFont typeface="Wingdings" pitchFamily="2" charset="2"/>
              <a:buChar char="n"/>
              <a:tabLst/>
              <a:defRPr/>
            </a:pPr>
            <a:endParaRPr lang="en-US" altLang="zh-CN" sz="2000" dirty="0" smtClean="0"/>
          </a:p>
          <a:p>
            <a:pPr marL="187325" marR="0" lvl="1" indent="-185738" eaLnBrk="0" fontAlgn="auto" hangingPunct="0">
              <a:lnSpc>
                <a:spcPct val="90000"/>
              </a:lnSpc>
              <a:spcBef>
                <a:spcPct val="20000"/>
              </a:spcBef>
              <a:spcAft>
                <a:spcPts val="0"/>
              </a:spcAft>
              <a:buClr>
                <a:schemeClr val="tx1"/>
              </a:buClr>
              <a:buSzPct val="80000"/>
              <a:buFont typeface="Wingdings" pitchFamily="2" charset="2"/>
              <a:buChar char="n"/>
              <a:tabLst/>
              <a:defRPr/>
            </a:pPr>
            <a:r>
              <a:rPr lang="en-US" altLang="zh-CN" sz="2000" dirty="0" err="1" smtClean="0"/>
              <a:t>Excedente</a:t>
            </a:r>
            <a:r>
              <a:rPr lang="en-US" altLang="zh-CN" sz="2000" dirty="0" smtClean="0"/>
              <a:t> del </a:t>
            </a:r>
            <a:r>
              <a:rPr lang="en-US" altLang="zh-CN" sz="2000" dirty="0" err="1" smtClean="0"/>
              <a:t>consumidor</a:t>
            </a:r>
            <a:r>
              <a:rPr lang="en-US" altLang="zh-CN" sz="2000" dirty="0" smtClean="0"/>
              <a:t> </a:t>
            </a:r>
            <a:r>
              <a:rPr lang="en-US" altLang="zh-CN" sz="2000" dirty="0" err="1" smtClean="0"/>
              <a:t>adicional</a:t>
            </a:r>
            <a:r>
              <a:rPr lang="en-US" altLang="zh-CN" sz="2000" dirty="0" smtClean="0"/>
              <a:t> superior a USD 3,800</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6" name="Rectangle 20"/>
          <p:cNvSpPr>
            <a:spLocks noChangeArrowheads="1"/>
          </p:cNvSpPr>
          <p:nvPr/>
        </p:nvSpPr>
        <p:spPr bwMode="auto">
          <a:xfrm>
            <a:off x="497524" y="116632"/>
            <a:ext cx="8466964" cy="923330"/>
          </a:xfrm>
          <a:prstGeom prst="rect">
            <a:avLst/>
          </a:prstGeom>
          <a:noFill/>
          <a:ln w="9525" algn="ctr">
            <a:noFill/>
            <a:miter lim="800000"/>
            <a:headEnd/>
            <a:tailEnd/>
          </a:ln>
        </p:spPr>
        <p:txBody>
          <a:bodyPr wrap="square" lIns="0" tIns="0" rIns="0" bIns="0">
            <a:spAutoFit/>
          </a:bodyPr>
          <a:lstStyle/>
          <a:p>
            <a:pPr eaLnBrk="0" hangingPunct="0"/>
            <a:r>
              <a:rPr lang="es-MX" sz="2000" b="1" cap="all" dirty="0" smtClean="0">
                <a:latin typeface="Calibri" pitchFamily="34" charset="0"/>
              </a:rPr>
              <a:t>Así, los resultados del estudio indican los beneficios que pueden ser derivados por la asignación de la banda de 700 </a:t>
            </a:r>
            <a:r>
              <a:rPr lang="es-MX" sz="2000" b="1" cap="all" dirty="0" err="1" smtClean="0">
                <a:latin typeface="Calibri" pitchFamily="34" charset="0"/>
              </a:rPr>
              <a:t>mh</a:t>
            </a:r>
            <a:r>
              <a:rPr lang="es-MX" sz="2000" b="1" dirty="0" err="1" smtClean="0">
                <a:latin typeface="Calibri" pitchFamily="34" charset="0"/>
              </a:rPr>
              <a:t>z</a:t>
            </a:r>
            <a:r>
              <a:rPr lang="es-MX" sz="2000" b="1" cap="all" dirty="0" smtClean="0">
                <a:latin typeface="Calibri" pitchFamily="34" charset="0"/>
              </a:rPr>
              <a:t> a la banda ancha móvil</a:t>
            </a:r>
            <a:endParaRPr lang="es-MX" sz="2000" b="1" dirty="0" smtClean="0">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ubtitle 5"/>
          <p:cNvSpPr>
            <a:spLocks noGrp="1"/>
          </p:cNvSpPr>
          <p:nvPr>
            <p:ph type="subTitle" idx="1"/>
          </p:nvPr>
        </p:nvSpPr>
        <p:spPr>
          <a:xfrm>
            <a:off x="2362200" y="4495800"/>
            <a:ext cx="6477000" cy="981075"/>
          </a:xfrm>
        </p:spPr>
        <p:txBody>
          <a:bodyPr/>
          <a:lstStyle/>
          <a:p>
            <a:pPr eaLnBrk="1" hangingPunct="1"/>
            <a:r>
              <a:rPr lang="en-US" sz="2000" dirty="0" smtClean="0"/>
              <a:t>Telecom Advisory Services, LLC</a:t>
            </a:r>
          </a:p>
        </p:txBody>
      </p:sp>
      <p:sp>
        <p:nvSpPr>
          <p:cNvPr id="21507" name="Title 4"/>
          <p:cNvSpPr>
            <a:spLocks noGrp="1"/>
          </p:cNvSpPr>
          <p:nvPr>
            <p:ph type="ctrTitle"/>
          </p:nvPr>
        </p:nvSpPr>
        <p:spPr bwMode="auto">
          <a:xfrm>
            <a:off x="2362200" y="914400"/>
            <a:ext cx="6477000" cy="3581400"/>
          </a:xfrm>
        </p:spPr>
        <p:txBody>
          <a:bodyPr wrap="square" tIns="45720" numCol="1" compatLnSpc="1">
            <a:prstTxWarp prst="textNoShape">
              <a:avLst/>
            </a:prstTxWarp>
          </a:bodyPr>
          <a:lstStyle/>
          <a:p>
            <a:pPr eaLnBrk="1" hangingPunct="1"/>
            <a:r>
              <a:rPr lang="es-ES" cap="none" smtClean="0">
                <a:solidFill>
                  <a:schemeClr val="tx1"/>
                </a:solidFill>
              </a:rPr>
              <a:t>ANÁLISIS DEL BENEFICIO ECONÓMICO DEL DIVIDENDO DIGITAL </a:t>
            </a:r>
            <a:br>
              <a:rPr lang="es-ES" cap="none" smtClean="0">
                <a:solidFill>
                  <a:schemeClr val="tx1"/>
                </a:solidFill>
              </a:rPr>
            </a:br>
            <a:r>
              <a:rPr lang="es-ES" cap="none" smtClean="0">
                <a:solidFill>
                  <a:schemeClr val="tx1"/>
                </a:solidFill>
              </a:rPr>
              <a:t>PARA AMÉRICA LATINA </a:t>
            </a:r>
            <a:br>
              <a:rPr lang="es-ES" cap="none" smtClean="0">
                <a:solidFill>
                  <a:schemeClr val="tx1"/>
                </a:solidFill>
              </a:rPr>
            </a:br>
            <a:endParaRPr lang="en-US" cap="none" smtClean="0">
              <a:solidFill>
                <a:schemeClr val="tx1"/>
              </a:solidFill>
            </a:endParaRPr>
          </a:p>
        </p:txBody>
      </p:sp>
      <p:sp>
        <p:nvSpPr>
          <p:cNvPr id="21508" name="Rectangle 7"/>
          <p:cNvSpPr>
            <a:spLocks noChangeArrowheads="1"/>
          </p:cNvSpPr>
          <p:nvPr/>
        </p:nvSpPr>
        <p:spPr bwMode="auto">
          <a:xfrm>
            <a:off x="2368218" y="5484107"/>
            <a:ext cx="5874877" cy="1200329"/>
          </a:xfrm>
          <a:prstGeom prst="rect">
            <a:avLst/>
          </a:prstGeom>
          <a:noFill/>
          <a:ln w="9525">
            <a:noFill/>
            <a:miter lim="800000"/>
            <a:headEnd/>
            <a:tailEnd/>
          </a:ln>
        </p:spPr>
        <p:txBody>
          <a:bodyPr wrap="none" anchor="ctr">
            <a:spAutoFit/>
          </a:bodyPr>
          <a:lstStyle/>
          <a:p>
            <a:pPr algn="ctr"/>
            <a:r>
              <a:rPr lang="en-GB" b="1" dirty="0" smtClean="0"/>
              <a:t>Ernesto M. Flores-Roux</a:t>
            </a:r>
          </a:p>
          <a:p>
            <a:pPr algn="ctr"/>
            <a:r>
              <a:rPr lang="en-GB" b="1" dirty="0" err="1" smtClean="0"/>
              <a:t>Raúl</a:t>
            </a:r>
            <a:r>
              <a:rPr lang="en-GB" b="1" dirty="0" smtClean="0"/>
              <a:t> L. Katz</a:t>
            </a:r>
          </a:p>
          <a:p>
            <a:pPr algn="ctr"/>
            <a:r>
              <a:rPr lang="en-GB" b="1" dirty="0" smtClean="0"/>
              <a:t>XIV </a:t>
            </a:r>
            <a:r>
              <a:rPr lang="en-GB" b="1" dirty="0" err="1" smtClean="0"/>
              <a:t>Cumbre</a:t>
            </a:r>
            <a:r>
              <a:rPr lang="en-GB" b="1" dirty="0" smtClean="0"/>
              <a:t> de </a:t>
            </a:r>
            <a:r>
              <a:rPr lang="en-GB" b="1" dirty="0" err="1" smtClean="0"/>
              <a:t>Reguladores</a:t>
            </a:r>
            <a:r>
              <a:rPr lang="en-GB" b="1" dirty="0" smtClean="0"/>
              <a:t> y </a:t>
            </a:r>
            <a:r>
              <a:rPr lang="en-GB" b="1" dirty="0" err="1" smtClean="0"/>
              <a:t>Operadores</a:t>
            </a:r>
            <a:r>
              <a:rPr lang="en-GB" b="1" dirty="0" smtClean="0"/>
              <a:t> </a:t>
            </a:r>
            <a:r>
              <a:rPr lang="en-GB" b="1" dirty="0" err="1" smtClean="0"/>
              <a:t>Regulatel</a:t>
            </a:r>
            <a:r>
              <a:rPr lang="en-GB" b="1" dirty="0" smtClean="0"/>
              <a:t>-AHCIET</a:t>
            </a:r>
            <a:endParaRPr lang="en-GB" i="1" dirty="0"/>
          </a:p>
          <a:p>
            <a:pPr algn="ctr"/>
            <a:r>
              <a:rPr lang="es-MX" i="1" dirty="0" smtClean="0"/>
              <a:t>Santo Domingo, 19 </a:t>
            </a:r>
            <a:r>
              <a:rPr lang="es-MX" i="1" dirty="0"/>
              <a:t>de </a:t>
            </a:r>
            <a:r>
              <a:rPr lang="es-MX" i="1" dirty="0" smtClean="0"/>
              <a:t>julio </a:t>
            </a:r>
            <a:r>
              <a:rPr lang="es-MX" i="1" dirty="0"/>
              <a:t>de 2011</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0"/>
          <p:cNvSpPr>
            <a:spLocks noChangeArrowheads="1"/>
          </p:cNvSpPr>
          <p:nvPr/>
        </p:nvSpPr>
        <p:spPr bwMode="auto">
          <a:xfrm>
            <a:off x="497524" y="1250720"/>
            <a:ext cx="7398892" cy="492443"/>
          </a:xfrm>
          <a:prstGeom prst="rect">
            <a:avLst/>
          </a:prstGeom>
          <a:noFill/>
          <a:ln w="9525" algn="ctr">
            <a:noFill/>
            <a:miter lim="800000"/>
            <a:headEnd/>
            <a:tailEnd/>
          </a:ln>
        </p:spPr>
        <p:txBody>
          <a:bodyPr wrap="square" lIns="0" tIns="0" rIns="0" bIns="0">
            <a:spAutoFit/>
          </a:bodyPr>
          <a:lstStyle/>
          <a:p>
            <a:pPr eaLnBrk="0" hangingPunct="0"/>
            <a:r>
              <a:rPr lang="es-MX" b="1" dirty="0" smtClean="0">
                <a:latin typeface="Calibri" pitchFamily="34" charset="0"/>
              </a:rPr>
              <a:t>Crecimiento de base instalada de terminales generadores de tráfico</a:t>
            </a:r>
          </a:p>
          <a:p>
            <a:pPr eaLnBrk="0" hangingPunct="0"/>
            <a:r>
              <a:rPr lang="es-MX" sz="1400" dirty="0" smtClean="0">
                <a:latin typeface="Calibri" pitchFamily="34" charset="0"/>
              </a:rPr>
              <a:t>Millones de unidades</a:t>
            </a:r>
            <a:endParaRPr lang="es-MX" sz="1400" b="1" dirty="0" smtClean="0">
              <a:latin typeface="Calibri" pitchFamily="34" charset="0"/>
            </a:endParaRPr>
          </a:p>
        </p:txBody>
      </p:sp>
      <p:graphicFrame>
        <p:nvGraphicFramePr>
          <p:cNvPr id="57" name="1 Gráfico"/>
          <p:cNvGraphicFramePr/>
          <p:nvPr/>
        </p:nvGraphicFramePr>
        <p:xfrm>
          <a:off x="396657" y="1984603"/>
          <a:ext cx="3780000" cy="306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9" name="3 Gráfico"/>
          <p:cNvGraphicFramePr/>
          <p:nvPr/>
        </p:nvGraphicFramePr>
        <p:xfrm>
          <a:off x="4246570" y="1984603"/>
          <a:ext cx="3780000" cy="3060000"/>
        </p:xfrm>
        <a:graphic>
          <a:graphicData uri="http://schemas.openxmlformats.org/drawingml/2006/chart">
            <c:chart xmlns:c="http://schemas.openxmlformats.org/drawingml/2006/chart" xmlns:r="http://schemas.openxmlformats.org/officeDocument/2006/relationships" r:id="rId3"/>
          </a:graphicData>
        </a:graphic>
      </p:graphicFrame>
      <p:sp>
        <p:nvSpPr>
          <p:cNvPr id="61" name="Text Box 21"/>
          <p:cNvSpPr txBox="1">
            <a:spLocks noChangeArrowheads="1"/>
          </p:cNvSpPr>
          <p:nvPr/>
        </p:nvSpPr>
        <p:spPr bwMode="auto">
          <a:xfrm>
            <a:off x="7870978" y="4291966"/>
            <a:ext cx="912813" cy="304800"/>
          </a:xfrm>
          <a:prstGeom prst="rect">
            <a:avLst/>
          </a:prstGeom>
          <a:noFill/>
          <a:ln w="9525">
            <a:noFill/>
            <a:miter lim="800000"/>
            <a:headEnd/>
            <a:tailEnd/>
          </a:ln>
        </p:spPr>
        <p:txBody>
          <a:bodyPr wrap="none">
            <a:spAutoFit/>
          </a:bodyPr>
          <a:lstStyle/>
          <a:p>
            <a:r>
              <a:rPr lang="en-US" sz="1400" b="1" dirty="0">
                <a:latin typeface="Calibri" pitchFamily="34" charset="0"/>
              </a:rPr>
              <a:t>Argentina</a:t>
            </a:r>
          </a:p>
        </p:txBody>
      </p:sp>
      <p:sp>
        <p:nvSpPr>
          <p:cNvPr id="63" name="Text Box 39"/>
          <p:cNvSpPr txBox="1">
            <a:spLocks noChangeArrowheads="1"/>
          </p:cNvSpPr>
          <p:nvPr/>
        </p:nvSpPr>
        <p:spPr bwMode="auto">
          <a:xfrm>
            <a:off x="7870978" y="3588654"/>
            <a:ext cx="595313" cy="304800"/>
          </a:xfrm>
          <a:prstGeom prst="rect">
            <a:avLst/>
          </a:prstGeom>
          <a:noFill/>
          <a:ln w="9525">
            <a:noFill/>
            <a:miter lim="800000"/>
            <a:headEnd/>
            <a:tailEnd/>
          </a:ln>
        </p:spPr>
        <p:txBody>
          <a:bodyPr wrap="none">
            <a:spAutoFit/>
          </a:bodyPr>
          <a:lstStyle/>
          <a:p>
            <a:r>
              <a:rPr lang="en-US" sz="1400" b="1" dirty="0" err="1">
                <a:latin typeface="Calibri" pitchFamily="34" charset="0"/>
              </a:rPr>
              <a:t>Brasil</a:t>
            </a:r>
            <a:endParaRPr lang="en-US" sz="1400" b="1" dirty="0">
              <a:latin typeface="Calibri" pitchFamily="34" charset="0"/>
            </a:endParaRPr>
          </a:p>
        </p:txBody>
      </p:sp>
      <p:sp>
        <p:nvSpPr>
          <p:cNvPr id="95" name="Text Box 40"/>
          <p:cNvSpPr txBox="1">
            <a:spLocks noChangeArrowheads="1"/>
          </p:cNvSpPr>
          <p:nvPr/>
        </p:nvSpPr>
        <p:spPr bwMode="auto">
          <a:xfrm>
            <a:off x="7870978" y="2926068"/>
            <a:ext cx="891591" cy="307777"/>
          </a:xfrm>
          <a:prstGeom prst="rect">
            <a:avLst/>
          </a:prstGeom>
          <a:noFill/>
          <a:ln w="9525">
            <a:noFill/>
            <a:miter lim="800000"/>
            <a:headEnd/>
            <a:tailEnd/>
          </a:ln>
        </p:spPr>
        <p:txBody>
          <a:bodyPr wrap="none">
            <a:spAutoFit/>
          </a:bodyPr>
          <a:lstStyle/>
          <a:p>
            <a:r>
              <a:rPr lang="en-US" sz="1400" b="1" dirty="0" smtClean="0">
                <a:latin typeface="Calibri" pitchFamily="34" charset="0"/>
              </a:rPr>
              <a:t>Colombia</a:t>
            </a:r>
            <a:endParaRPr lang="en-US" sz="1400" b="1" dirty="0">
              <a:latin typeface="Calibri" pitchFamily="34" charset="0"/>
            </a:endParaRPr>
          </a:p>
        </p:txBody>
      </p:sp>
      <p:sp>
        <p:nvSpPr>
          <p:cNvPr id="96" name="Text Box 40"/>
          <p:cNvSpPr txBox="1">
            <a:spLocks noChangeArrowheads="1"/>
          </p:cNvSpPr>
          <p:nvPr/>
        </p:nvSpPr>
        <p:spPr bwMode="auto">
          <a:xfrm>
            <a:off x="7870978" y="2566028"/>
            <a:ext cx="725968" cy="307777"/>
          </a:xfrm>
          <a:prstGeom prst="rect">
            <a:avLst/>
          </a:prstGeom>
          <a:noFill/>
          <a:ln w="9525">
            <a:noFill/>
            <a:miter lim="800000"/>
            <a:headEnd/>
            <a:tailEnd/>
          </a:ln>
        </p:spPr>
        <p:txBody>
          <a:bodyPr wrap="none">
            <a:spAutoFit/>
          </a:bodyPr>
          <a:lstStyle/>
          <a:p>
            <a:r>
              <a:rPr lang="en-US" sz="1400" b="1" dirty="0" smtClean="0">
                <a:latin typeface="Calibri" pitchFamily="34" charset="0"/>
              </a:rPr>
              <a:t>México</a:t>
            </a:r>
            <a:endParaRPr lang="en-US" sz="1400" b="1" dirty="0">
              <a:latin typeface="Calibri" pitchFamily="34" charset="0"/>
            </a:endParaRPr>
          </a:p>
        </p:txBody>
      </p:sp>
      <p:sp>
        <p:nvSpPr>
          <p:cNvPr id="97" name="Text Box 40"/>
          <p:cNvSpPr txBox="1">
            <a:spLocks noChangeArrowheads="1"/>
          </p:cNvSpPr>
          <p:nvPr/>
        </p:nvSpPr>
        <p:spPr bwMode="auto">
          <a:xfrm>
            <a:off x="7870978" y="2278558"/>
            <a:ext cx="527050" cy="304800"/>
          </a:xfrm>
          <a:prstGeom prst="rect">
            <a:avLst/>
          </a:prstGeom>
          <a:noFill/>
          <a:ln w="9525">
            <a:noFill/>
            <a:miter lim="800000"/>
            <a:headEnd/>
            <a:tailEnd/>
          </a:ln>
        </p:spPr>
        <p:txBody>
          <a:bodyPr wrap="none">
            <a:spAutoFit/>
          </a:bodyPr>
          <a:lstStyle/>
          <a:p>
            <a:r>
              <a:rPr lang="en-US" sz="1400" b="1" dirty="0" err="1">
                <a:latin typeface="Calibri" pitchFamily="34" charset="0"/>
              </a:rPr>
              <a:t>Perú</a:t>
            </a:r>
            <a:endParaRPr lang="en-US" sz="1400" b="1" dirty="0">
              <a:latin typeface="Calibri" pitchFamily="34" charset="0"/>
            </a:endParaRPr>
          </a:p>
        </p:txBody>
      </p:sp>
      <p:sp>
        <p:nvSpPr>
          <p:cNvPr id="99" name="Text Box 21"/>
          <p:cNvSpPr txBox="1">
            <a:spLocks noChangeArrowheads="1"/>
          </p:cNvSpPr>
          <p:nvPr/>
        </p:nvSpPr>
        <p:spPr bwMode="auto">
          <a:xfrm>
            <a:off x="538428" y="4337762"/>
            <a:ext cx="383438" cy="276999"/>
          </a:xfrm>
          <a:prstGeom prst="rect">
            <a:avLst/>
          </a:prstGeom>
          <a:noFill/>
          <a:ln w="9525">
            <a:noFill/>
            <a:miter lim="800000"/>
            <a:headEnd/>
            <a:tailEnd/>
          </a:ln>
        </p:spPr>
        <p:txBody>
          <a:bodyPr wrap="none">
            <a:spAutoFit/>
          </a:bodyPr>
          <a:lstStyle/>
          <a:p>
            <a:r>
              <a:rPr lang="en-US" sz="1200" b="1" dirty="0" smtClean="0">
                <a:latin typeface="Calibri" pitchFamily="34" charset="0"/>
              </a:rPr>
              <a:t>1.0</a:t>
            </a:r>
            <a:endParaRPr lang="en-US" sz="1200" b="1" dirty="0">
              <a:latin typeface="Calibri" pitchFamily="34" charset="0"/>
            </a:endParaRPr>
          </a:p>
        </p:txBody>
      </p:sp>
      <p:sp>
        <p:nvSpPr>
          <p:cNvPr id="100" name="Text Box 21"/>
          <p:cNvSpPr txBox="1">
            <a:spLocks noChangeArrowheads="1"/>
          </p:cNvSpPr>
          <p:nvPr/>
        </p:nvSpPr>
        <p:spPr bwMode="auto">
          <a:xfrm>
            <a:off x="3541363" y="2205988"/>
            <a:ext cx="540533" cy="276999"/>
          </a:xfrm>
          <a:prstGeom prst="rect">
            <a:avLst/>
          </a:prstGeom>
          <a:noFill/>
          <a:ln w="9525">
            <a:noFill/>
            <a:miter lim="800000"/>
            <a:headEnd/>
            <a:tailEnd/>
          </a:ln>
        </p:spPr>
        <p:txBody>
          <a:bodyPr wrap="none">
            <a:spAutoFit/>
          </a:bodyPr>
          <a:lstStyle/>
          <a:p>
            <a:r>
              <a:rPr lang="en-US" sz="1200" b="1" dirty="0" smtClean="0">
                <a:latin typeface="Calibri" pitchFamily="34" charset="0"/>
              </a:rPr>
              <a:t>157.4</a:t>
            </a:r>
            <a:endParaRPr lang="en-US" sz="1200" b="1" dirty="0">
              <a:latin typeface="Calibri" pitchFamily="34" charset="0"/>
            </a:endParaRPr>
          </a:p>
        </p:txBody>
      </p:sp>
      <p:sp>
        <p:nvSpPr>
          <p:cNvPr id="101" name="Text Box 21"/>
          <p:cNvSpPr txBox="1">
            <a:spLocks noChangeArrowheads="1"/>
          </p:cNvSpPr>
          <p:nvPr/>
        </p:nvSpPr>
        <p:spPr bwMode="auto">
          <a:xfrm>
            <a:off x="3173134" y="2620603"/>
            <a:ext cx="540533" cy="276999"/>
          </a:xfrm>
          <a:prstGeom prst="rect">
            <a:avLst/>
          </a:prstGeom>
          <a:noFill/>
          <a:ln w="9525">
            <a:noFill/>
            <a:miter lim="800000"/>
            <a:headEnd/>
            <a:tailEnd/>
          </a:ln>
        </p:spPr>
        <p:txBody>
          <a:bodyPr wrap="none">
            <a:spAutoFit/>
          </a:bodyPr>
          <a:lstStyle/>
          <a:p>
            <a:r>
              <a:rPr lang="en-US" sz="1200" b="1" dirty="0" smtClean="0">
                <a:latin typeface="Calibri" pitchFamily="34" charset="0"/>
              </a:rPr>
              <a:t>128.0</a:t>
            </a:r>
            <a:endParaRPr lang="en-US" sz="1200" b="1" dirty="0">
              <a:latin typeface="Calibri" pitchFamily="34" charset="0"/>
            </a:endParaRPr>
          </a:p>
        </p:txBody>
      </p:sp>
      <p:sp>
        <p:nvSpPr>
          <p:cNvPr id="102" name="Text Box 21"/>
          <p:cNvSpPr txBox="1">
            <a:spLocks noChangeArrowheads="1"/>
          </p:cNvSpPr>
          <p:nvPr/>
        </p:nvSpPr>
        <p:spPr bwMode="auto">
          <a:xfrm>
            <a:off x="2828170" y="3023623"/>
            <a:ext cx="461986" cy="276999"/>
          </a:xfrm>
          <a:prstGeom prst="rect">
            <a:avLst/>
          </a:prstGeom>
          <a:noFill/>
          <a:ln w="9525">
            <a:noFill/>
            <a:miter lim="800000"/>
            <a:headEnd/>
            <a:tailEnd/>
          </a:ln>
        </p:spPr>
        <p:txBody>
          <a:bodyPr wrap="none">
            <a:spAutoFit/>
          </a:bodyPr>
          <a:lstStyle/>
          <a:p>
            <a:r>
              <a:rPr lang="en-US" sz="1200" b="1" dirty="0" smtClean="0">
                <a:latin typeface="Calibri" pitchFamily="34" charset="0"/>
              </a:rPr>
              <a:t>98.4</a:t>
            </a:r>
            <a:endParaRPr lang="en-US" sz="1200" b="1" dirty="0">
              <a:latin typeface="Calibri" pitchFamily="34" charset="0"/>
            </a:endParaRPr>
          </a:p>
        </p:txBody>
      </p:sp>
      <p:sp>
        <p:nvSpPr>
          <p:cNvPr id="103" name="Text Box 21"/>
          <p:cNvSpPr txBox="1">
            <a:spLocks noChangeArrowheads="1"/>
          </p:cNvSpPr>
          <p:nvPr/>
        </p:nvSpPr>
        <p:spPr bwMode="auto">
          <a:xfrm>
            <a:off x="2453616" y="3441719"/>
            <a:ext cx="461986" cy="276999"/>
          </a:xfrm>
          <a:prstGeom prst="rect">
            <a:avLst/>
          </a:prstGeom>
          <a:noFill/>
          <a:ln w="9525">
            <a:noFill/>
            <a:miter lim="800000"/>
            <a:headEnd/>
            <a:tailEnd/>
          </a:ln>
        </p:spPr>
        <p:txBody>
          <a:bodyPr wrap="none">
            <a:spAutoFit/>
          </a:bodyPr>
          <a:lstStyle/>
          <a:p>
            <a:r>
              <a:rPr lang="en-US" sz="1200" b="1" dirty="0" smtClean="0">
                <a:latin typeface="Calibri" pitchFamily="34" charset="0"/>
              </a:rPr>
              <a:t>67.8</a:t>
            </a:r>
            <a:endParaRPr lang="en-US" sz="1200" b="1" dirty="0">
              <a:latin typeface="Calibri" pitchFamily="34" charset="0"/>
            </a:endParaRPr>
          </a:p>
        </p:txBody>
      </p:sp>
      <p:sp>
        <p:nvSpPr>
          <p:cNvPr id="104" name="Text Box 21"/>
          <p:cNvSpPr txBox="1">
            <a:spLocks noChangeArrowheads="1"/>
          </p:cNvSpPr>
          <p:nvPr/>
        </p:nvSpPr>
        <p:spPr bwMode="auto">
          <a:xfrm>
            <a:off x="2050596" y="3782801"/>
            <a:ext cx="461986" cy="276999"/>
          </a:xfrm>
          <a:prstGeom prst="rect">
            <a:avLst/>
          </a:prstGeom>
          <a:noFill/>
          <a:ln w="9525">
            <a:noFill/>
            <a:miter lim="800000"/>
            <a:headEnd/>
            <a:tailEnd/>
          </a:ln>
        </p:spPr>
        <p:txBody>
          <a:bodyPr wrap="none">
            <a:spAutoFit/>
          </a:bodyPr>
          <a:lstStyle/>
          <a:p>
            <a:r>
              <a:rPr lang="en-US" sz="1200" b="1" dirty="0" smtClean="0">
                <a:latin typeface="Calibri" pitchFamily="34" charset="0"/>
              </a:rPr>
              <a:t>41.9</a:t>
            </a:r>
            <a:endParaRPr lang="en-US" sz="1200" b="1" dirty="0">
              <a:latin typeface="Calibri" pitchFamily="34" charset="0"/>
            </a:endParaRPr>
          </a:p>
        </p:txBody>
      </p:sp>
      <p:sp>
        <p:nvSpPr>
          <p:cNvPr id="105" name="Text Box 21"/>
          <p:cNvSpPr txBox="1">
            <a:spLocks noChangeArrowheads="1"/>
          </p:cNvSpPr>
          <p:nvPr/>
        </p:nvSpPr>
        <p:spPr bwMode="auto">
          <a:xfrm>
            <a:off x="1661528" y="4074715"/>
            <a:ext cx="461986" cy="276999"/>
          </a:xfrm>
          <a:prstGeom prst="rect">
            <a:avLst/>
          </a:prstGeom>
          <a:noFill/>
          <a:ln w="9525">
            <a:noFill/>
            <a:miter lim="800000"/>
            <a:headEnd/>
            <a:tailEnd/>
          </a:ln>
        </p:spPr>
        <p:txBody>
          <a:bodyPr wrap="none">
            <a:spAutoFit/>
          </a:bodyPr>
          <a:lstStyle/>
          <a:p>
            <a:r>
              <a:rPr lang="en-US" sz="1200" b="1" dirty="0" smtClean="0">
                <a:latin typeface="Calibri" pitchFamily="34" charset="0"/>
              </a:rPr>
              <a:t>21.0</a:t>
            </a:r>
            <a:endParaRPr lang="en-US" sz="1200" b="1" dirty="0">
              <a:latin typeface="Calibri" pitchFamily="34" charset="0"/>
            </a:endParaRPr>
          </a:p>
        </p:txBody>
      </p:sp>
      <p:sp>
        <p:nvSpPr>
          <p:cNvPr id="106" name="Text Box 21"/>
          <p:cNvSpPr txBox="1">
            <a:spLocks noChangeArrowheads="1"/>
          </p:cNvSpPr>
          <p:nvPr/>
        </p:nvSpPr>
        <p:spPr bwMode="auto">
          <a:xfrm>
            <a:off x="1316002" y="4265754"/>
            <a:ext cx="383438" cy="276999"/>
          </a:xfrm>
          <a:prstGeom prst="rect">
            <a:avLst/>
          </a:prstGeom>
          <a:noFill/>
          <a:ln w="9525">
            <a:noFill/>
            <a:miter lim="800000"/>
            <a:headEnd/>
            <a:tailEnd/>
          </a:ln>
        </p:spPr>
        <p:txBody>
          <a:bodyPr wrap="none">
            <a:spAutoFit/>
          </a:bodyPr>
          <a:lstStyle/>
          <a:p>
            <a:r>
              <a:rPr lang="en-US" sz="1200" b="1" dirty="0" smtClean="0">
                <a:latin typeface="Calibri" pitchFamily="34" charset="0"/>
              </a:rPr>
              <a:t>8.3</a:t>
            </a:r>
            <a:endParaRPr lang="en-US" sz="1200" b="1" dirty="0">
              <a:latin typeface="Calibri" pitchFamily="34" charset="0"/>
            </a:endParaRPr>
          </a:p>
        </p:txBody>
      </p:sp>
      <p:sp>
        <p:nvSpPr>
          <p:cNvPr id="107" name="Text Box 21"/>
          <p:cNvSpPr txBox="1">
            <a:spLocks noChangeArrowheads="1"/>
          </p:cNvSpPr>
          <p:nvPr/>
        </p:nvSpPr>
        <p:spPr bwMode="auto">
          <a:xfrm>
            <a:off x="926934" y="4323248"/>
            <a:ext cx="383438" cy="276999"/>
          </a:xfrm>
          <a:prstGeom prst="rect">
            <a:avLst/>
          </a:prstGeom>
          <a:noFill/>
          <a:ln w="9525">
            <a:noFill/>
            <a:miter lim="800000"/>
            <a:headEnd/>
            <a:tailEnd/>
          </a:ln>
        </p:spPr>
        <p:txBody>
          <a:bodyPr wrap="none">
            <a:spAutoFit/>
          </a:bodyPr>
          <a:lstStyle/>
          <a:p>
            <a:r>
              <a:rPr lang="en-US" sz="1200" b="1" dirty="0" smtClean="0">
                <a:latin typeface="Calibri" pitchFamily="34" charset="0"/>
              </a:rPr>
              <a:t>2.7</a:t>
            </a:r>
            <a:endParaRPr lang="en-US" sz="1200" b="1" dirty="0">
              <a:latin typeface="Calibri" pitchFamily="34" charset="0"/>
            </a:endParaRPr>
          </a:p>
        </p:txBody>
      </p:sp>
      <p:sp>
        <p:nvSpPr>
          <p:cNvPr id="108" name="Text Box 21"/>
          <p:cNvSpPr txBox="1">
            <a:spLocks noChangeArrowheads="1"/>
          </p:cNvSpPr>
          <p:nvPr/>
        </p:nvSpPr>
        <p:spPr bwMode="auto">
          <a:xfrm>
            <a:off x="4399518" y="4337762"/>
            <a:ext cx="383438" cy="276999"/>
          </a:xfrm>
          <a:prstGeom prst="rect">
            <a:avLst/>
          </a:prstGeom>
          <a:noFill/>
          <a:ln w="9525">
            <a:noFill/>
            <a:miter lim="800000"/>
            <a:headEnd/>
            <a:tailEnd/>
          </a:ln>
        </p:spPr>
        <p:txBody>
          <a:bodyPr wrap="none">
            <a:spAutoFit/>
          </a:bodyPr>
          <a:lstStyle/>
          <a:p>
            <a:r>
              <a:rPr lang="en-US" sz="1200" b="1" dirty="0" smtClean="0">
                <a:latin typeface="Calibri" pitchFamily="34" charset="0"/>
              </a:rPr>
              <a:t>0.1</a:t>
            </a:r>
            <a:endParaRPr lang="en-US" sz="1200" b="1" dirty="0">
              <a:latin typeface="Calibri" pitchFamily="34" charset="0"/>
            </a:endParaRPr>
          </a:p>
        </p:txBody>
      </p:sp>
      <p:sp>
        <p:nvSpPr>
          <p:cNvPr id="109" name="Text Box 21"/>
          <p:cNvSpPr txBox="1">
            <a:spLocks noChangeArrowheads="1"/>
          </p:cNvSpPr>
          <p:nvPr/>
        </p:nvSpPr>
        <p:spPr bwMode="auto">
          <a:xfrm>
            <a:off x="7504051" y="2148494"/>
            <a:ext cx="383438" cy="276999"/>
          </a:xfrm>
          <a:prstGeom prst="rect">
            <a:avLst/>
          </a:prstGeom>
          <a:noFill/>
          <a:ln w="9525">
            <a:noFill/>
            <a:miter lim="800000"/>
            <a:headEnd/>
            <a:tailEnd/>
          </a:ln>
        </p:spPr>
        <p:txBody>
          <a:bodyPr wrap="none">
            <a:spAutoFit/>
          </a:bodyPr>
          <a:lstStyle/>
          <a:p>
            <a:r>
              <a:rPr lang="en-US" sz="1200" b="1" dirty="0" smtClean="0">
                <a:latin typeface="Calibri" pitchFamily="34" charset="0"/>
              </a:rPr>
              <a:t>9.0</a:t>
            </a:r>
            <a:endParaRPr lang="en-US" sz="1200" b="1" dirty="0">
              <a:latin typeface="Calibri" pitchFamily="34" charset="0"/>
            </a:endParaRPr>
          </a:p>
        </p:txBody>
      </p:sp>
      <p:sp>
        <p:nvSpPr>
          <p:cNvPr id="110" name="Text Box 21"/>
          <p:cNvSpPr txBox="1">
            <a:spLocks noChangeArrowheads="1"/>
          </p:cNvSpPr>
          <p:nvPr/>
        </p:nvSpPr>
        <p:spPr bwMode="auto">
          <a:xfrm>
            <a:off x="7092280" y="2649631"/>
            <a:ext cx="383438" cy="276999"/>
          </a:xfrm>
          <a:prstGeom prst="rect">
            <a:avLst/>
          </a:prstGeom>
          <a:noFill/>
          <a:ln w="9525">
            <a:noFill/>
            <a:miter lim="800000"/>
            <a:headEnd/>
            <a:tailEnd/>
          </a:ln>
        </p:spPr>
        <p:txBody>
          <a:bodyPr wrap="none">
            <a:spAutoFit/>
          </a:bodyPr>
          <a:lstStyle/>
          <a:p>
            <a:r>
              <a:rPr lang="en-US" sz="1200" b="1" dirty="0" smtClean="0">
                <a:latin typeface="Calibri" pitchFamily="34" charset="0"/>
              </a:rPr>
              <a:t>7.0</a:t>
            </a:r>
            <a:endParaRPr lang="en-US" sz="1200" b="1" dirty="0">
              <a:latin typeface="Calibri" pitchFamily="34" charset="0"/>
            </a:endParaRPr>
          </a:p>
        </p:txBody>
      </p:sp>
      <p:sp>
        <p:nvSpPr>
          <p:cNvPr id="111" name="Text Box 21"/>
          <p:cNvSpPr txBox="1">
            <a:spLocks noChangeArrowheads="1"/>
          </p:cNvSpPr>
          <p:nvPr/>
        </p:nvSpPr>
        <p:spPr bwMode="auto">
          <a:xfrm>
            <a:off x="6718288" y="3225695"/>
            <a:ext cx="383438" cy="276999"/>
          </a:xfrm>
          <a:prstGeom prst="rect">
            <a:avLst/>
          </a:prstGeom>
          <a:noFill/>
          <a:ln w="9525">
            <a:noFill/>
            <a:miter lim="800000"/>
            <a:headEnd/>
            <a:tailEnd/>
          </a:ln>
        </p:spPr>
        <p:txBody>
          <a:bodyPr wrap="none">
            <a:spAutoFit/>
          </a:bodyPr>
          <a:lstStyle/>
          <a:p>
            <a:r>
              <a:rPr lang="en-US" sz="1200" b="1" dirty="0" smtClean="0">
                <a:latin typeface="Calibri" pitchFamily="34" charset="0"/>
              </a:rPr>
              <a:t>4.7</a:t>
            </a:r>
            <a:endParaRPr lang="en-US" sz="1200" b="1" dirty="0">
              <a:latin typeface="Calibri" pitchFamily="34" charset="0"/>
            </a:endParaRPr>
          </a:p>
        </p:txBody>
      </p:sp>
      <p:sp>
        <p:nvSpPr>
          <p:cNvPr id="112" name="Text Box 21"/>
          <p:cNvSpPr txBox="1">
            <a:spLocks noChangeArrowheads="1"/>
          </p:cNvSpPr>
          <p:nvPr/>
        </p:nvSpPr>
        <p:spPr bwMode="auto">
          <a:xfrm>
            <a:off x="6329220" y="3528803"/>
            <a:ext cx="383438" cy="276999"/>
          </a:xfrm>
          <a:prstGeom prst="rect">
            <a:avLst/>
          </a:prstGeom>
          <a:noFill/>
          <a:ln w="9525">
            <a:noFill/>
            <a:miter lim="800000"/>
            <a:headEnd/>
            <a:tailEnd/>
          </a:ln>
        </p:spPr>
        <p:txBody>
          <a:bodyPr wrap="none">
            <a:spAutoFit/>
          </a:bodyPr>
          <a:lstStyle/>
          <a:p>
            <a:r>
              <a:rPr lang="en-US" sz="1200" b="1" dirty="0" smtClean="0">
                <a:latin typeface="Calibri" pitchFamily="34" charset="0"/>
              </a:rPr>
              <a:t>3.5</a:t>
            </a:r>
            <a:endParaRPr lang="en-US" sz="1200" b="1" dirty="0">
              <a:latin typeface="Calibri" pitchFamily="34" charset="0"/>
            </a:endParaRPr>
          </a:p>
        </p:txBody>
      </p:sp>
      <p:sp>
        <p:nvSpPr>
          <p:cNvPr id="113" name="Text Box 21"/>
          <p:cNvSpPr txBox="1">
            <a:spLocks noChangeArrowheads="1"/>
          </p:cNvSpPr>
          <p:nvPr/>
        </p:nvSpPr>
        <p:spPr bwMode="auto">
          <a:xfrm>
            <a:off x="5926200" y="3782801"/>
            <a:ext cx="383438" cy="276999"/>
          </a:xfrm>
          <a:prstGeom prst="rect">
            <a:avLst/>
          </a:prstGeom>
          <a:noFill/>
          <a:ln w="9525">
            <a:noFill/>
            <a:miter lim="800000"/>
            <a:headEnd/>
            <a:tailEnd/>
          </a:ln>
        </p:spPr>
        <p:txBody>
          <a:bodyPr wrap="none">
            <a:spAutoFit/>
          </a:bodyPr>
          <a:lstStyle/>
          <a:p>
            <a:r>
              <a:rPr lang="en-US" sz="1200" b="1" dirty="0" smtClean="0">
                <a:latin typeface="Calibri" pitchFamily="34" charset="0"/>
              </a:rPr>
              <a:t>2.4</a:t>
            </a:r>
            <a:endParaRPr lang="en-US" sz="1200" b="1" dirty="0">
              <a:latin typeface="Calibri" pitchFamily="34" charset="0"/>
            </a:endParaRPr>
          </a:p>
        </p:txBody>
      </p:sp>
      <p:sp>
        <p:nvSpPr>
          <p:cNvPr id="114" name="Text Box 21"/>
          <p:cNvSpPr txBox="1">
            <a:spLocks noChangeArrowheads="1"/>
          </p:cNvSpPr>
          <p:nvPr/>
        </p:nvSpPr>
        <p:spPr bwMode="auto">
          <a:xfrm>
            <a:off x="5551646" y="4060201"/>
            <a:ext cx="383438" cy="276999"/>
          </a:xfrm>
          <a:prstGeom prst="rect">
            <a:avLst/>
          </a:prstGeom>
          <a:noFill/>
          <a:ln w="9525">
            <a:noFill/>
            <a:miter lim="800000"/>
            <a:headEnd/>
            <a:tailEnd/>
          </a:ln>
        </p:spPr>
        <p:txBody>
          <a:bodyPr wrap="none">
            <a:spAutoFit/>
          </a:bodyPr>
          <a:lstStyle/>
          <a:p>
            <a:r>
              <a:rPr lang="en-US" sz="1200" b="1" dirty="0" smtClean="0">
                <a:latin typeface="Calibri" pitchFamily="34" charset="0"/>
              </a:rPr>
              <a:t>1.3</a:t>
            </a:r>
            <a:endParaRPr lang="en-US" sz="1200" b="1" dirty="0">
              <a:latin typeface="Calibri" pitchFamily="34" charset="0"/>
            </a:endParaRPr>
          </a:p>
        </p:txBody>
      </p:sp>
      <p:sp>
        <p:nvSpPr>
          <p:cNvPr id="115" name="Text Box 21"/>
          <p:cNvSpPr txBox="1">
            <a:spLocks noChangeArrowheads="1"/>
          </p:cNvSpPr>
          <p:nvPr/>
        </p:nvSpPr>
        <p:spPr bwMode="auto">
          <a:xfrm>
            <a:off x="5177092" y="4222212"/>
            <a:ext cx="383438" cy="276999"/>
          </a:xfrm>
          <a:prstGeom prst="rect">
            <a:avLst/>
          </a:prstGeom>
          <a:noFill/>
          <a:ln w="9525">
            <a:noFill/>
            <a:miter lim="800000"/>
            <a:headEnd/>
            <a:tailEnd/>
          </a:ln>
        </p:spPr>
        <p:txBody>
          <a:bodyPr wrap="none">
            <a:spAutoFit/>
          </a:bodyPr>
          <a:lstStyle/>
          <a:p>
            <a:r>
              <a:rPr lang="en-US" sz="1200" b="1" dirty="0" smtClean="0">
                <a:latin typeface="Calibri" pitchFamily="34" charset="0"/>
              </a:rPr>
              <a:t>0.7</a:t>
            </a:r>
            <a:endParaRPr lang="en-US" sz="1200" b="1" dirty="0">
              <a:latin typeface="Calibri" pitchFamily="34" charset="0"/>
            </a:endParaRPr>
          </a:p>
        </p:txBody>
      </p:sp>
      <p:sp>
        <p:nvSpPr>
          <p:cNvPr id="116" name="Text Box 21"/>
          <p:cNvSpPr txBox="1">
            <a:spLocks noChangeArrowheads="1"/>
          </p:cNvSpPr>
          <p:nvPr/>
        </p:nvSpPr>
        <p:spPr bwMode="auto">
          <a:xfrm>
            <a:off x="4788024" y="4294220"/>
            <a:ext cx="383438" cy="276999"/>
          </a:xfrm>
          <a:prstGeom prst="rect">
            <a:avLst/>
          </a:prstGeom>
          <a:noFill/>
          <a:ln w="9525">
            <a:noFill/>
            <a:miter lim="800000"/>
            <a:headEnd/>
            <a:tailEnd/>
          </a:ln>
        </p:spPr>
        <p:txBody>
          <a:bodyPr wrap="none">
            <a:spAutoFit/>
          </a:bodyPr>
          <a:lstStyle/>
          <a:p>
            <a:r>
              <a:rPr lang="en-US" sz="1200" b="1" dirty="0" smtClean="0">
                <a:latin typeface="Calibri" pitchFamily="34" charset="0"/>
              </a:rPr>
              <a:t>0.3</a:t>
            </a:r>
            <a:endParaRPr lang="en-US" sz="1200" b="1" dirty="0">
              <a:latin typeface="Calibri" pitchFamily="34" charset="0"/>
            </a:endParaRPr>
          </a:p>
        </p:txBody>
      </p:sp>
      <p:grpSp>
        <p:nvGrpSpPr>
          <p:cNvPr id="121" name="120 Grupo"/>
          <p:cNvGrpSpPr/>
          <p:nvPr/>
        </p:nvGrpSpPr>
        <p:grpSpPr>
          <a:xfrm>
            <a:off x="2044321" y="5194043"/>
            <a:ext cx="2016224" cy="576000"/>
            <a:chOff x="2051664" y="4956008"/>
            <a:chExt cx="2016224" cy="576000"/>
          </a:xfrm>
        </p:grpSpPr>
        <p:sp>
          <p:nvSpPr>
            <p:cNvPr id="119" name="118 Rectángulo"/>
            <p:cNvSpPr/>
            <p:nvPr/>
          </p:nvSpPr>
          <p:spPr>
            <a:xfrm>
              <a:off x="2051776" y="4956008"/>
              <a:ext cx="2016000" cy="576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7" name="Text Box 13"/>
            <p:cNvSpPr txBox="1">
              <a:spLocks noChangeArrowheads="1"/>
            </p:cNvSpPr>
            <p:nvPr/>
          </p:nvSpPr>
          <p:spPr bwMode="auto">
            <a:xfrm>
              <a:off x="2051664" y="5013176"/>
              <a:ext cx="2016224" cy="461665"/>
            </a:xfrm>
            <a:prstGeom prst="rect">
              <a:avLst/>
            </a:prstGeom>
            <a:noFill/>
            <a:ln w="9525">
              <a:noFill/>
              <a:miter lim="800000"/>
              <a:headEnd/>
              <a:tailEnd/>
            </a:ln>
          </p:spPr>
          <p:txBody>
            <a:bodyPr wrap="square">
              <a:spAutoFit/>
            </a:bodyPr>
            <a:lstStyle/>
            <a:p>
              <a:r>
                <a:rPr lang="en-US" sz="1200" b="1" dirty="0" smtClean="0">
                  <a:latin typeface="Calibri" pitchFamily="34" charset="0"/>
                </a:rPr>
                <a:t>         179%    (2008-11)</a:t>
              </a:r>
            </a:p>
            <a:p>
              <a:r>
                <a:rPr lang="en-US" sz="1200" b="1" dirty="0" smtClean="0">
                  <a:latin typeface="Calibri" pitchFamily="34" charset="0"/>
                </a:rPr>
                <a:t>           50%    (</a:t>
              </a:r>
              <a:r>
                <a:rPr lang="en-US" sz="1200" b="1" dirty="0">
                  <a:latin typeface="Calibri" pitchFamily="34" charset="0"/>
                </a:rPr>
                <a:t>2011-16</a:t>
              </a:r>
              <a:r>
                <a:rPr lang="en-US" sz="1200" b="1" dirty="0" smtClean="0">
                  <a:latin typeface="Calibri" pitchFamily="34" charset="0"/>
                </a:rPr>
                <a:t>)</a:t>
              </a:r>
              <a:endParaRPr lang="en-US" sz="1200" b="1" dirty="0">
                <a:latin typeface="Calibri" pitchFamily="34" charset="0"/>
              </a:endParaRPr>
            </a:p>
          </p:txBody>
        </p:sp>
      </p:grpSp>
      <p:grpSp>
        <p:nvGrpSpPr>
          <p:cNvPr id="122" name="121 Grupo"/>
          <p:cNvGrpSpPr/>
          <p:nvPr/>
        </p:nvGrpSpPr>
        <p:grpSpPr>
          <a:xfrm>
            <a:off x="5882658" y="5194043"/>
            <a:ext cx="2016224" cy="576000"/>
            <a:chOff x="2051664" y="4956008"/>
            <a:chExt cx="2016224" cy="576000"/>
          </a:xfrm>
        </p:grpSpPr>
        <p:sp>
          <p:nvSpPr>
            <p:cNvPr id="123" name="122 Rectángulo"/>
            <p:cNvSpPr/>
            <p:nvPr/>
          </p:nvSpPr>
          <p:spPr>
            <a:xfrm>
              <a:off x="2051776" y="4956008"/>
              <a:ext cx="2016000" cy="576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4" name="Text Box 13"/>
            <p:cNvSpPr txBox="1">
              <a:spLocks noChangeArrowheads="1"/>
            </p:cNvSpPr>
            <p:nvPr/>
          </p:nvSpPr>
          <p:spPr bwMode="auto">
            <a:xfrm>
              <a:off x="2051664" y="5013176"/>
              <a:ext cx="2016224" cy="461665"/>
            </a:xfrm>
            <a:prstGeom prst="rect">
              <a:avLst/>
            </a:prstGeom>
            <a:noFill/>
            <a:ln w="9525">
              <a:noFill/>
              <a:miter lim="800000"/>
              <a:headEnd/>
              <a:tailEnd/>
            </a:ln>
          </p:spPr>
          <p:txBody>
            <a:bodyPr wrap="square">
              <a:spAutoFit/>
            </a:bodyPr>
            <a:lstStyle/>
            <a:p>
              <a:r>
                <a:rPr lang="en-US" sz="1200" b="1" dirty="0" smtClean="0">
                  <a:latin typeface="Calibri" pitchFamily="34" charset="0"/>
                </a:rPr>
                <a:t>         112%    (2008-11)</a:t>
              </a:r>
            </a:p>
            <a:p>
              <a:r>
                <a:rPr lang="en-US" sz="1200" b="1" dirty="0" smtClean="0">
                  <a:latin typeface="Calibri" pitchFamily="34" charset="0"/>
                </a:rPr>
                <a:t>           47%    (</a:t>
              </a:r>
              <a:r>
                <a:rPr lang="en-US" sz="1200" b="1" dirty="0">
                  <a:latin typeface="Calibri" pitchFamily="34" charset="0"/>
                </a:rPr>
                <a:t>2011-16</a:t>
              </a:r>
              <a:r>
                <a:rPr lang="en-US" sz="1200" b="1" dirty="0" smtClean="0">
                  <a:latin typeface="Calibri" pitchFamily="34" charset="0"/>
                </a:rPr>
                <a:t>)</a:t>
              </a:r>
              <a:endParaRPr lang="en-US" sz="1200" b="1" dirty="0">
                <a:latin typeface="Calibri" pitchFamily="34" charset="0"/>
              </a:endParaRPr>
            </a:p>
          </p:txBody>
        </p:sp>
      </p:grpSp>
      <p:sp>
        <p:nvSpPr>
          <p:cNvPr id="125" name="Text Box 21"/>
          <p:cNvSpPr txBox="1">
            <a:spLocks noChangeArrowheads="1"/>
          </p:cNvSpPr>
          <p:nvPr/>
        </p:nvSpPr>
        <p:spPr bwMode="auto">
          <a:xfrm>
            <a:off x="497524" y="5158878"/>
            <a:ext cx="1131592" cy="646331"/>
          </a:xfrm>
          <a:prstGeom prst="rect">
            <a:avLst/>
          </a:prstGeom>
          <a:noFill/>
          <a:ln w="9525">
            <a:noFill/>
            <a:miter lim="800000"/>
            <a:headEnd/>
            <a:tailEnd/>
          </a:ln>
        </p:spPr>
        <p:txBody>
          <a:bodyPr wrap="none">
            <a:spAutoFit/>
          </a:bodyPr>
          <a:lstStyle/>
          <a:p>
            <a:r>
              <a:rPr lang="en-US" sz="1200" b="1" dirty="0" err="1" smtClean="0">
                <a:latin typeface="Calibri" pitchFamily="34" charset="0"/>
              </a:rPr>
              <a:t>Tasa</a:t>
            </a:r>
            <a:r>
              <a:rPr lang="en-US" sz="1200" b="1" dirty="0" smtClean="0">
                <a:latin typeface="Calibri" pitchFamily="34" charset="0"/>
              </a:rPr>
              <a:t> annual de</a:t>
            </a:r>
          </a:p>
          <a:p>
            <a:r>
              <a:rPr lang="en-US" sz="1200" b="1" dirty="0" err="1" smtClean="0">
                <a:latin typeface="Calibri" pitchFamily="34" charset="0"/>
              </a:rPr>
              <a:t>crecimiento</a:t>
            </a:r>
            <a:r>
              <a:rPr lang="en-US" sz="1200" b="1" dirty="0" smtClean="0">
                <a:latin typeface="Calibri" pitchFamily="34" charset="0"/>
              </a:rPr>
              <a:t> </a:t>
            </a:r>
          </a:p>
          <a:p>
            <a:r>
              <a:rPr lang="en-US" sz="1200" b="1" dirty="0" err="1" smtClean="0">
                <a:latin typeface="Calibri" pitchFamily="34" charset="0"/>
              </a:rPr>
              <a:t>compuesto</a:t>
            </a:r>
            <a:endParaRPr lang="en-US" sz="1200" b="1" dirty="0">
              <a:latin typeface="Calibri" pitchFamily="34" charset="0"/>
            </a:endParaRPr>
          </a:p>
        </p:txBody>
      </p:sp>
      <p:sp>
        <p:nvSpPr>
          <p:cNvPr id="126" name="Text Box 21"/>
          <p:cNvSpPr txBox="1">
            <a:spLocks noChangeArrowheads="1"/>
          </p:cNvSpPr>
          <p:nvPr/>
        </p:nvSpPr>
        <p:spPr bwMode="auto">
          <a:xfrm>
            <a:off x="424954" y="1723980"/>
            <a:ext cx="1314784" cy="338554"/>
          </a:xfrm>
          <a:prstGeom prst="rect">
            <a:avLst/>
          </a:prstGeom>
          <a:noFill/>
          <a:ln w="9525">
            <a:noFill/>
            <a:miter lim="800000"/>
            <a:headEnd/>
            <a:tailEnd/>
          </a:ln>
        </p:spPr>
        <p:txBody>
          <a:bodyPr wrap="none">
            <a:spAutoFit/>
          </a:bodyPr>
          <a:lstStyle/>
          <a:p>
            <a:r>
              <a:rPr lang="en-US" sz="1600" b="1" i="1" dirty="0" err="1" smtClean="0">
                <a:latin typeface="Calibri" pitchFamily="34" charset="0"/>
              </a:rPr>
              <a:t>Smartphones</a:t>
            </a:r>
            <a:endParaRPr lang="en-US" sz="1600" b="1" i="1" dirty="0">
              <a:latin typeface="Calibri" pitchFamily="34" charset="0"/>
            </a:endParaRPr>
          </a:p>
        </p:txBody>
      </p:sp>
      <p:sp>
        <p:nvSpPr>
          <p:cNvPr id="127" name="Text Box 21"/>
          <p:cNvSpPr txBox="1">
            <a:spLocks noChangeArrowheads="1"/>
          </p:cNvSpPr>
          <p:nvPr/>
        </p:nvSpPr>
        <p:spPr bwMode="auto">
          <a:xfrm>
            <a:off x="4293794" y="1723980"/>
            <a:ext cx="2760179" cy="338554"/>
          </a:xfrm>
          <a:prstGeom prst="rect">
            <a:avLst/>
          </a:prstGeom>
          <a:noFill/>
          <a:ln w="9525">
            <a:noFill/>
            <a:miter lim="800000"/>
            <a:headEnd/>
            <a:tailEnd/>
          </a:ln>
        </p:spPr>
        <p:txBody>
          <a:bodyPr wrap="none">
            <a:spAutoFit/>
          </a:bodyPr>
          <a:lstStyle/>
          <a:p>
            <a:r>
              <a:rPr lang="en-US" sz="1600" b="1" dirty="0" smtClean="0">
                <a:latin typeface="Calibri" pitchFamily="34" charset="0"/>
              </a:rPr>
              <a:t>PC y PDA </a:t>
            </a:r>
            <a:r>
              <a:rPr lang="en-US" sz="1600" b="1" dirty="0" err="1" smtClean="0">
                <a:latin typeface="Calibri" pitchFamily="34" charset="0"/>
              </a:rPr>
              <a:t>corporativos</a:t>
            </a:r>
            <a:r>
              <a:rPr lang="en-US" sz="1600" b="1" dirty="0" smtClean="0">
                <a:latin typeface="Calibri" pitchFamily="34" charset="0"/>
              </a:rPr>
              <a:t> </a:t>
            </a:r>
            <a:r>
              <a:rPr lang="en-US" sz="1600" b="1" dirty="0" err="1" smtClean="0">
                <a:latin typeface="Calibri" pitchFamily="34" charset="0"/>
              </a:rPr>
              <a:t>móviles</a:t>
            </a:r>
            <a:endParaRPr lang="en-US" sz="1600" b="1" dirty="0">
              <a:latin typeface="Calibri" pitchFamily="34" charset="0"/>
            </a:endParaRPr>
          </a:p>
        </p:txBody>
      </p:sp>
      <p:sp>
        <p:nvSpPr>
          <p:cNvPr id="38" name="Rectangle 20"/>
          <p:cNvSpPr>
            <a:spLocks noChangeArrowheads="1"/>
          </p:cNvSpPr>
          <p:nvPr/>
        </p:nvSpPr>
        <p:spPr bwMode="auto">
          <a:xfrm>
            <a:off x="497524" y="6442838"/>
            <a:ext cx="7398892" cy="169277"/>
          </a:xfrm>
          <a:prstGeom prst="rect">
            <a:avLst/>
          </a:prstGeom>
          <a:noFill/>
          <a:ln w="9525" algn="ctr">
            <a:noFill/>
            <a:miter lim="800000"/>
            <a:headEnd/>
            <a:tailEnd/>
          </a:ln>
        </p:spPr>
        <p:txBody>
          <a:bodyPr wrap="square" lIns="0" tIns="0" rIns="0" bIns="0">
            <a:spAutoFit/>
          </a:bodyPr>
          <a:lstStyle/>
          <a:p>
            <a:pPr eaLnBrk="0" hangingPunct="0"/>
            <a:r>
              <a:rPr lang="es-MX" sz="1100" dirty="0" smtClean="0">
                <a:latin typeface="Calibri" pitchFamily="34" charset="0"/>
              </a:rPr>
              <a:t>Fuente: Análisis Telecom </a:t>
            </a:r>
            <a:r>
              <a:rPr lang="es-MX" sz="1100" dirty="0" err="1" smtClean="0">
                <a:latin typeface="Calibri" pitchFamily="34" charset="0"/>
              </a:rPr>
              <a:t>Advisory</a:t>
            </a:r>
            <a:r>
              <a:rPr lang="es-MX" sz="1100" dirty="0" smtClean="0">
                <a:latin typeface="Calibri" pitchFamily="34" charset="0"/>
              </a:rPr>
              <a:t> </a:t>
            </a:r>
            <a:r>
              <a:rPr lang="es-MX" sz="1100" dirty="0" err="1" smtClean="0">
                <a:latin typeface="Calibri" pitchFamily="34" charset="0"/>
              </a:rPr>
              <a:t>Services</a:t>
            </a:r>
            <a:r>
              <a:rPr lang="es-MX" sz="1100" dirty="0" smtClean="0">
                <a:latin typeface="Calibri" pitchFamily="34" charset="0"/>
              </a:rPr>
              <a:t> (2011)</a:t>
            </a:r>
          </a:p>
        </p:txBody>
      </p:sp>
      <p:sp>
        <p:nvSpPr>
          <p:cNvPr id="41" name="Rectangle 20"/>
          <p:cNvSpPr>
            <a:spLocks noChangeArrowheads="1"/>
          </p:cNvSpPr>
          <p:nvPr/>
        </p:nvSpPr>
        <p:spPr bwMode="auto">
          <a:xfrm>
            <a:off x="497524" y="116632"/>
            <a:ext cx="8250940" cy="923330"/>
          </a:xfrm>
          <a:prstGeom prst="rect">
            <a:avLst/>
          </a:prstGeom>
          <a:noFill/>
          <a:ln w="9525" algn="ctr">
            <a:noFill/>
            <a:miter lim="800000"/>
            <a:headEnd/>
            <a:tailEnd/>
          </a:ln>
        </p:spPr>
        <p:txBody>
          <a:bodyPr wrap="square" lIns="0" tIns="0" rIns="0" bIns="0">
            <a:spAutoFit/>
          </a:bodyPr>
          <a:lstStyle/>
          <a:p>
            <a:pPr eaLnBrk="0" hangingPunct="0"/>
            <a:r>
              <a:rPr lang="es-MX" sz="2000" b="1" cap="all" dirty="0" smtClean="0">
                <a:latin typeface="Calibri" pitchFamily="34" charset="0"/>
              </a:rPr>
              <a:t>La adopción y el uso de banda ancha móvil en América Latina está acelerándose, generando una necesidad cada vez más importante de espectro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0"/>
          <p:cNvSpPr>
            <a:spLocks noChangeArrowheads="1"/>
          </p:cNvSpPr>
          <p:nvPr/>
        </p:nvSpPr>
        <p:spPr bwMode="auto">
          <a:xfrm>
            <a:off x="497524" y="1232446"/>
            <a:ext cx="7398892" cy="307777"/>
          </a:xfrm>
          <a:prstGeom prst="rect">
            <a:avLst/>
          </a:prstGeom>
          <a:noFill/>
          <a:ln w="9525" algn="ctr">
            <a:noFill/>
            <a:miter lim="800000"/>
            <a:headEnd/>
            <a:tailEnd/>
          </a:ln>
        </p:spPr>
        <p:txBody>
          <a:bodyPr wrap="square" lIns="0" tIns="0" rIns="0" bIns="0">
            <a:spAutoFit/>
          </a:bodyPr>
          <a:lstStyle/>
          <a:p>
            <a:pPr eaLnBrk="0" hangingPunct="0"/>
            <a:r>
              <a:rPr lang="es-MX" sz="2000" b="1" dirty="0" smtClean="0">
                <a:latin typeface="Calibri" pitchFamily="34" charset="0"/>
              </a:rPr>
              <a:t>Escenarios alternativos de utilización de la banda de 700 MHz</a:t>
            </a:r>
          </a:p>
        </p:txBody>
      </p:sp>
      <p:sp>
        <p:nvSpPr>
          <p:cNvPr id="73" name="Rectangle 20"/>
          <p:cNvSpPr>
            <a:spLocks noChangeArrowheads="1"/>
          </p:cNvSpPr>
          <p:nvPr/>
        </p:nvSpPr>
        <p:spPr bwMode="auto">
          <a:xfrm>
            <a:off x="497524" y="116632"/>
            <a:ext cx="8178932" cy="923330"/>
          </a:xfrm>
          <a:prstGeom prst="rect">
            <a:avLst/>
          </a:prstGeom>
          <a:noFill/>
          <a:ln w="9525" algn="ctr">
            <a:noFill/>
            <a:miter lim="800000"/>
            <a:headEnd/>
            <a:tailEnd/>
          </a:ln>
        </p:spPr>
        <p:txBody>
          <a:bodyPr wrap="square" lIns="0" tIns="0" rIns="0" bIns="0">
            <a:spAutoFit/>
          </a:bodyPr>
          <a:lstStyle/>
          <a:p>
            <a:pPr eaLnBrk="0" hangingPunct="0"/>
            <a:r>
              <a:rPr lang="es-MX" sz="2000" b="1" cap="all" dirty="0" smtClean="0">
                <a:latin typeface="Calibri" pitchFamily="34" charset="0"/>
              </a:rPr>
              <a:t>Como en varios países de </a:t>
            </a:r>
            <a:r>
              <a:rPr lang="es-MX" sz="2000" b="1" cap="all" dirty="0" err="1" smtClean="0">
                <a:latin typeface="Calibri" pitchFamily="34" charset="0"/>
              </a:rPr>
              <a:t>américa</a:t>
            </a:r>
            <a:r>
              <a:rPr lang="es-MX" sz="2000" b="1" cap="all" dirty="0" smtClean="0">
                <a:latin typeface="Calibri" pitchFamily="34" charset="0"/>
              </a:rPr>
              <a:t> latina la banda de 700 </a:t>
            </a:r>
            <a:r>
              <a:rPr lang="es-MX" sz="2000" b="1" cap="all" dirty="0" err="1" smtClean="0">
                <a:latin typeface="Calibri" pitchFamily="34" charset="0"/>
              </a:rPr>
              <a:t>mh</a:t>
            </a:r>
            <a:r>
              <a:rPr lang="es-MX" sz="2000" b="1" dirty="0" err="1" smtClean="0">
                <a:latin typeface="Calibri" pitchFamily="34" charset="0"/>
              </a:rPr>
              <a:t>z</a:t>
            </a:r>
            <a:r>
              <a:rPr lang="es-MX" sz="2000" b="1" cap="all" dirty="0" smtClean="0">
                <a:latin typeface="Calibri" pitchFamily="34" charset="0"/>
              </a:rPr>
              <a:t> está poco utilizada, es factible el escenario de reasignación de este espectro en el corto plazo. Tres escenarios son </a:t>
            </a:r>
            <a:r>
              <a:rPr lang="es-MX" sz="2000" b="1" cap="all" dirty="0" smtClean="0">
                <a:latin typeface="Calibri" pitchFamily="34" charset="0"/>
              </a:rPr>
              <a:t>posibles</a:t>
            </a:r>
            <a:endParaRPr lang="es-MX" sz="2000" b="1" cap="all" dirty="0" smtClean="0">
              <a:latin typeface="Calibri" pitchFamily="34" charset="0"/>
            </a:endParaRPr>
          </a:p>
        </p:txBody>
      </p:sp>
      <p:grpSp>
        <p:nvGrpSpPr>
          <p:cNvPr id="94" name="93 Grupo"/>
          <p:cNvGrpSpPr/>
          <p:nvPr/>
        </p:nvGrpSpPr>
        <p:grpSpPr>
          <a:xfrm>
            <a:off x="511086" y="1748601"/>
            <a:ext cx="1440160" cy="936104"/>
            <a:chOff x="511086" y="1844824"/>
            <a:chExt cx="1440160" cy="936104"/>
          </a:xfrm>
        </p:grpSpPr>
        <p:sp>
          <p:nvSpPr>
            <p:cNvPr id="78" name="77 Rectángulo"/>
            <p:cNvSpPr/>
            <p:nvPr/>
          </p:nvSpPr>
          <p:spPr>
            <a:xfrm>
              <a:off x="511086" y="1844824"/>
              <a:ext cx="1440160" cy="936104"/>
            </a:xfrm>
            <a:prstGeom prst="rect">
              <a:avLst/>
            </a:prstGeom>
            <a:solidFill>
              <a:srgbClr val="322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7" name="Rectangle 20"/>
            <p:cNvSpPr>
              <a:spLocks noChangeArrowheads="1"/>
            </p:cNvSpPr>
            <p:nvPr/>
          </p:nvSpPr>
          <p:spPr bwMode="auto">
            <a:xfrm>
              <a:off x="568580" y="2158988"/>
              <a:ext cx="1325172" cy="307777"/>
            </a:xfrm>
            <a:prstGeom prst="rect">
              <a:avLst/>
            </a:prstGeom>
            <a:noFill/>
            <a:ln w="9525" algn="ctr">
              <a:noFill/>
              <a:miter lim="800000"/>
              <a:headEnd/>
              <a:tailEnd/>
            </a:ln>
          </p:spPr>
          <p:txBody>
            <a:bodyPr wrap="square" lIns="0" tIns="0" rIns="0" bIns="0">
              <a:spAutoFit/>
            </a:bodyPr>
            <a:lstStyle/>
            <a:p>
              <a:pPr algn="ctr" eaLnBrk="0" hangingPunct="0"/>
              <a:r>
                <a:rPr lang="es-MX" sz="2000" b="1" dirty="0" smtClean="0">
                  <a:solidFill>
                    <a:schemeClr val="bg1"/>
                  </a:solidFill>
                  <a:latin typeface="Calibri" pitchFamily="34" charset="0"/>
                </a:rPr>
                <a:t>Escenario 1</a:t>
              </a:r>
            </a:p>
          </p:txBody>
        </p:sp>
      </p:grpSp>
      <p:grpSp>
        <p:nvGrpSpPr>
          <p:cNvPr id="91" name="90 Grupo"/>
          <p:cNvGrpSpPr/>
          <p:nvPr/>
        </p:nvGrpSpPr>
        <p:grpSpPr>
          <a:xfrm>
            <a:off x="511086" y="3443946"/>
            <a:ext cx="1440160" cy="936104"/>
            <a:chOff x="539552" y="3140968"/>
            <a:chExt cx="1440160" cy="936104"/>
          </a:xfrm>
        </p:grpSpPr>
        <p:sp>
          <p:nvSpPr>
            <p:cNvPr id="81" name="80 Rectángulo"/>
            <p:cNvSpPr/>
            <p:nvPr/>
          </p:nvSpPr>
          <p:spPr>
            <a:xfrm>
              <a:off x="539552" y="3140968"/>
              <a:ext cx="1440160" cy="936104"/>
            </a:xfrm>
            <a:prstGeom prst="rect">
              <a:avLst/>
            </a:prstGeom>
            <a:solidFill>
              <a:srgbClr val="322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8" name="Rectangle 20"/>
            <p:cNvSpPr>
              <a:spLocks noChangeArrowheads="1"/>
            </p:cNvSpPr>
            <p:nvPr/>
          </p:nvSpPr>
          <p:spPr bwMode="auto">
            <a:xfrm>
              <a:off x="597046" y="3455132"/>
              <a:ext cx="1325172" cy="307777"/>
            </a:xfrm>
            <a:prstGeom prst="rect">
              <a:avLst/>
            </a:prstGeom>
            <a:noFill/>
            <a:ln w="9525" algn="ctr">
              <a:noFill/>
              <a:miter lim="800000"/>
              <a:headEnd/>
              <a:tailEnd/>
            </a:ln>
          </p:spPr>
          <p:txBody>
            <a:bodyPr wrap="square" lIns="0" tIns="0" rIns="0" bIns="0">
              <a:spAutoFit/>
            </a:bodyPr>
            <a:lstStyle/>
            <a:p>
              <a:pPr algn="ctr" eaLnBrk="0" hangingPunct="0"/>
              <a:r>
                <a:rPr lang="es-MX" sz="2000" b="1" dirty="0" smtClean="0">
                  <a:solidFill>
                    <a:schemeClr val="bg1"/>
                  </a:solidFill>
                  <a:latin typeface="Calibri" pitchFamily="34" charset="0"/>
                </a:rPr>
                <a:t>Escenario 2</a:t>
              </a:r>
            </a:p>
          </p:txBody>
        </p:sp>
      </p:grpSp>
      <p:grpSp>
        <p:nvGrpSpPr>
          <p:cNvPr id="90" name="89 Grupo"/>
          <p:cNvGrpSpPr/>
          <p:nvPr/>
        </p:nvGrpSpPr>
        <p:grpSpPr>
          <a:xfrm>
            <a:off x="511086" y="5320137"/>
            <a:ext cx="1440160" cy="936104"/>
            <a:chOff x="539552" y="4941168"/>
            <a:chExt cx="1440160" cy="936104"/>
          </a:xfrm>
        </p:grpSpPr>
        <p:sp>
          <p:nvSpPr>
            <p:cNvPr id="84" name="83 Rectángulo"/>
            <p:cNvSpPr/>
            <p:nvPr/>
          </p:nvSpPr>
          <p:spPr>
            <a:xfrm>
              <a:off x="539552" y="4941168"/>
              <a:ext cx="1440160" cy="936104"/>
            </a:xfrm>
            <a:prstGeom prst="rect">
              <a:avLst/>
            </a:prstGeom>
            <a:solidFill>
              <a:srgbClr val="322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9" name="Rectangle 20"/>
            <p:cNvSpPr>
              <a:spLocks noChangeArrowheads="1"/>
            </p:cNvSpPr>
            <p:nvPr/>
          </p:nvSpPr>
          <p:spPr bwMode="auto">
            <a:xfrm>
              <a:off x="597046" y="5255332"/>
              <a:ext cx="1325172" cy="307777"/>
            </a:xfrm>
            <a:prstGeom prst="rect">
              <a:avLst/>
            </a:prstGeom>
            <a:noFill/>
            <a:ln w="9525" algn="ctr">
              <a:noFill/>
              <a:miter lim="800000"/>
              <a:headEnd/>
              <a:tailEnd/>
            </a:ln>
          </p:spPr>
          <p:txBody>
            <a:bodyPr wrap="square" lIns="0" tIns="0" rIns="0" bIns="0">
              <a:spAutoFit/>
            </a:bodyPr>
            <a:lstStyle/>
            <a:p>
              <a:pPr algn="ctr" eaLnBrk="0" hangingPunct="0"/>
              <a:r>
                <a:rPr lang="es-MX" sz="2000" b="1" dirty="0" smtClean="0">
                  <a:solidFill>
                    <a:schemeClr val="bg1"/>
                  </a:solidFill>
                  <a:latin typeface="Calibri" pitchFamily="34" charset="0"/>
                </a:rPr>
                <a:t>Escenario 3</a:t>
              </a:r>
            </a:p>
          </p:txBody>
        </p:sp>
      </p:grpSp>
      <p:sp>
        <p:nvSpPr>
          <p:cNvPr id="95" name="Text Box 9"/>
          <p:cNvSpPr txBox="1">
            <a:spLocks noChangeArrowheads="1"/>
          </p:cNvSpPr>
          <p:nvPr/>
        </p:nvSpPr>
        <p:spPr bwMode="auto">
          <a:xfrm>
            <a:off x="2267744" y="1785766"/>
            <a:ext cx="6264696" cy="861774"/>
          </a:xfrm>
          <a:prstGeom prst="rect">
            <a:avLst/>
          </a:prstGeom>
          <a:noFill/>
          <a:ln w="9525">
            <a:noFill/>
            <a:miter lim="800000"/>
            <a:headEnd/>
            <a:tailEnd/>
          </a:ln>
        </p:spPr>
        <p:txBody>
          <a:bodyPr wrap="square">
            <a:spAutoFit/>
          </a:bodyPr>
          <a:lstStyle/>
          <a:p>
            <a:pPr marL="111125" indent="-111125">
              <a:lnSpc>
                <a:spcPts val="2000"/>
              </a:lnSpc>
              <a:buClr>
                <a:schemeClr val="tx1"/>
              </a:buClr>
              <a:buFont typeface="Calibri" pitchFamily="34" charset="0"/>
              <a:buChar char="•"/>
            </a:pPr>
            <a:r>
              <a:rPr lang="es-MX" dirty="0" smtClean="0">
                <a:latin typeface="Calibri" pitchFamily="34" charset="0"/>
              </a:rPr>
              <a:t>El espectro liberado permanece bajo el control de la industria de la radiodifusión; la falta de espectro obstaculiza el desarrollo de la banda ancha móvil</a:t>
            </a:r>
            <a:endParaRPr lang="es-MX" dirty="0">
              <a:latin typeface="Calibri" pitchFamily="34" charset="0"/>
            </a:endParaRPr>
          </a:p>
        </p:txBody>
      </p:sp>
      <p:grpSp>
        <p:nvGrpSpPr>
          <p:cNvPr id="113" name="112 Grupo"/>
          <p:cNvGrpSpPr/>
          <p:nvPr/>
        </p:nvGrpSpPr>
        <p:grpSpPr>
          <a:xfrm>
            <a:off x="2267744" y="2967362"/>
            <a:ext cx="6876256" cy="1889272"/>
            <a:chOff x="2267744" y="3054446"/>
            <a:chExt cx="6876256" cy="1889272"/>
          </a:xfrm>
        </p:grpSpPr>
        <p:sp>
          <p:nvSpPr>
            <p:cNvPr id="98" name="Text Box 9"/>
            <p:cNvSpPr txBox="1">
              <a:spLocks noChangeArrowheads="1"/>
            </p:cNvSpPr>
            <p:nvPr/>
          </p:nvSpPr>
          <p:spPr bwMode="auto">
            <a:xfrm>
              <a:off x="2267744" y="3054446"/>
              <a:ext cx="6264696" cy="605294"/>
            </a:xfrm>
            <a:prstGeom prst="rect">
              <a:avLst/>
            </a:prstGeom>
            <a:noFill/>
            <a:ln w="9525">
              <a:noFill/>
              <a:miter lim="800000"/>
              <a:headEnd/>
              <a:tailEnd/>
            </a:ln>
          </p:spPr>
          <p:txBody>
            <a:bodyPr wrap="square">
              <a:spAutoFit/>
            </a:bodyPr>
            <a:lstStyle/>
            <a:p>
              <a:pPr marL="111125" indent="-111125">
                <a:lnSpc>
                  <a:spcPts val="2000"/>
                </a:lnSpc>
                <a:buClr>
                  <a:schemeClr val="tx1"/>
                </a:buClr>
                <a:buFont typeface="Calibri" pitchFamily="34" charset="0"/>
                <a:buChar char="•"/>
              </a:pPr>
              <a:r>
                <a:rPr lang="es-MX" dirty="0" smtClean="0">
                  <a:latin typeface="Calibri" pitchFamily="34" charset="0"/>
                </a:rPr>
                <a:t>La reasignación del espectro de 700 MHz es hecha con posterioridad al apagón analógico</a:t>
              </a:r>
              <a:endParaRPr lang="es-MX" dirty="0">
                <a:latin typeface="Calibri" pitchFamily="34" charset="0"/>
              </a:endParaRPr>
            </a:p>
          </p:txBody>
        </p:sp>
        <p:sp>
          <p:nvSpPr>
            <p:cNvPr id="111" name="Text Box 9"/>
            <p:cNvSpPr txBox="1">
              <a:spLocks noChangeArrowheads="1"/>
            </p:cNvSpPr>
            <p:nvPr/>
          </p:nvSpPr>
          <p:spPr bwMode="auto">
            <a:xfrm>
              <a:off x="2469254" y="3578985"/>
              <a:ext cx="6674746" cy="1364733"/>
            </a:xfrm>
            <a:prstGeom prst="rect">
              <a:avLst/>
            </a:prstGeom>
            <a:noFill/>
            <a:ln w="9525">
              <a:noFill/>
              <a:miter lim="800000"/>
              <a:headEnd/>
              <a:tailEnd/>
            </a:ln>
          </p:spPr>
          <p:txBody>
            <a:bodyPr wrap="square">
              <a:spAutoFit/>
            </a:bodyPr>
            <a:lstStyle/>
            <a:p>
              <a:pPr marL="111125" indent="-111125">
                <a:lnSpc>
                  <a:spcPts val="2000"/>
                </a:lnSpc>
                <a:buClr>
                  <a:schemeClr val="tx1"/>
                </a:buClr>
                <a:buFont typeface="Calibri" pitchFamily="34" charset="0"/>
                <a:buChar char="̶"/>
              </a:pPr>
              <a:r>
                <a:rPr lang="es-MX" sz="1600" dirty="0" smtClean="0">
                  <a:latin typeface="Calibri" pitchFamily="34" charset="0"/>
                </a:rPr>
                <a:t>Si esto ocurre, se estaría prolongando una situación de uso probablemente ineficiente de espectro</a:t>
              </a:r>
            </a:p>
            <a:p>
              <a:pPr marL="111125" indent="-111125">
                <a:lnSpc>
                  <a:spcPts val="2000"/>
                </a:lnSpc>
                <a:buClr>
                  <a:schemeClr val="tx1"/>
                </a:buClr>
                <a:buFont typeface="Calibri" pitchFamily="34" charset="0"/>
                <a:buChar char="̶"/>
              </a:pPr>
              <a:r>
                <a:rPr lang="es-MX" sz="1600" dirty="0" smtClean="0">
                  <a:latin typeface="Calibri" pitchFamily="34" charset="0"/>
                </a:rPr>
                <a:t>El costo de oportunidad para la economía y la sociedad, ocasionado por la extensión del plazo en la toma de decisión e implementación, puede ser elevado</a:t>
              </a:r>
              <a:endParaRPr lang="es-MX" sz="1600" dirty="0">
                <a:latin typeface="Calibri" pitchFamily="34" charset="0"/>
              </a:endParaRPr>
            </a:p>
          </p:txBody>
        </p:sp>
      </p:grpSp>
      <p:sp>
        <p:nvSpPr>
          <p:cNvPr id="112" name="Text Box 9"/>
          <p:cNvSpPr txBox="1">
            <a:spLocks noChangeArrowheads="1"/>
          </p:cNvSpPr>
          <p:nvPr/>
        </p:nvSpPr>
        <p:spPr bwMode="auto">
          <a:xfrm>
            <a:off x="2267744" y="5100822"/>
            <a:ext cx="6264696" cy="1374735"/>
          </a:xfrm>
          <a:prstGeom prst="rect">
            <a:avLst/>
          </a:prstGeom>
          <a:noFill/>
          <a:ln w="9525">
            <a:noFill/>
            <a:miter lim="800000"/>
            <a:headEnd/>
            <a:tailEnd/>
          </a:ln>
        </p:spPr>
        <p:txBody>
          <a:bodyPr wrap="square">
            <a:spAutoFit/>
          </a:bodyPr>
          <a:lstStyle/>
          <a:p>
            <a:pPr marL="111125" indent="-111125">
              <a:lnSpc>
                <a:spcPts val="2000"/>
              </a:lnSpc>
              <a:buClr>
                <a:schemeClr val="tx1"/>
              </a:buClr>
              <a:buFont typeface="Calibri" pitchFamily="34" charset="0"/>
              <a:buChar char="•"/>
            </a:pPr>
            <a:r>
              <a:rPr lang="es-MX" dirty="0" smtClean="0">
                <a:latin typeface="Calibri" pitchFamily="34" charset="0"/>
              </a:rPr>
              <a:t>Se toman decisiones de reasignación de la banda de 700 MHz sin esperar al apagón analógico. Este escenario es factible en la mayoría de los países latinoamericanos dado que la televisión en América Latina se emite principalmente en la banda de VHF; la banda de UHF muestra una utilización baja</a:t>
            </a:r>
            <a:endParaRPr lang="es-MX"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0"/>
          <p:cNvSpPr>
            <a:spLocks noChangeArrowheads="1"/>
          </p:cNvSpPr>
          <p:nvPr/>
        </p:nvSpPr>
        <p:spPr bwMode="auto">
          <a:xfrm>
            <a:off x="497524" y="1232446"/>
            <a:ext cx="6810780" cy="615553"/>
          </a:xfrm>
          <a:prstGeom prst="rect">
            <a:avLst/>
          </a:prstGeom>
          <a:noFill/>
          <a:ln w="9525" algn="ctr">
            <a:noFill/>
            <a:miter lim="800000"/>
            <a:headEnd/>
            <a:tailEnd/>
          </a:ln>
        </p:spPr>
        <p:txBody>
          <a:bodyPr wrap="square" lIns="0" tIns="0" rIns="0" bIns="0">
            <a:spAutoFit/>
          </a:bodyPr>
          <a:lstStyle/>
          <a:p>
            <a:pPr eaLnBrk="0" hangingPunct="0"/>
            <a:r>
              <a:rPr lang="es-MX" sz="2000" b="1" dirty="0" smtClean="0">
                <a:latin typeface="Calibri" pitchFamily="34" charset="0"/>
              </a:rPr>
              <a:t>Esquema analítico del estudio de reasignación de la banda de 700 MHz en América Latina</a:t>
            </a:r>
          </a:p>
        </p:txBody>
      </p:sp>
      <p:sp>
        <p:nvSpPr>
          <p:cNvPr id="73" name="Rectangle 20"/>
          <p:cNvSpPr>
            <a:spLocks noChangeArrowheads="1"/>
          </p:cNvSpPr>
          <p:nvPr/>
        </p:nvSpPr>
        <p:spPr bwMode="auto">
          <a:xfrm>
            <a:off x="497524" y="116632"/>
            <a:ext cx="8178932" cy="923330"/>
          </a:xfrm>
          <a:prstGeom prst="rect">
            <a:avLst/>
          </a:prstGeom>
          <a:noFill/>
          <a:ln w="9525" algn="ctr">
            <a:noFill/>
            <a:miter lim="800000"/>
            <a:headEnd/>
            <a:tailEnd/>
          </a:ln>
        </p:spPr>
        <p:txBody>
          <a:bodyPr wrap="square" lIns="0" tIns="0" rIns="0" bIns="0">
            <a:spAutoFit/>
          </a:bodyPr>
          <a:lstStyle/>
          <a:p>
            <a:pPr eaLnBrk="0" hangingPunct="0"/>
            <a:r>
              <a:rPr lang="es-MX" sz="2000" b="1" cap="all" dirty="0" smtClean="0">
                <a:latin typeface="Calibri" pitchFamily="34" charset="0"/>
              </a:rPr>
              <a:t>Nuestro estudio se enfocó en comparar los beneficios económicos y sociales de utilizar la banda de 700 </a:t>
            </a:r>
            <a:r>
              <a:rPr lang="es-MX" sz="2000" b="1" cap="all" dirty="0" err="1" smtClean="0">
                <a:latin typeface="Calibri" pitchFamily="34" charset="0"/>
              </a:rPr>
              <a:t>mh</a:t>
            </a:r>
            <a:r>
              <a:rPr lang="es-MX" sz="2000" b="1" dirty="0" err="1" smtClean="0">
                <a:latin typeface="Calibri" pitchFamily="34" charset="0"/>
              </a:rPr>
              <a:t>z</a:t>
            </a:r>
            <a:r>
              <a:rPr lang="es-MX" sz="2000" b="1" cap="all" dirty="0" smtClean="0">
                <a:latin typeface="Calibri" pitchFamily="34" charset="0"/>
              </a:rPr>
              <a:t> para banda ancha móvil y para radiodifusión</a:t>
            </a:r>
          </a:p>
        </p:txBody>
      </p:sp>
      <p:sp>
        <p:nvSpPr>
          <p:cNvPr id="19" name="Text Box 12"/>
          <p:cNvSpPr txBox="1">
            <a:spLocks noChangeArrowheads="1"/>
          </p:cNvSpPr>
          <p:nvPr/>
        </p:nvSpPr>
        <p:spPr bwMode="auto">
          <a:xfrm>
            <a:off x="809947" y="2970325"/>
            <a:ext cx="952500" cy="214312"/>
          </a:xfrm>
          <a:prstGeom prst="rect">
            <a:avLst/>
          </a:prstGeom>
          <a:noFill/>
          <a:ln w="9525">
            <a:noFill/>
            <a:miter lim="800000"/>
            <a:headEnd/>
            <a:tailEnd/>
          </a:ln>
        </p:spPr>
        <p:txBody>
          <a:bodyPr wrap="none" lIns="0" tIns="0" rIns="0" bIns="0">
            <a:spAutoFit/>
          </a:bodyPr>
          <a:lstStyle/>
          <a:p>
            <a:pPr algn="ctr"/>
            <a:r>
              <a:rPr lang="en-US" sz="1400" b="1" dirty="0">
                <a:latin typeface="Calibri" pitchFamily="34" charset="0"/>
              </a:rPr>
              <a:t>COYUNTURA</a:t>
            </a:r>
          </a:p>
        </p:txBody>
      </p:sp>
      <p:sp>
        <p:nvSpPr>
          <p:cNvPr id="20" name="Text Box 12"/>
          <p:cNvSpPr txBox="1">
            <a:spLocks noChangeArrowheads="1"/>
          </p:cNvSpPr>
          <p:nvPr/>
        </p:nvSpPr>
        <p:spPr bwMode="auto">
          <a:xfrm>
            <a:off x="3061022" y="2970325"/>
            <a:ext cx="869950" cy="214312"/>
          </a:xfrm>
          <a:prstGeom prst="rect">
            <a:avLst/>
          </a:prstGeom>
          <a:noFill/>
          <a:ln w="9525">
            <a:noFill/>
            <a:miter lim="800000"/>
            <a:headEnd/>
            <a:tailEnd/>
          </a:ln>
        </p:spPr>
        <p:txBody>
          <a:bodyPr wrap="none" lIns="0" tIns="0" rIns="0" bIns="0">
            <a:spAutoFit/>
          </a:bodyPr>
          <a:lstStyle/>
          <a:p>
            <a:pPr algn="ctr"/>
            <a:r>
              <a:rPr lang="en-US" sz="1400" b="1">
                <a:latin typeface="Calibri" pitchFamily="34" charset="0"/>
              </a:rPr>
              <a:t>RESULTADO</a:t>
            </a:r>
          </a:p>
        </p:txBody>
      </p:sp>
      <p:grpSp>
        <p:nvGrpSpPr>
          <p:cNvPr id="56" name="55 Grupo"/>
          <p:cNvGrpSpPr/>
          <p:nvPr/>
        </p:nvGrpSpPr>
        <p:grpSpPr>
          <a:xfrm>
            <a:off x="5188958" y="1835943"/>
            <a:ext cx="1295400" cy="457200"/>
            <a:chOff x="4991422" y="1835943"/>
            <a:chExt cx="1295400" cy="457200"/>
          </a:xfrm>
        </p:grpSpPr>
        <p:sp>
          <p:nvSpPr>
            <p:cNvPr id="18" name="Oval 25"/>
            <p:cNvSpPr>
              <a:spLocks noChangeArrowheads="1"/>
            </p:cNvSpPr>
            <p:nvPr/>
          </p:nvSpPr>
          <p:spPr bwMode="auto">
            <a:xfrm>
              <a:off x="4991422" y="1835943"/>
              <a:ext cx="1295400" cy="457200"/>
            </a:xfrm>
            <a:prstGeom prst="ellipse">
              <a:avLst/>
            </a:prstGeom>
            <a:solidFill>
              <a:schemeClr val="folHlink"/>
            </a:solidFill>
            <a:ln w="9525">
              <a:noFill/>
              <a:round/>
              <a:headEnd/>
              <a:tailEnd/>
            </a:ln>
          </p:spPr>
          <p:txBody>
            <a:bodyPr wrap="none" anchor="ctr"/>
            <a:lstStyle/>
            <a:p>
              <a:endParaRPr lang="es-MX">
                <a:solidFill>
                  <a:schemeClr val="bg1"/>
                </a:solidFill>
              </a:endParaRPr>
            </a:p>
          </p:txBody>
        </p:sp>
        <p:sp>
          <p:nvSpPr>
            <p:cNvPr id="21" name="Text Box 12"/>
            <p:cNvSpPr txBox="1">
              <a:spLocks noChangeArrowheads="1"/>
            </p:cNvSpPr>
            <p:nvPr/>
          </p:nvSpPr>
          <p:spPr bwMode="auto">
            <a:xfrm>
              <a:off x="5346229" y="1958181"/>
              <a:ext cx="585787" cy="212725"/>
            </a:xfrm>
            <a:prstGeom prst="rect">
              <a:avLst/>
            </a:prstGeom>
            <a:noFill/>
            <a:ln w="9525">
              <a:noFill/>
              <a:miter lim="800000"/>
              <a:headEnd/>
              <a:tailEnd/>
            </a:ln>
          </p:spPr>
          <p:txBody>
            <a:bodyPr wrap="none" lIns="0" tIns="0" rIns="0" bIns="0">
              <a:spAutoFit/>
            </a:bodyPr>
            <a:lstStyle/>
            <a:p>
              <a:pPr algn="ctr"/>
              <a:r>
                <a:rPr lang="en-US" sz="1400" b="1" dirty="0">
                  <a:solidFill>
                    <a:schemeClr val="bg1"/>
                  </a:solidFill>
                  <a:latin typeface="Calibri" pitchFamily="34" charset="0"/>
                </a:rPr>
                <a:t>DILEMA</a:t>
              </a:r>
            </a:p>
          </p:txBody>
        </p:sp>
      </p:grpSp>
      <p:sp>
        <p:nvSpPr>
          <p:cNvPr id="22" name="Text Box 12"/>
          <p:cNvSpPr txBox="1">
            <a:spLocks noChangeArrowheads="1"/>
          </p:cNvSpPr>
          <p:nvPr/>
        </p:nvSpPr>
        <p:spPr bwMode="auto">
          <a:xfrm>
            <a:off x="7001197" y="2759187"/>
            <a:ext cx="1724025" cy="425450"/>
          </a:xfrm>
          <a:prstGeom prst="rect">
            <a:avLst/>
          </a:prstGeom>
          <a:noFill/>
          <a:ln w="9525">
            <a:noFill/>
            <a:miter lim="800000"/>
            <a:headEnd/>
            <a:tailEnd/>
          </a:ln>
        </p:spPr>
        <p:txBody>
          <a:bodyPr lIns="0" tIns="0" rIns="0" bIns="0">
            <a:spAutoFit/>
          </a:bodyPr>
          <a:lstStyle/>
          <a:p>
            <a:pPr algn="ctr"/>
            <a:r>
              <a:rPr lang="en-US" sz="1400" b="1">
                <a:latin typeface="Calibri" pitchFamily="34" charset="0"/>
              </a:rPr>
              <a:t>PREGUNTA QUE SE </a:t>
            </a:r>
          </a:p>
          <a:p>
            <a:pPr algn="ctr"/>
            <a:r>
              <a:rPr lang="en-US" sz="1400" b="1">
                <a:latin typeface="Calibri" pitchFamily="34" charset="0"/>
              </a:rPr>
              <a:t>BUSCA RESPONDER</a:t>
            </a:r>
          </a:p>
        </p:txBody>
      </p:sp>
      <p:sp>
        <p:nvSpPr>
          <p:cNvPr id="24" name="21 Flecha derecha"/>
          <p:cNvSpPr>
            <a:spLocks noChangeArrowheads="1"/>
          </p:cNvSpPr>
          <p:nvPr/>
        </p:nvSpPr>
        <p:spPr bwMode="auto">
          <a:xfrm>
            <a:off x="2336481" y="3719226"/>
            <a:ext cx="377825" cy="571500"/>
          </a:xfrm>
          <a:prstGeom prst="rightArrow">
            <a:avLst>
              <a:gd name="adj1" fmla="val 50000"/>
              <a:gd name="adj2" fmla="val 50000"/>
            </a:avLst>
          </a:prstGeom>
          <a:solidFill>
            <a:schemeClr val="accent6">
              <a:lumMod val="75000"/>
            </a:schemeClr>
          </a:solidFill>
          <a:ln w="9525" algn="ctr">
            <a:noFill/>
            <a:round/>
            <a:headEnd/>
            <a:tailEnd/>
          </a:ln>
        </p:spPr>
        <p:txBody>
          <a:bodyPr wrap="none" anchor="ctr"/>
          <a:lstStyle/>
          <a:p>
            <a:pPr eaLnBrk="0" fontAlgn="auto" hangingPunct="0">
              <a:spcBef>
                <a:spcPts val="0"/>
              </a:spcBef>
              <a:spcAft>
                <a:spcPts val="0"/>
              </a:spcAft>
              <a:defRPr/>
            </a:pPr>
            <a:endParaRPr lang="es-MX" sz="1400">
              <a:latin typeface="+mn-lt"/>
            </a:endParaRPr>
          </a:p>
        </p:txBody>
      </p:sp>
      <p:grpSp>
        <p:nvGrpSpPr>
          <p:cNvPr id="55" name="54 Grupo"/>
          <p:cNvGrpSpPr/>
          <p:nvPr/>
        </p:nvGrpSpPr>
        <p:grpSpPr>
          <a:xfrm>
            <a:off x="6860134" y="5124560"/>
            <a:ext cx="2076450" cy="1440000"/>
            <a:chOff x="6744022" y="4964906"/>
            <a:chExt cx="2076450" cy="1440000"/>
          </a:xfrm>
        </p:grpSpPr>
        <p:sp>
          <p:nvSpPr>
            <p:cNvPr id="26" name="25 Rectángulo redondeado"/>
            <p:cNvSpPr/>
            <p:nvPr/>
          </p:nvSpPr>
          <p:spPr bwMode="auto">
            <a:xfrm>
              <a:off x="6799585" y="4964906"/>
              <a:ext cx="1965325" cy="1440000"/>
            </a:xfrm>
            <a:prstGeom prst="roundRect">
              <a:avLst>
                <a:gd name="adj" fmla="val 8065"/>
              </a:avLst>
            </a:prstGeom>
            <a:solidFill>
              <a:schemeClr val="accent6">
                <a:lumMod val="20000"/>
                <a:lumOff val="80000"/>
              </a:schemeClr>
            </a:solidFill>
            <a:ln w="9525" cap="flat" cmpd="sng" algn="ctr">
              <a:noFill/>
              <a:prstDash val="solid"/>
              <a:round/>
              <a:headEnd type="none" w="med" len="med"/>
              <a:tailEnd type="none" w="med" len="med"/>
            </a:ln>
            <a:effectLst/>
          </p:spPr>
          <p:txBody>
            <a:bodyPr wrap="none" anchor="ctr"/>
            <a:lstStyle/>
            <a:p>
              <a:pPr eaLnBrk="0" fontAlgn="auto" hangingPunct="0">
                <a:spcBef>
                  <a:spcPts val="0"/>
                </a:spcBef>
                <a:spcAft>
                  <a:spcPts val="0"/>
                </a:spcAft>
                <a:defRPr/>
              </a:pPr>
              <a:endParaRPr lang="es-MX" sz="1400">
                <a:latin typeface="Arial" charset="0"/>
                <a:ea typeface="ＭＳ Ｐゴシック" charset="-128"/>
              </a:endParaRPr>
            </a:p>
          </p:txBody>
        </p:sp>
        <p:sp>
          <p:nvSpPr>
            <p:cNvPr id="27" name="Text Box 15"/>
            <p:cNvSpPr txBox="1">
              <a:spLocks noChangeArrowheads="1"/>
            </p:cNvSpPr>
            <p:nvPr/>
          </p:nvSpPr>
          <p:spPr bwMode="auto">
            <a:xfrm>
              <a:off x="6744022" y="4992409"/>
              <a:ext cx="2076450" cy="1384995"/>
            </a:xfrm>
            <a:prstGeom prst="rect">
              <a:avLst/>
            </a:prstGeom>
            <a:noFill/>
            <a:ln w="9525">
              <a:noFill/>
              <a:miter lim="800000"/>
              <a:headEnd/>
              <a:tailEnd/>
            </a:ln>
          </p:spPr>
          <p:txBody>
            <a:bodyPr>
              <a:spAutoFit/>
            </a:bodyPr>
            <a:lstStyle/>
            <a:p>
              <a:pPr algn="ctr"/>
              <a:r>
                <a:rPr lang="en-US" sz="1400" b="1" dirty="0" err="1">
                  <a:latin typeface="Calibri" pitchFamily="34" charset="0"/>
                </a:rPr>
                <a:t>Análisis</a:t>
              </a:r>
              <a:r>
                <a:rPr lang="en-US" sz="1400" b="1" dirty="0">
                  <a:latin typeface="Calibri" pitchFamily="34" charset="0"/>
                </a:rPr>
                <a:t> de </a:t>
              </a:r>
              <a:r>
                <a:rPr lang="en-US" sz="1400" b="1" dirty="0" err="1">
                  <a:latin typeface="Calibri" pitchFamily="34" charset="0"/>
                </a:rPr>
                <a:t>situación</a:t>
              </a:r>
              <a:r>
                <a:rPr lang="en-US" sz="1400" b="1" dirty="0">
                  <a:latin typeface="Calibri" pitchFamily="34" charset="0"/>
                </a:rPr>
                <a:t> en Argentina, </a:t>
              </a:r>
              <a:r>
                <a:rPr lang="en-US" sz="1400" b="1" dirty="0" err="1">
                  <a:latin typeface="Calibri" pitchFamily="34" charset="0"/>
                </a:rPr>
                <a:t>Brasil</a:t>
              </a:r>
              <a:r>
                <a:rPr lang="en-US" sz="1400" b="1" dirty="0">
                  <a:latin typeface="Calibri" pitchFamily="34" charset="0"/>
                </a:rPr>
                <a:t>, Colombia, México y </a:t>
              </a:r>
              <a:r>
                <a:rPr lang="en-US" sz="1400" b="1" dirty="0" err="1" smtClean="0">
                  <a:latin typeface="Calibri" pitchFamily="34" charset="0"/>
                </a:rPr>
                <a:t>Perú</a:t>
              </a:r>
              <a:r>
                <a:rPr lang="en-US" sz="1400" b="1" dirty="0" smtClean="0">
                  <a:latin typeface="Calibri" pitchFamily="34" charset="0"/>
                </a:rPr>
                <a:t>, </a:t>
              </a:r>
              <a:r>
                <a:rPr lang="en-US" sz="1400" b="1" dirty="0" err="1" smtClean="0">
                  <a:latin typeface="Calibri" pitchFamily="34" charset="0"/>
                </a:rPr>
                <a:t>extrapolando</a:t>
              </a:r>
              <a:r>
                <a:rPr lang="en-US" sz="1400" b="1" dirty="0" smtClean="0">
                  <a:latin typeface="Calibri" pitchFamily="34" charset="0"/>
                </a:rPr>
                <a:t> los </a:t>
              </a:r>
              <a:r>
                <a:rPr lang="en-US" sz="1400" b="1" dirty="0" err="1" smtClean="0">
                  <a:latin typeface="Calibri" pitchFamily="34" charset="0"/>
                </a:rPr>
                <a:t>resultados</a:t>
              </a:r>
              <a:r>
                <a:rPr lang="en-US" sz="1400" b="1" dirty="0" smtClean="0">
                  <a:latin typeface="Calibri" pitchFamily="34" charset="0"/>
                </a:rPr>
                <a:t> al </a:t>
              </a:r>
              <a:r>
                <a:rPr lang="en-US" sz="1400" b="1" dirty="0" err="1" smtClean="0">
                  <a:latin typeface="Calibri" pitchFamily="34" charset="0"/>
                </a:rPr>
                <a:t>resto</a:t>
              </a:r>
              <a:r>
                <a:rPr lang="en-US" sz="1400" b="1" dirty="0" smtClean="0">
                  <a:latin typeface="Calibri" pitchFamily="34" charset="0"/>
                </a:rPr>
                <a:t> de la </a:t>
              </a:r>
              <a:r>
                <a:rPr lang="en-US" sz="1400" b="1" dirty="0" err="1" smtClean="0">
                  <a:latin typeface="Calibri" pitchFamily="34" charset="0"/>
                </a:rPr>
                <a:t>América</a:t>
              </a:r>
              <a:r>
                <a:rPr lang="en-US" sz="1400" b="1" dirty="0" smtClean="0">
                  <a:latin typeface="Calibri" pitchFamily="34" charset="0"/>
                </a:rPr>
                <a:t> Latina</a:t>
              </a:r>
              <a:endParaRPr lang="en-US" sz="1400" b="1" dirty="0">
                <a:latin typeface="Calibri" pitchFamily="34" charset="0"/>
              </a:endParaRPr>
            </a:p>
          </p:txBody>
        </p:sp>
      </p:grpSp>
      <p:sp>
        <p:nvSpPr>
          <p:cNvPr id="28" name="28 Triángulo isósceles"/>
          <p:cNvSpPr>
            <a:spLocks noChangeArrowheads="1"/>
          </p:cNvSpPr>
          <p:nvPr/>
        </p:nvSpPr>
        <p:spPr bwMode="auto">
          <a:xfrm flipH="1">
            <a:off x="7357816" y="4852730"/>
            <a:ext cx="1081087" cy="188912"/>
          </a:xfrm>
          <a:prstGeom prst="triangle">
            <a:avLst>
              <a:gd name="adj" fmla="val 50000"/>
            </a:avLst>
          </a:prstGeom>
          <a:solidFill>
            <a:schemeClr val="accent6">
              <a:lumMod val="75000"/>
            </a:schemeClr>
          </a:solidFill>
          <a:ln w="9525" algn="ctr">
            <a:noFill/>
            <a:round/>
            <a:headEnd/>
            <a:tailEnd/>
          </a:ln>
        </p:spPr>
        <p:txBody>
          <a:bodyPr wrap="none" anchor="ctr"/>
          <a:lstStyle/>
          <a:p>
            <a:pPr eaLnBrk="0" fontAlgn="auto" hangingPunct="0">
              <a:spcBef>
                <a:spcPts val="0"/>
              </a:spcBef>
              <a:spcAft>
                <a:spcPts val="0"/>
              </a:spcAft>
              <a:defRPr/>
            </a:pPr>
            <a:endParaRPr lang="es-MX" sz="1400">
              <a:latin typeface="+mn-lt"/>
            </a:endParaRPr>
          </a:p>
        </p:txBody>
      </p:sp>
      <p:sp>
        <p:nvSpPr>
          <p:cNvPr id="34" name="21 Flecha derecha"/>
          <p:cNvSpPr>
            <a:spLocks noChangeArrowheads="1"/>
          </p:cNvSpPr>
          <p:nvPr/>
        </p:nvSpPr>
        <p:spPr bwMode="auto">
          <a:xfrm>
            <a:off x="4583243" y="3719226"/>
            <a:ext cx="377825" cy="571500"/>
          </a:xfrm>
          <a:prstGeom prst="rightArrow">
            <a:avLst>
              <a:gd name="adj1" fmla="val 50000"/>
              <a:gd name="adj2" fmla="val 50000"/>
            </a:avLst>
          </a:prstGeom>
          <a:solidFill>
            <a:schemeClr val="accent6">
              <a:lumMod val="75000"/>
            </a:schemeClr>
          </a:solidFill>
          <a:ln w="9525" algn="ctr">
            <a:noFill/>
            <a:round/>
            <a:headEnd/>
            <a:tailEnd/>
          </a:ln>
        </p:spPr>
        <p:txBody>
          <a:bodyPr wrap="none" anchor="ctr"/>
          <a:lstStyle/>
          <a:p>
            <a:pPr eaLnBrk="0" fontAlgn="auto" hangingPunct="0">
              <a:spcBef>
                <a:spcPts val="0"/>
              </a:spcBef>
              <a:spcAft>
                <a:spcPts val="0"/>
              </a:spcAft>
              <a:defRPr/>
            </a:pPr>
            <a:endParaRPr lang="es-MX" sz="1400">
              <a:latin typeface="+mn-lt"/>
            </a:endParaRPr>
          </a:p>
        </p:txBody>
      </p:sp>
      <p:sp>
        <p:nvSpPr>
          <p:cNvPr id="35" name="21 Flecha derecha"/>
          <p:cNvSpPr>
            <a:spLocks noChangeArrowheads="1"/>
          </p:cNvSpPr>
          <p:nvPr/>
        </p:nvSpPr>
        <p:spPr bwMode="auto">
          <a:xfrm>
            <a:off x="6744607" y="3719226"/>
            <a:ext cx="377825" cy="571500"/>
          </a:xfrm>
          <a:prstGeom prst="rightArrow">
            <a:avLst>
              <a:gd name="adj1" fmla="val 50000"/>
              <a:gd name="adj2" fmla="val 50000"/>
            </a:avLst>
          </a:prstGeom>
          <a:solidFill>
            <a:schemeClr val="accent6">
              <a:lumMod val="75000"/>
            </a:schemeClr>
          </a:solidFill>
          <a:ln w="9525" algn="ctr">
            <a:noFill/>
            <a:round/>
            <a:headEnd/>
            <a:tailEnd/>
          </a:ln>
        </p:spPr>
        <p:txBody>
          <a:bodyPr wrap="none" anchor="ctr"/>
          <a:lstStyle/>
          <a:p>
            <a:pPr eaLnBrk="0" fontAlgn="auto" hangingPunct="0">
              <a:spcBef>
                <a:spcPts val="0"/>
              </a:spcBef>
              <a:spcAft>
                <a:spcPts val="0"/>
              </a:spcAft>
              <a:defRPr/>
            </a:pPr>
            <a:endParaRPr lang="es-MX" sz="1400">
              <a:latin typeface="+mn-lt"/>
            </a:endParaRPr>
          </a:p>
        </p:txBody>
      </p:sp>
      <p:grpSp>
        <p:nvGrpSpPr>
          <p:cNvPr id="46" name="45 Grupo"/>
          <p:cNvGrpSpPr/>
          <p:nvPr/>
        </p:nvGrpSpPr>
        <p:grpSpPr>
          <a:xfrm>
            <a:off x="489800" y="3212976"/>
            <a:ext cx="1836000" cy="1584000"/>
            <a:chOff x="-1260648" y="4653136"/>
            <a:chExt cx="1836000" cy="1584000"/>
          </a:xfrm>
        </p:grpSpPr>
        <p:sp>
          <p:nvSpPr>
            <p:cNvPr id="37" name="36 Rectángulo"/>
            <p:cNvSpPr/>
            <p:nvPr/>
          </p:nvSpPr>
          <p:spPr>
            <a:xfrm>
              <a:off x="-1260648" y="4653136"/>
              <a:ext cx="1836000" cy="1584000"/>
            </a:xfrm>
            <a:prstGeom prst="rect">
              <a:avLst/>
            </a:prstGeom>
            <a:solidFill>
              <a:srgbClr val="322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9" name="Rectangle 20"/>
            <p:cNvSpPr>
              <a:spLocks noChangeArrowheads="1"/>
            </p:cNvSpPr>
            <p:nvPr/>
          </p:nvSpPr>
          <p:spPr bwMode="auto">
            <a:xfrm>
              <a:off x="-1170740" y="4829583"/>
              <a:ext cx="1656184" cy="1231106"/>
            </a:xfrm>
            <a:prstGeom prst="rect">
              <a:avLst/>
            </a:prstGeom>
            <a:noFill/>
            <a:ln w="9525" algn="ctr">
              <a:noFill/>
              <a:miter lim="800000"/>
              <a:headEnd/>
              <a:tailEnd/>
            </a:ln>
          </p:spPr>
          <p:txBody>
            <a:bodyPr wrap="square" lIns="0" tIns="0" rIns="0" bIns="0">
              <a:spAutoFit/>
            </a:bodyPr>
            <a:lstStyle/>
            <a:p>
              <a:pPr eaLnBrk="0" hangingPunct="0"/>
              <a:r>
                <a:rPr lang="es-MX" sz="1600" b="1" dirty="0" smtClean="0">
                  <a:solidFill>
                    <a:schemeClr val="bg1"/>
                  </a:solidFill>
                  <a:latin typeface="Calibri" pitchFamily="34" charset="0"/>
                </a:rPr>
                <a:t>Digitalización de los servicios de radiodifusión (“apagón analógico”)</a:t>
              </a:r>
            </a:p>
          </p:txBody>
        </p:sp>
      </p:grpSp>
      <p:grpSp>
        <p:nvGrpSpPr>
          <p:cNvPr id="47" name="46 Grupo"/>
          <p:cNvGrpSpPr/>
          <p:nvPr/>
        </p:nvGrpSpPr>
        <p:grpSpPr>
          <a:xfrm>
            <a:off x="2714868" y="3212976"/>
            <a:ext cx="1836000" cy="1584000"/>
            <a:chOff x="1835696" y="4725144"/>
            <a:chExt cx="1836000" cy="1584000"/>
          </a:xfrm>
        </p:grpSpPr>
        <p:sp>
          <p:nvSpPr>
            <p:cNvPr id="40" name="39 Rectángulo"/>
            <p:cNvSpPr/>
            <p:nvPr/>
          </p:nvSpPr>
          <p:spPr>
            <a:xfrm>
              <a:off x="1835696" y="4725144"/>
              <a:ext cx="1836000" cy="1584000"/>
            </a:xfrm>
            <a:prstGeom prst="rect">
              <a:avLst/>
            </a:prstGeom>
            <a:solidFill>
              <a:srgbClr val="FA12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1" name="Rectangle 20"/>
            <p:cNvSpPr>
              <a:spLocks noChangeArrowheads="1"/>
            </p:cNvSpPr>
            <p:nvPr/>
          </p:nvSpPr>
          <p:spPr bwMode="auto">
            <a:xfrm>
              <a:off x="1925604" y="4901591"/>
              <a:ext cx="1656184" cy="1231106"/>
            </a:xfrm>
            <a:prstGeom prst="rect">
              <a:avLst/>
            </a:prstGeom>
            <a:noFill/>
            <a:ln w="9525" algn="ctr">
              <a:noFill/>
              <a:miter lim="800000"/>
              <a:headEnd/>
              <a:tailEnd/>
            </a:ln>
          </p:spPr>
          <p:txBody>
            <a:bodyPr wrap="square" lIns="0" tIns="0" rIns="0" bIns="0">
              <a:spAutoFit/>
            </a:bodyPr>
            <a:lstStyle/>
            <a:p>
              <a:pPr eaLnBrk="0" hangingPunct="0"/>
              <a:r>
                <a:rPr lang="es-MX" sz="1600" b="1" dirty="0" smtClean="0">
                  <a:solidFill>
                    <a:schemeClr val="bg1"/>
                  </a:solidFill>
                  <a:latin typeface="Calibri" pitchFamily="34" charset="0"/>
                </a:rPr>
                <a:t>Disponibilidad de la banda de 700 MHz, actualmente asignada a la radiodifusión</a:t>
              </a:r>
            </a:p>
          </p:txBody>
        </p:sp>
      </p:grpSp>
      <p:grpSp>
        <p:nvGrpSpPr>
          <p:cNvPr id="49" name="48 Grupo"/>
          <p:cNvGrpSpPr/>
          <p:nvPr/>
        </p:nvGrpSpPr>
        <p:grpSpPr>
          <a:xfrm>
            <a:off x="4990658" y="2362832"/>
            <a:ext cx="1692000" cy="1584000"/>
            <a:chOff x="-2124744" y="943607"/>
            <a:chExt cx="1692000" cy="1584000"/>
          </a:xfrm>
        </p:grpSpPr>
        <p:sp>
          <p:nvSpPr>
            <p:cNvPr id="42" name="41 Rectángulo"/>
            <p:cNvSpPr/>
            <p:nvPr/>
          </p:nvSpPr>
          <p:spPr>
            <a:xfrm>
              <a:off x="-2124744" y="943607"/>
              <a:ext cx="1692000" cy="1584000"/>
            </a:xfrm>
            <a:prstGeom prst="rect">
              <a:avLst/>
            </a:prstGeom>
            <a:solidFill>
              <a:srgbClr val="322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Rectangle 20"/>
            <p:cNvSpPr>
              <a:spLocks noChangeArrowheads="1"/>
            </p:cNvSpPr>
            <p:nvPr/>
          </p:nvSpPr>
          <p:spPr bwMode="auto">
            <a:xfrm>
              <a:off x="-1949395" y="996943"/>
              <a:ext cx="1341302" cy="1477328"/>
            </a:xfrm>
            <a:prstGeom prst="rect">
              <a:avLst/>
            </a:prstGeom>
            <a:noFill/>
            <a:ln w="9525" algn="ctr">
              <a:noFill/>
              <a:miter lim="800000"/>
              <a:headEnd/>
              <a:tailEnd/>
            </a:ln>
          </p:spPr>
          <p:txBody>
            <a:bodyPr wrap="square" lIns="0" tIns="0" rIns="0" bIns="0">
              <a:spAutoFit/>
            </a:bodyPr>
            <a:lstStyle/>
            <a:p>
              <a:pPr eaLnBrk="0" hangingPunct="0"/>
              <a:r>
                <a:rPr lang="es-MX" sz="1600" b="1" dirty="0" smtClean="0">
                  <a:solidFill>
                    <a:schemeClr val="bg1"/>
                  </a:solidFill>
                  <a:latin typeface="Calibri" pitchFamily="34" charset="0"/>
                </a:rPr>
                <a:t>OPCIÓN A</a:t>
              </a:r>
            </a:p>
            <a:p>
              <a:pPr eaLnBrk="0" hangingPunct="0"/>
              <a:r>
                <a:rPr lang="es-MX" sz="1600" b="1" dirty="0" smtClean="0">
                  <a:solidFill>
                    <a:schemeClr val="bg1"/>
                  </a:solidFill>
                  <a:latin typeface="Calibri" pitchFamily="34" charset="0"/>
                </a:rPr>
                <a:t>Preservar la banda de 700 MHz para ser utilizada por la radiodifusión</a:t>
              </a:r>
            </a:p>
          </p:txBody>
        </p:sp>
      </p:grpSp>
      <p:grpSp>
        <p:nvGrpSpPr>
          <p:cNvPr id="50" name="49 Grupo"/>
          <p:cNvGrpSpPr/>
          <p:nvPr/>
        </p:nvGrpSpPr>
        <p:grpSpPr>
          <a:xfrm>
            <a:off x="4990658" y="4070265"/>
            <a:ext cx="1692000" cy="1584000"/>
            <a:chOff x="-1972344" y="2709096"/>
            <a:chExt cx="1692000" cy="1584000"/>
          </a:xfrm>
        </p:grpSpPr>
        <p:sp>
          <p:nvSpPr>
            <p:cNvPr id="44" name="43 Rectángulo"/>
            <p:cNvSpPr/>
            <p:nvPr/>
          </p:nvSpPr>
          <p:spPr>
            <a:xfrm>
              <a:off x="-1972344" y="2709096"/>
              <a:ext cx="1692000" cy="1584000"/>
            </a:xfrm>
            <a:prstGeom prst="rect">
              <a:avLst/>
            </a:prstGeom>
            <a:solidFill>
              <a:srgbClr val="322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Rectangle 20"/>
            <p:cNvSpPr>
              <a:spLocks noChangeArrowheads="1"/>
            </p:cNvSpPr>
            <p:nvPr/>
          </p:nvSpPr>
          <p:spPr bwMode="auto">
            <a:xfrm>
              <a:off x="-1796995" y="2885543"/>
              <a:ext cx="1341302" cy="1231106"/>
            </a:xfrm>
            <a:prstGeom prst="rect">
              <a:avLst/>
            </a:prstGeom>
            <a:noFill/>
            <a:ln w="9525" algn="ctr">
              <a:noFill/>
              <a:miter lim="800000"/>
              <a:headEnd/>
              <a:tailEnd/>
            </a:ln>
          </p:spPr>
          <p:txBody>
            <a:bodyPr wrap="square" lIns="0" tIns="0" rIns="0" bIns="0">
              <a:spAutoFit/>
            </a:bodyPr>
            <a:lstStyle/>
            <a:p>
              <a:pPr eaLnBrk="0" hangingPunct="0"/>
              <a:r>
                <a:rPr lang="es-MX" sz="1600" b="1" dirty="0" smtClean="0">
                  <a:solidFill>
                    <a:schemeClr val="bg1"/>
                  </a:solidFill>
                  <a:latin typeface="Calibri" pitchFamily="34" charset="0"/>
                </a:rPr>
                <a:t>OPCIÓN B</a:t>
              </a:r>
            </a:p>
            <a:p>
              <a:pPr eaLnBrk="0" hangingPunct="0"/>
              <a:r>
                <a:rPr lang="es-MX" sz="1600" b="1" dirty="0" smtClean="0">
                  <a:solidFill>
                    <a:schemeClr val="bg1"/>
                  </a:solidFill>
                  <a:latin typeface="Calibri" pitchFamily="34" charset="0"/>
                </a:rPr>
                <a:t>Reasignar la banda de 700 MHz a la banda ancha móvil</a:t>
              </a:r>
            </a:p>
          </p:txBody>
        </p:sp>
      </p:grpSp>
      <p:grpSp>
        <p:nvGrpSpPr>
          <p:cNvPr id="54" name="53 Grupo"/>
          <p:cNvGrpSpPr/>
          <p:nvPr/>
        </p:nvGrpSpPr>
        <p:grpSpPr>
          <a:xfrm>
            <a:off x="7133359" y="3212976"/>
            <a:ext cx="1552442" cy="1584000"/>
            <a:chOff x="9153340" y="1772816"/>
            <a:chExt cx="1552442" cy="1584000"/>
          </a:xfrm>
        </p:grpSpPr>
        <p:sp>
          <p:nvSpPr>
            <p:cNvPr id="52" name="51 Rectángulo"/>
            <p:cNvSpPr/>
            <p:nvPr/>
          </p:nvSpPr>
          <p:spPr>
            <a:xfrm>
              <a:off x="9153340" y="1772816"/>
              <a:ext cx="1530000" cy="1584000"/>
            </a:xfrm>
            <a:prstGeom prst="rect">
              <a:avLst/>
            </a:prstGeom>
            <a:solidFill>
              <a:srgbClr val="FA12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3" name="Rectangle 20"/>
            <p:cNvSpPr>
              <a:spLocks noChangeArrowheads="1"/>
            </p:cNvSpPr>
            <p:nvPr/>
          </p:nvSpPr>
          <p:spPr bwMode="auto">
            <a:xfrm>
              <a:off x="9247010" y="1949263"/>
              <a:ext cx="1458772" cy="1231106"/>
            </a:xfrm>
            <a:prstGeom prst="rect">
              <a:avLst/>
            </a:prstGeom>
            <a:noFill/>
            <a:ln w="9525" algn="ctr">
              <a:noFill/>
              <a:miter lim="800000"/>
              <a:headEnd/>
              <a:tailEnd/>
            </a:ln>
          </p:spPr>
          <p:txBody>
            <a:bodyPr wrap="square" lIns="0" tIns="0" rIns="0" bIns="0">
              <a:spAutoFit/>
            </a:bodyPr>
            <a:lstStyle/>
            <a:p>
              <a:pPr eaLnBrk="0" hangingPunct="0"/>
              <a:r>
                <a:rPr lang="es-MX" sz="1600" b="1" dirty="0" smtClean="0">
                  <a:solidFill>
                    <a:schemeClr val="bg1"/>
                  </a:solidFill>
                  <a:latin typeface="Calibri" pitchFamily="34" charset="0"/>
                </a:rPr>
                <a:t>¿Qué OPCIÓN crea el mayor beneficio económico y social?</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0"/>
          <p:cNvSpPr>
            <a:spLocks noChangeArrowheads="1"/>
          </p:cNvSpPr>
          <p:nvPr/>
        </p:nvSpPr>
        <p:spPr bwMode="auto">
          <a:xfrm>
            <a:off x="192340" y="1232446"/>
            <a:ext cx="3138372" cy="307777"/>
          </a:xfrm>
          <a:prstGeom prst="rect">
            <a:avLst/>
          </a:prstGeom>
          <a:noFill/>
          <a:ln w="9525" algn="ctr">
            <a:noFill/>
            <a:miter lim="800000"/>
            <a:headEnd/>
            <a:tailEnd/>
          </a:ln>
        </p:spPr>
        <p:txBody>
          <a:bodyPr wrap="square" lIns="0" tIns="0" rIns="0" bIns="0">
            <a:spAutoFit/>
          </a:bodyPr>
          <a:lstStyle/>
          <a:p>
            <a:pPr eaLnBrk="0" hangingPunct="0"/>
            <a:r>
              <a:rPr lang="es-MX" sz="2000" b="1" dirty="0" smtClean="0">
                <a:latin typeface="Calibri" pitchFamily="34" charset="0"/>
              </a:rPr>
              <a:t>Contribución al ecosistema</a:t>
            </a:r>
          </a:p>
        </p:txBody>
      </p:sp>
      <p:sp>
        <p:nvSpPr>
          <p:cNvPr id="73" name="Rectangle 20"/>
          <p:cNvSpPr>
            <a:spLocks noChangeArrowheads="1"/>
          </p:cNvSpPr>
          <p:nvPr/>
        </p:nvSpPr>
        <p:spPr bwMode="auto">
          <a:xfrm>
            <a:off x="497524" y="116632"/>
            <a:ext cx="8178932" cy="923330"/>
          </a:xfrm>
          <a:prstGeom prst="rect">
            <a:avLst/>
          </a:prstGeom>
          <a:noFill/>
          <a:ln w="9525" algn="ctr">
            <a:noFill/>
            <a:miter lim="800000"/>
            <a:headEnd/>
            <a:tailEnd/>
          </a:ln>
        </p:spPr>
        <p:txBody>
          <a:bodyPr wrap="square" lIns="0" tIns="0" rIns="0" bIns="0">
            <a:spAutoFit/>
          </a:bodyPr>
          <a:lstStyle/>
          <a:p>
            <a:pPr eaLnBrk="0" hangingPunct="0"/>
            <a:r>
              <a:rPr lang="es-MX" sz="2000" b="1" cap="all" dirty="0" smtClean="0">
                <a:latin typeface="Calibri" pitchFamily="34" charset="0"/>
              </a:rPr>
              <a:t>PARA ELLO, SE COMPARÓ LA UTILIZACIÓN DEL ESPECTRO EN  DOS ASPECTOS: LA CONTRIBUCIÓN AL ECOSISTEMA DE TIC Y EL BENEFICIO ECONÓMICO Y SOCIAL</a:t>
            </a:r>
          </a:p>
        </p:txBody>
      </p:sp>
      <p:sp>
        <p:nvSpPr>
          <p:cNvPr id="36" name="Text Box 39"/>
          <p:cNvSpPr txBox="1">
            <a:spLocks noChangeArrowheads="1"/>
          </p:cNvSpPr>
          <p:nvPr/>
        </p:nvSpPr>
        <p:spPr bwMode="auto">
          <a:xfrm>
            <a:off x="222358" y="3136839"/>
            <a:ext cx="685800" cy="762000"/>
          </a:xfrm>
          <a:prstGeom prst="rect">
            <a:avLst/>
          </a:prstGeom>
          <a:noFill/>
          <a:ln w="9525">
            <a:noFill/>
            <a:miter lim="800000"/>
            <a:headEnd/>
            <a:tailEnd/>
          </a:ln>
        </p:spPr>
        <p:txBody>
          <a:bodyPr lIns="0" tIns="0" rIns="0" bIns="0">
            <a:spAutoFit/>
          </a:bodyPr>
          <a:lstStyle/>
          <a:p>
            <a:pPr marL="114300" indent="-114300">
              <a:lnSpc>
                <a:spcPts val="1200"/>
              </a:lnSpc>
              <a:spcBef>
                <a:spcPts val="600"/>
              </a:spcBef>
              <a:buClr>
                <a:schemeClr val="accent1"/>
              </a:buClr>
              <a:buFont typeface="Wingdings" pitchFamily="2" charset="2"/>
              <a:buChar char="§"/>
            </a:pPr>
            <a:r>
              <a:rPr lang="en-US" sz="900" dirty="0" err="1">
                <a:latin typeface="Calibri" pitchFamily="34" charset="0"/>
              </a:rPr>
              <a:t>Inversión</a:t>
            </a:r>
            <a:r>
              <a:rPr lang="en-US" sz="900" dirty="0">
                <a:latin typeface="Calibri" pitchFamily="34" charset="0"/>
              </a:rPr>
              <a:t> </a:t>
            </a:r>
            <a:r>
              <a:rPr lang="en-US" sz="900" dirty="0" err="1">
                <a:latin typeface="Calibri" pitchFamily="34" charset="0"/>
              </a:rPr>
              <a:t>para</a:t>
            </a:r>
            <a:r>
              <a:rPr lang="en-US" sz="900" dirty="0">
                <a:latin typeface="Calibri" pitchFamily="34" charset="0"/>
              </a:rPr>
              <a:t> la </a:t>
            </a:r>
            <a:r>
              <a:rPr lang="en-US" sz="900" dirty="0" err="1">
                <a:latin typeface="Calibri" pitchFamily="34" charset="0"/>
              </a:rPr>
              <a:t>adquisición</a:t>
            </a:r>
            <a:r>
              <a:rPr lang="en-US" sz="900" dirty="0">
                <a:latin typeface="Calibri" pitchFamily="34" charset="0"/>
              </a:rPr>
              <a:t> de </a:t>
            </a:r>
            <a:r>
              <a:rPr lang="en-US" sz="900" dirty="0" err="1">
                <a:latin typeface="Calibri" pitchFamily="34" charset="0"/>
              </a:rPr>
              <a:t>espectro</a:t>
            </a:r>
            <a:r>
              <a:rPr lang="en-US" sz="900" dirty="0">
                <a:latin typeface="Calibri" pitchFamily="34" charset="0"/>
              </a:rPr>
              <a:t> en </a:t>
            </a:r>
            <a:r>
              <a:rPr lang="en-US" sz="900" dirty="0" err="1">
                <a:latin typeface="Calibri" pitchFamily="34" charset="0"/>
              </a:rPr>
              <a:t>subasta</a:t>
            </a:r>
            <a:endParaRPr lang="en-US" sz="900" dirty="0">
              <a:latin typeface="Calibri" pitchFamily="34" charset="0"/>
            </a:endParaRPr>
          </a:p>
        </p:txBody>
      </p:sp>
      <p:sp>
        <p:nvSpPr>
          <p:cNvPr id="38" name="Text Box 40"/>
          <p:cNvSpPr txBox="1">
            <a:spLocks noChangeArrowheads="1"/>
          </p:cNvSpPr>
          <p:nvPr/>
        </p:nvSpPr>
        <p:spPr bwMode="auto">
          <a:xfrm>
            <a:off x="1278268" y="3119376"/>
            <a:ext cx="838200" cy="1447800"/>
          </a:xfrm>
          <a:prstGeom prst="rect">
            <a:avLst/>
          </a:prstGeom>
          <a:noFill/>
          <a:ln w="9525">
            <a:noFill/>
            <a:miter lim="800000"/>
            <a:headEnd/>
            <a:tailEnd/>
          </a:ln>
        </p:spPr>
        <p:txBody>
          <a:bodyPr lIns="0" tIns="0" rIns="0" bIns="0">
            <a:spAutoFit/>
          </a:bodyPr>
          <a:lstStyle/>
          <a:p>
            <a:pPr marL="114300" indent="-114300">
              <a:lnSpc>
                <a:spcPts val="1200"/>
              </a:lnSpc>
              <a:spcBef>
                <a:spcPts val="600"/>
              </a:spcBef>
              <a:buClr>
                <a:schemeClr val="accent1"/>
              </a:buClr>
              <a:buFont typeface="Wingdings" pitchFamily="2" charset="2"/>
              <a:buChar char="§"/>
            </a:pPr>
            <a:r>
              <a:rPr lang="en-US" sz="900" dirty="0" err="1">
                <a:latin typeface="Calibri" pitchFamily="34" charset="0"/>
              </a:rPr>
              <a:t>Sitios</a:t>
            </a:r>
            <a:endParaRPr lang="en-US" sz="900" dirty="0">
              <a:latin typeface="Calibri" pitchFamily="34" charset="0"/>
            </a:endParaRPr>
          </a:p>
          <a:p>
            <a:pPr marL="114300" indent="-114300">
              <a:lnSpc>
                <a:spcPts val="1200"/>
              </a:lnSpc>
              <a:spcBef>
                <a:spcPts val="600"/>
              </a:spcBef>
              <a:buClr>
                <a:schemeClr val="accent1"/>
              </a:buClr>
              <a:buFont typeface="Wingdings" pitchFamily="2" charset="2"/>
              <a:buChar char="§"/>
            </a:pPr>
            <a:r>
              <a:rPr lang="en-US" sz="900" dirty="0" err="1">
                <a:latin typeface="Calibri" pitchFamily="34" charset="0"/>
              </a:rPr>
              <a:t>Equipamiento</a:t>
            </a:r>
            <a:r>
              <a:rPr lang="en-US" sz="900" dirty="0">
                <a:latin typeface="Calibri" pitchFamily="34" charset="0"/>
              </a:rPr>
              <a:t> de </a:t>
            </a:r>
            <a:r>
              <a:rPr lang="en-US" sz="900" dirty="0" err="1">
                <a:latin typeface="Calibri" pitchFamily="34" charset="0"/>
              </a:rPr>
              <a:t>acceso</a:t>
            </a:r>
            <a:endParaRPr lang="en-US" sz="900" dirty="0">
              <a:latin typeface="Calibri" pitchFamily="34" charset="0"/>
            </a:endParaRPr>
          </a:p>
          <a:p>
            <a:pPr marL="114300" indent="-114300">
              <a:lnSpc>
                <a:spcPts val="1200"/>
              </a:lnSpc>
              <a:spcBef>
                <a:spcPts val="600"/>
              </a:spcBef>
              <a:buClr>
                <a:schemeClr val="accent1"/>
              </a:buClr>
              <a:buFont typeface="Wingdings" pitchFamily="2" charset="2"/>
              <a:buChar char="§"/>
            </a:pPr>
            <a:r>
              <a:rPr lang="en-US" sz="900" dirty="0">
                <a:latin typeface="Calibri" pitchFamily="34" charset="0"/>
              </a:rPr>
              <a:t>Red </a:t>
            </a:r>
            <a:r>
              <a:rPr lang="en-US" sz="900" dirty="0" err="1">
                <a:latin typeface="Calibri" pitchFamily="34" charset="0"/>
              </a:rPr>
              <a:t>troncal</a:t>
            </a:r>
            <a:endParaRPr lang="en-US" sz="900" dirty="0">
              <a:latin typeface="Calibri" pitchFamily="34" charset="0"/>
            </a:endParaRPr>
          </a:p>
          <a:p>
            <a:pPr marL="114300" indent="-114300">
              <a:lnSpc>
                <a:spcPts val="1200"/>
              </a:lnSpc>
              <a:spcBef>
                <a:spcPts val="600"/>
              </a:spcBef>
              <a:buClr>
                <a:schemeClr val="accent1"/>
              </a:buClr>
              <a:buFont typeface="Wingdings" pitchFamily="2" charset="2"/>
              <a:buChar char="§"/>
            </a:pPr>
            <a:r>
              <a:rPr lang="en-US" sz="900" dirty="0" err="1">
                <a:latin typeface="Calibri" pitchFamily="34" charset="0"/>
              </a:rPr>
              <a:t>Sistemas</a:t>
            </a:r>
            <a:r>
              <a:rPr lang="en-US" sz="900" dirty="0">
                <a:latin typeface="Calibri" pitchFamily="34" charset="0"/>
              </a:rPr>
              <a:t> (OSS)</a:t>
            </a:r>
          </a:p>
          <a:p>
            <a:pPr marL="114300" indent="-114300">
              <a:lnSpc>
                <a:spcPts val="1200"/>
              </a:lnSpc>
              <a:spcBef>
                <a:spcPts val="600"/>
              </a:spcBef>
              <a:buClr>
                <a:schemeClr val="accent1"/>
              </a:buClr>
              <a:buFont typeface="Wingdings" pitchFamily="2" charset="2"/>
              <a:buChar char="§"/>
            </a:pPr>
            <a:r>
              <a:rPr lang="en-US" sz="900" dirty="0" err="1">
                <a:latin typeface="Calibri" pitchFamily="34" charset="0"/>
              </a:rPr>
              <a:t>Ingeniería</a:t>
            </a:r>
            <a:r>
              <a:rPr lang="en-US" sz="900" dirty="0">
                <a:latin typeface="Calibri" pitchFamily="34" charset="0"/>
              </a:rPr>
              <a:t> civil</a:t>
            </a:r>
          </a:p>
          <a:p>
            <a:pPr marL="114300" indent="-114300">
              <a:lnSpc>
                <a:spcPts val="1200"/>
              </a:lnSpc>
              <a:spcBef>
                <a:spcPts val="600"/>
              </a:spcBef>
              <a:buClr>
                <a:schemeClr val="accent1"/>
              </a:buClr>
              <a:buFont typeface="Wingdings" pitchFamily="2" charset="2"/>
              <a:buChar char="§"/>
            </a:pPr>
            <a:r>
              <a:rPr lang="en-US" sz="900" dirty="0" err="1">
                <a:latin typeface="Calibri" pitchFamily="34" charset="0"/>
              </a:rPr>
              <a:t>Otros</a:t>
            </a:r>
            <a:r>
              <a:rPr lang="en-US" sz="900" dirty="0">
                <a:latin typeface="Calibri" pitchFamily="34" charset="0"/>
              </a:rPr>
              <a:t> </a:t>
            </a:r>
            <a:r>
              <a:rPr lang="en-US" sz="900" dirty="0" err="1">
                <a:latin typeface="Calibri" pitchFamily="34" charset="0"/>
              </a:rPr>
              <a:t>bienes</a:t>
            </a:r>
            <a:endParaRPr lang="en-US" sz="900" dirty="0">
              <a:latin typeface="Calibri" pitchFamily="34" charset="0"/>
            </a:endParaRPr>
          </a:p>
        </p:txBody>
      </p:sp>
      <p:sp>
        <p:nvSpPr>
          <p:cNvPr id="46" name="Text Box 41"/>
          <p:cNvSpPr txBox="1">
            <a:spLocks noChangeArrowheads="1"/>
          </p:cNvSpPr>
          <p:nvPr/>
        </p:nvSpPr>
        <p:spPr bwMode="auto">
          <a:xfrm>
            <a:off x="2312410" y="3119376"/>
            <a:ext cx="914400" cy="992188"/>
          </a:xfrm>
          <a:prstGeom prst="rect">
            <a:avLst/>
          </a:prstGeom>
          <a:noFill/>
          <a:ln w="9525">
            <a:noFill/>
            <a:miter lim="800000"/>
            <a:headEnd/>
            <a:tailEnd/>
          </a:ln>
        </p:spPr>
        <p:txBody>
          <a:bodyPr lIns="0" tIns="0" rIns="0" bIns="0">
            <a:spAutoFit/>
          </a:bodyPr>
          <a:lstStyle/>
          <a:p>
            <a:pPr marL="114300" indent="-114300">
              <a:lnSpc>
                <a:spcPts val="1200"/>
              </a:lnSpc>
              <a:spcBef>
                <a:spcPts val="600"/>
              </a:spcBef>
              <a:buClr>
                <a:schemeClr val="accent1"/>
              </a:buClr>
              <a:buFont typeface="Wingdings" pitchFamily="2" charset="2"/>
              <a:buChar char="§"/>
            </a:pPr>
            <a:r>
              <a:rPr lang="en-US" sz="900" dirty="0" err="1">
                <a:latin typeface="Calibri" pitchFamily="34" charset="0"/>
              </a:rPr>
              <a:t>Mantenimiento</a:t>
            </a:r>
            <a:r>
              <a:rPr lang="en-US" sz="900" dirty="0">
                <a:latin typeface="Calibri" pitchFamily="34" charset="0"/>
              </a:rPr>
              <a:t> y </a:t>
            </a:r>
            <a:r>
              <a:rPr lang="en-US" sz="900" dirty="0" err="1">
                <a:latin typeface="Calibri" pitchFamily="34" charset="0"/>
              </a:rPr>
              <a:t>reparación</a:t>
            </a:r>
            <a:endParaRPr lang="en-US" sz="900" dirty="0">
              <a:latin typeface="Calibri" pitchFamily="34" charset="0"/>
            </a:endParaRPr>
          </a:p>
          <a:p>
            <a:pPr marL="114300" indent="-114300">
              <a:lnSpc>
                <a:spcPts val="1200"/>
              </a:lnSpc>
              <a:spcBef>
                <a:spcPts val="600"/>
              </a:spcBef>
              <a:buClr>
                <a:schemeClr val="accent1"/>
              </a:buClr>
              <a:buFont typeface="Wingdings" pitchFamily="2" charset="2"/>
              <a:buChar char="§"/>
            </a:pPr>
            <a:r>
              <a:rPr lang="en-US" sz="900" dirty="0" err="1">
                <a:latin typeface="Calibri" pitchFamily="34" charset="0"/>
              </a:rPr>
              <a:t>Distribución</a:t>
            </a:r>
            <a:endParaRPr lang="en-US" sz="900" dirty="0">
              <a:latin typeface="Calibri" pitchFamily="34" charset="0"/>
            </a:endParaRPr>
          </a:p>
          <a:p>
            <a:pPr marL="114300" indent="-114300">
              <a:lnSpc>
                <a:spcPts val="1200"/>
              </a:lnSpc>
              <a:spcBef>
                <a:spcPts val="600"/>
              </a:spcBef>
              <a:buClr>
                <a:schemeClr val="accent1"/>
              </a:buClr>
              <a:buFont typeface="Wingdings" pitchFamily="2" charset="2"/>
              <a:buChar char="§"/>
            </a:pPr>
            <a:r>
              <a:rPr lang="en-US" sz="900" dirty="0" err="1">
                <a:latin typeface="Calibri" pitchFamily="34" charset="0"/>
              </a:rPr>
              <a:t>Logística</a:t>
            </a:r>
            <a:endParaRPr lang="en-US" sz="900" dirty="0">
              <a:latin typeface="Calibri" pitchFamily="34" charset="0"/>
            </a:endParaRPr>
          </a:p>
          <a:p>
            <a:pPr marL="114300" indent="-114300">
              <a:lnSpc>
                <a:spcPts val="1200"/>
              </a:lnSpc>
              <a:spcBef>
                <a:spcPts val="600"/>
              </a:spcBef>
              <a:buClr>
                <a:schemeClr val="accent1"/>
              </a:buClr>
              <a:buFont typeface="Wingdings" pitchFamily="2" charset="2"/>
              <a:buChar char="§"/>
            </a:pPr>
            <a:r>
              <a:rPr lang="en-US" sz="900" dirty="0" err="1">
                <a:latin typeface="Calibri" pitchFamily="34" charset="0"/>
              </a:rPr>
              <a:t>Otros</a:t>
            </a:r>
            <a:r>
              <a:rPr lang="en-US" sz="900" dirty="0">
                <a:latin typeface="Calibri" pitchFamily="34" charset="0"/>
              </a:rPr>
              <a:t> </a:t>
            </a:r>
            <a:r>
              <a:rPr lang="en-US" sz="900" dirty="0" err="1">
                <a:latin typeface="Calibri" pitchFamily="34" charset="0"/>
              </a:rPr>
              <a:t>servicios</a:t>
            </a:r>
            <a:endParaRPr lang="en-US" sz="900" dirty="0">
              <a:latin typeface="Calibri" pitchFamily="34" charset="0"/>
            </a:endParaRPr>
          </a:p>
        </p:txBody>
      </p:sp>
      <p:sp>
        <p:nvSpPr>
          <p:cNvPr id="47" name="Text Box 42"/>
          <p:cNvSpPr txBox="1">
            <a:spLocks noChangeArrowheads="1"/>
          </p:cNvSpPr>
          <p:nvPr/>
        </p:nvSpPr>
        <p:spPr bwMode="auto">
          <a:xfrm>
            <a:off x="3390094" y="3136839"/>
            <a:ext cx="990600" cy="1066800"/>
          </a:xfrm>
          <a:prstGeom prst="rect">
            <a:avLst/>
          </a:prstGeom>
          <a:noFill/>
          <a:ln w="9525">
            <a:noFill/>
            <a:miter lim="800000"/>
            <a:headEnd/>
            <a:tailEnd/>
          </a:ln>
        </p:spPr>
        <p:txBody>
          <a:bodyPr lIns="0" tIns="0" rIns="0" bIns="0">
            <a:spAutoFit/>
          </a:bodyPr>
          <a:lstStyle/>
          <a:p>
            <a:pPr marL="114300" indent="-114300">
              <a:lnSpc>
                <a:spcPts val="1200"/>
              </a:lnSpc>
              <a:spcBef>
                <a:spcPts val="600"/>
              </a:spcBef>
              <a:buClr>
                <a:schemeClr val="accent1"/>
              </a:buClr>
              <a:buFont typeface="Wingdings" pitchFamily="2" charset="2"/>
              <a:buChar char="§"/>
            </a:pPr>
            <a:r>
              <a:rPr lang="en-US" sz="900" dirty="0" err="1">
                <a:latin typeface="Calibri" pitchFamily="34" charset="0"/>
              </a:rPr>
              <a:t>Aplicaciones</a:t>
            </a:r>
            <a:endParaRPr lang="en-US" sz="900" dirty="0">
              <a:latin typeface="Calibri" pitchFamily="34" charset="0"/>
            </a:endParaRPr>
          </a:p>
          <a:p>
            <a:pPr marL="114300" indent="-114300">
              <a:lnSpc>
                <a:spcPts val="1200"/>
              </a:lnSpc>
              <a:spcBef>
                <a:spcPts val="600"/>
              </a:spcBef>
              <a:buClr>
                <a:schemeClr val="accent1"/>
              </a:buClr>
              <a:buFont typeface="Wingdings" pitchFamily="2" charset="2"/>
              <a:buChar char="§"/>
            </a:pPr>
            <a:r>
              <a:rPr lang="en-US" sz="900" dirty="0" err="1">
                <a:latin typeface="Calibri" pitchFamily="34" charset="0"/>
              </a:rPr>
              <a:t>Publicidad</a:t>
            </a:r>
            <a:endParaRPr lang="en-US" sz="900" dirty="0">
              <a:latin typeface="Calibri" pitchFamily="34" charset="0"/>
            </a:endParaRPr>
          </a:p>
          <a:p>
            <a:pPr marL="114300" indent="-114300">
              <a:lnSpc>
                <a:spcPts val="1200"/>
              </a:lnSpc>
              <a:spcBef>
                <a:spcPts val="600"/>
              </a:spcBef>
              <a:buClr>
                <a:schemeClr val="accent1"/>
              </a:buClr>
              <a:buFont typeface="Wingdings" pitchFamily="2" charset="2"/>
              <a:buChar char="§"/>
            </a:pPr>
            <a:r>
              <a:rPr lang="en-US" sz="900" dirty="0" err="1">
                <a:latin typeface="Calibri" pitchFamily="34" charset="0"/>
              </a:rPr>
              <a:t>Integración</a:t>
            </a:r>
            <a:r>
              <a:rPr lang="en-US" sz="900" dirty="0">
                <a:latin typeface="Calibri" pitchFamily="34" charset="0"/>
              </a:rPr>
              <a:t> de </a:t>
            </a:r>
            <a:r>
              <a:rPr lang="en-US" sz="900" dirty="0" err="1">
                <a:latin typeface="Calibri" pitchFamily="34" charset="0"/>
              </a:rPr>
              <a:t>sistemas</a:t>
            </a:r>
            <a:r>
              <a:rPr lang="en-US" sz="900" dirty="0">
                <a:latin typeface="Calibri" pitchFamily="34" charset="0"/>
              </a:rPr>
              <a:t> </a:t>
            </a:r>
            <a:r>
              <a:rPr lang="en-US" sz="900" dirty="0" err="1">
                <a:latin typeface="Calibri" pitchFamily="34" charset="0"/>
              </a:rPr>
              <a:t>comerciales</a:t>
            </a:r>
            <a:r>
              <a:rPr lang="en-US" sz="900" dirty="0">
                <a:latin typeface="Calibri" pitchFamily="34" charset="0"/>
              </a:rPr>
              <a:t> (CRM, </a:t>
            </a:r>
            <a:r>
              <a:rPr lang="en-US" sz="900" dirty="0" err="1">
                <a:latin typeface="Calibri" pitchFamily="34" charset="0"/>
              </a:rPr>
              <a:t>facturación</a:t>
            </a:r>
            <a:r>
              <a:rPr lang="en-US" sz="900" dirty="0">
                <a:latin typeface="Calibri" pitchFamily="34" charset="0"/>
              </a:rPr>
              <a:t>, etc.)</a:t>
            </a:r>
          </a:p>
        </p:txBody>
      </p:sp>
      <p:sp>
        <p:nvSpPr>
          <p:cNvPr id="56" name="AutoShape 47"/>
          <p:cNvSpPr>
            <a:spLocks noChangeArrowheads="1"/>
          </p:cNvSpPr>
          <p:nvPr/>
        </p:nvSpPr>
        <p:spPr bwMode="auto">
          <a:xfrm>
            <a:off x="179512" y="2209168"/>
            <a:ext cx="1260000" cy="838200"/>
          </a:xfrm>
          <a:prstGeom prst="homePlate">
            <a:avLst>
              <a:gd name="adj" fmla="val 45455"/>
            </a:avLst>
          </a:prstGeom>
          <a:solidFill>
            <a:srgbClr val="322ADA"/>
          </a:solidFill>
          <a:ln w="9525">
            <a:noFill/>
            <a:miter lim="800000"/>
            <a:headEnd/>
            <a:tailEnd/>
          </a:ln>
        </p:spPr>
        <p:txBody>
          <a:bodyPr wrap="none" anchor="ctr"/>
          <a:lstStyle/>
          <a:p>
            <a:pPr algn="ctr"/>
            <a:endParaRPr lang="en-US" sz="1400" b="1" dirty="0">
              <a:solidFill>
                <a:schemeClr val="bg1"/>
              </a:solidFill>
              <a:latin typeface="Calibri" pitchFamily="34" charset="0"/>
            </a:endParaRPr>
          </a:p>
        </p:txBody>
      </p:sp>
      <p:sp>
        <p:nvSpPr>
          <p:cNvPr id="57" name="Rectangle 20"/>
          <p:cNvSpPr>
            <a:spLocks noChangeArrowheads="1"/>
          </p:cNvSpPr>
          <p:nvPr/>
        </p:nvSpPr>
        <p:spPr bwMode="auto">
          <a:xfrm>
            <a:off x="296880" y="2443602"/>
            <a:ext cx="877354" cy="369332"/>
          </a:xfrm>
          <a:prstGeom prst="rect">
            <a:avLst/>
          </a:prstGeom>
          <a:noFill/>
          <a:ln w="9525" algn="ctr">
            <a:noFill/>
            <a:miter lim="800000"/>
            <a:headEnd/>
            <a:tailEnd/>
          </a:ln>
        </p:spPr>
        <p:txBody>
          <a:bodyPr wrap="square" lIns="0" tIns="0" rIns="0" bIns="0">
            <a:spAutoFit/>
          </a:bodyPr>
          <a:lstStyle/>
          <a:p>
            <a:pPr eaLnBrk="0" hangingPunct="0"/>
            <a:r>
              <a:rPr lang="es-MX" sz="1200" b="1" dirty="0" smtClean="0">
                <a:solidFill>
                  <a:schemeClr val="bg1"/>
                </a:solidFill>
                <a:latin typeface="Calibri" pitchFamily="34" charset="0"/>
              </a:rPr>
              <a:t>Adquisición de espectro</a:t>
            </a:r>
          </a:p>
        </p:txBody>
      </p:sp>
      <p:sp>
        <p:nvSpPr>
          <p:cNvPr id="59" name="AutoShape 47"/>
          <p:cNvSpPr>
            <a:spLocks noChangeArrowheads="1"/>
          </p:cNvSpPr>
          <p:nvPr/>
        </p:nvSpPr>
        <p:spPr bwMode="auto">
          <a:xfrm>
            <a:off x="1228918" y="2209168"/>
            <a:ext cx="1260000" cy="838200"/>
          </a:xfrm>
          <a:prstGeom prst="homePlate">
            <a:avLst>
              <a:gd name="adj" fmla="val 45455"/>
            </a:avLst>
          </a:prstGeom>
          <a:solidFill>
            <a:srgbClr val="322ADA"/>
          </a:solidFill>
          <a:ln w="9525">
            <a:noFill/>
            <a:miter lim="800000"/>
            <a:headEnd/>
            <a:tailEnd/>
          </a:ln>
        </p:spPr>
        <p:txBody>
          <a:bodyPr wrap="none" anchor="ctr"/>
          <a:lstStyle/>
          <a:p>
            <a:pPr algn="ctr"/>
            <a:endParaRPr lang="en-US" sz="1400" b="1" dirty="0">
              <a:solidFill>
                <a:schemeClr val="bg1"/>
              </a:solidFill>
              <a:latin typeface="Calibri" pitchFamily="34" charset="0"/>
            </a:endParaRPr>
          </a:p>
        </p:txBody>
      </p:sp>
      <p:sp>
        <p:nvSpPr>
          <p:cNvPr id="60" name="Rectangle 20"/>
          <p:cNvSpPr>
            <a:spLocks noChangeArrowheads="1"/>
          </p:cNvSpPr>
          <p:nvPr/>
        </p:nvSpPr>
        <p:spPr bwMode="auto">
          <a:xfrm>
            <a:off x="1333676" y="2351269"/>
            <a:ext cx="920678" cy="553998"/>
          </a:xfrm>
          <a:prstGeom prst="rect">
            <a:avLst/>
          </a:prstGeom>
          <a:noFill/>
          <a:ln w="9525" algn="ctr">
            <a:noFill/>
            <a:miter lim="800000"/>
            <a:headEnd/>
            <a:tailEnd/>
          </a:ln>
        </p:spPr>
        <p:txBody>
          <a:bodyPr wrap="square" lIns="0" tIns="0" rIns="0" bIns="0">
            <a:spAutoFit/>
          </a:bodyPr>
          <a:lstStyle/>
          <a:p>
            <a:pPr eaLnBrk="0" hangingPunct="0"/>
            <a:r>
              <a:rPr lang="es-MX" sz="1200" b="1" dirty="0" smtClean="0">
                <a:solidFill>
                  <a:schemeClr val="bg1"/>
                </a:solidFill>
                <a:latin typeface="Calibri" pitchFamily="34" charset="0"/>
              </a:rPr>
              <a:t>Adquisición de bienes productivos</a:t>
            </a:r>
          </a:p>
        </p:txBody>
      </p:sp>
      <p:sp>
        <p:nvSpPr>
          <p:cNvPr id="62" name="AutoShape 47"/>
          <p:cNvSpPr>
            <a:spLocks noChangeArrowheads="1"/>
          </p:cNvSpPr>
          <p:nvPr/>
        </p:nvSpPr>
        <p:spPr bwMode="auto">
          <a:xfrm>
            <a:off x="2277762" y="2209168"/>
            <a:ext cx="1260000" cy="838200"/>
          </a:xfrm>
          <a:prstGeom prst="homePlate">
            <a:avLst>
              <a:gd name="adj" fmla="val 45455"/>
            </a:avLst>
          </a:prstGeom>
          <a:solidFill>
            <a:srgbClr val="322ADA"/>
          </a:solidFill>
          <a:ln w="9525">
            <a:noFill/>
            <a:miter lim="800000"/>
            <a:headEnd/>
            <a:tailEnd/>
          </a:ln>
        </p:spPr>
        <p:txBody>
          <a:bodyPr wrap="none" anchor="ctr"/>
          <a:lstStyle/>
          <a:p>
            <a:pPr algn="ctr"/>
            <a:endParaRPr lang="en-US" sz="1400" b="1" dirty="0">
              <a:solidFill>
                <a:schemeClr val="bg1"/>
              </a:solidFill>
              <a:latin typeface="Calibri" pitchFamily="34" charset="0"/>
            </a:endParaRPr>
          </a:p>
        </p:txBody>
      </p:sp>
      <p:sp>
        <p:nvSpPr>
          <p:cNvPr id="63" name="Rectangle 20"/>
          <p:cNvSpPr>
            <a:spLocks noChangeArrowheads="1"/>
          </p:cNvSpPr>
          <p:nvPr/>
        </p:nvSpPr>
        <p:spPr bwMode="auto">
          <a:xfrm>
            <a:off x="2414078" y="2351269"/>
            <a:ext cx="920396" cy="553998"/>
          </a:xfrm>
          <a:prstGeom prst="rect">
            <a:avLst/>
          </a:prstGeom>
          <a:noFill/>
          <a:ln w="9525" algn="ctr">
            <a:noFill/>
            <a:miter lim="800000"/>
            <a:headEnd/>
            <a:tailEnd/>
          </a:ln>
        </p:spPr>
        <p:txBody>
          <a:bodyPr wrap="square" lIns="0" tIns="0" rIns="0" bIns="0">
            <a:spAutoFit/>
          </a:bodyPr>
          <a:lstStyle/>
          <a:p>
            <a:pPr eaLnBrk="0" hangingPunct="0"/>
            <a:r>
              <a:rPr lang="es-MX" sz="1200" b="1" dirty="0" smtClean="0">
                <a:solidFill>
                  <a:schemeClr val="bg1"/>
                </a:solidFill>
                <a:latin typeface="Calibri" pitchFamily="34" charset="0"/>
              </a:rPr>
              <a:t>Adquisición de servicios operativos</a:t>
            </a:r>
          </a:p>
        </p:txBody>
      </p:sp>
      <p:sp>
        <p:nvSpPr>
          <p:cNvPr id="65" name="AutoShape 47"/>
          <p:cNvSpPr>
            <a:spLocks noChangeArrowheads="1"/>
          </p:cNvSpPr>
          <p:nvPr/>
        </p:nvSpPr>
        <p:spPr bwMode="auto">
          <a:xfrm>
            <a:off x="3326606" y="2209168"/>
            <a:ext cx="1260000" cy="838200"/>
          </a:xfrm>
          <a:prstGeom prst="homePlate">
            <a:avLst>
              <a:gd name="adj" fmla="val 45455"/>
            </a:avLst>
          </a:prstGeom>
          <a:solidFill>
            <a:srgbClr val="322ADA"/>
          </a:solidFill>
          <a:ln w="9525">
            <a:noFill/>
            <a:miter lim="800000"/>
            <a:headEnd/>
            <a:tailEnd/>
          </a:ln>
        </p:spPr>
        <p:txBody>
          <a:bodyPr wrap="none" anchor="ctr"/>
          <a:lstStyle/>
          <a:p>
            <a:pPr algn="ctr"/>
            <a:endParaRPr lang="en-US" sz="1400" b="1" dirty="0">
              <a:solidFill>
                <a:schemeClr val="bg1"/>
              </a:solidFill>
              <a:latin typeface="Calibri" pitchFamily="34" charset="0"/>
            </a:endParaRPr>
          </a:p>
        </p:txBody>
      </p:sp>
      <p:sp>
        <p:nvSpPr>
          <p:cNvPr id="66" name="Rectangle 20"/>
          <p:cNvSpPr>
            <a:spLocks noChangeArrowheads="1"/>
          </p:cNvSpPr>
          <p:nvPr/>
        </p:nvSpPr>
        <p:spPr bwMode="auto">
          <a:xfrm>
            <a:off x="3456758" y="2351269"/>
            <a:ext cx="885266" cy="553998"/>
          </a:xfrm>
          <a:prstGeom prst="rect">
            <a:avLst/>
          </a:prstGeom>
          <a:noFill/>
          <a:ln w="9525" algn="ctr">
            <a:noFill/>
            <a:miter lim="800000"/>
            <a:headEnd/>
            <a:tailEnd/>
          </a:ln>
        </p:spPr>
        <p:txBody>
          <a:bodyPr wrap="square" lIns="0" tIns="0" rIns="0" bIns="0">
            <a:spAutoFit/>
          </a:bodyPr>
          <a:lstStyle/>
          <a:p>
            <a:pPr eaLnBrk="0" hangingPunct="0"/>
            <a:r>
              <a:rPr lang="es-MX" sz="1200" b="1" dirty="0" smtClean="0">
                <a:solidFill>
                  <a:schemeClr val="bg1"/>
                </a:solidFill>
                <a:latin typeface="Calibri" pitchFamily="34" charset="0"/>
              </a:rPr>
              <a:t>Adquisición de servicios comerciales</a:t>
            </a:r>
          </a:p>
        </p:txBody>
      </p:sp>
      <p:sp>
        <p:nvSpPr>
          <p:cNvPr id="72" name="Text Box 30"/>
          <p:cNvSpPr txBox="1">
            <a:spLocks noChangeArrowheads="1"/>
          </p:cNvSpPr>
          <p:nvPr/>
        </p:nvSpPr>
        <p:spPr bwMode="auto">
          <a:xfrm>
            <a:off x="5037496" y="2919771"/>
            <a:ext cx="731838" cy="600075"/>
          </a:xfrm>
          <a:prstGeom prst="rect">
            <a:avLst/>
          </a:prstGeom>
          <a:solidFill>
            <a:srgbClr val="322ADA"/>
          </a:solidFill>
          <a:ln w="9525">
            <a:noFill/>
            <a:miter lim="800000"/>
            <a:headEnd/>
            <a:tailEnd/>
          </a:ln>
        </p:spPr>
        <p:txBody>
          <a:bodyPr anchor="ctr">
            <a:spAutoFit/>
          </a:bodyPr>
          <a:lstStyle/>
          <a:p>
            <a:r>
              <a:rPr lang="en-US" sz="1100" b="1" dirty="0" err="1">
                <a:solidFill>
                  <a:schemeClr val="bg1"/>
                </a:solidFill>
                <a:latin typeface="Calibri" pitchFamily="34" charset="0"/>
              </a:rPr>
              <a:t>Efectos</a:t>
            </a:r>
            <a:r>
              <a:rPr lang="en-US" sz="1100" b="1" dirty="0">
                <a:solidFill>
                  <a:schemeClr val="bg1"/>
                </a:solidFill>
                <a:latin typeface="Calibri" pitchFamily="34" charset="0"/>
              </a:rPr>
              <a:t> de la </a:t>
            </a:r>
            <a:r>
              <a:rPr lang="en-US" sz="1100" b="1" dirty="0" err="1">
                <a:solidFill>
                  <a:schemeClr val="bg1"/>
                </a:solidFill>
                <a:latin typeface="Calibri" pitchFamily="34" charset="0"/>
              </a:rPr>
              <a:t>oferta</a:t>
            </a:r>
            <a:endParaRPr lang="en-US" sz="1100" b="1" dirty="0">
              <a:solidFill>
                <a:schemeClr val="bg1"/>
              </a:solidFill>
              <a:latin typeface="Calibri" pitchFamily="34" charset="0"/>
            </a:endParaRPr>
          </a:p>
        </p:txBody>
      </p:sp>
      <p:sp>
        <p:nvSpPr>
          <p:cNvPr id="74" name="Text Box 31"/>
          <p:cNvSpPr txBox="1">
            <a:spLocks noChangeArrowheads="1"/>
          </p:cNvSpPr>
          <p:nvPr/>
        </p:nvSpPr>
        <p:spPr bwMode="auto">
          <a:xfrm>
            <a:off x="6256696" y="3738921"/>
            <a:ext cx="990600" cy="609600"/>
          </a:xfrm>
          <a:prstGeom prst="rect">
            <a:avLst/>
          </a:prstGeom>
          <a:noFill/>
          <a:ln w="12700">
            <a:solidFill>
              <a:schemeClr val="accent1"/>
            </a:solidFill>
            <a:miter lim="800000"/>
            <a:headEnd/>
            <a:tailEnd/>
          </a:ln>
        </p:spPr>
        <p:txBody>
          <a:bodyPr>
            <a:spAutoFit/>
          </a:bodyPr>
          <a:lstStyle/>
          <a:p>
            <a:r>
              <a:rPr lang="en-US" sz="1100" b="1">
                <a:latin typeface="Calibri" pitchFamily="34" charset="0"/>
              </a:rPr>
              <a:t>Contribución indirecta a la economía</a:t>
            </a:r>
          </a:p>
        </p:txBody>
      </p:sp>
      <p:sp>
        <p:nvSpPr>
          <p:cNvPr id="75" name="Text Box 32"/>
          <p:cNvSpPr txBox="1">
            <a:spLocks noChangeArrowheads="1"/>
          </p:cNvSpPr>
          <p:nvPr/>
        </p:nvSpPr>
        <p:spPr bwMode="auto">
          <a:xfrm>
            <a:off x="7704496" y="3113446"/>
            <a:ext cx="1332000" cy="441325"/>
          </a:xfrm>
          <a:prstGeom prst="rect">
            <a:avLst/>
          </a:prstGeom>
          <a:noFill/>
          <a:ln w="12700">
            <a:solidFill>
              <a:schemeClr val="accent1"/>
            </a:solidFill>
            <a:miter lim="800000"/>
            <a:headEnd/>
            <a:tailEnd/>
          </a:ln>
        </p:spPr>
        <p:txBody>
          <a:bodyPr>
            <a:spAutoFit/>
          </a:bodyPr>
          <a:lstStyle/>
          <a:p>
            <a:r>
              <a:rPr lang="en-US" sz="1100" b="1">
                <a:latin typeface="Calibri" pitchFamily="34" charset="0"/>
              </a:rPr>
              <a:t>Contribución al crecimiento del PIB</a:t>
            </a:r>
          </a:p>
        </p:txBody>
      </p:sp>
      <p:sp>
        <p:nvSpPr>
          <p:cNvPr id="76" name="Text Box 33"/>
          <p:cNvSpPr txBox="1">
            <a:spLocks noChangeArrowheads="1"/>
          </p:cNvSpPr>
          <p:nvPr/>
        </p:nvSpPr>
        <p:spPr bwMode="auto">
          <a:xfrm>
            <a:off x="7704496" y="3811946"/>
            <a:ext cx="1332000" cy="441325"/>
          </a:xfrm>
          <a:prstGeom prst="rect">
            <a:avLst/>
          </a:prstGeom>
          <a:noFill/>
          <a:ln w="12700">
            <a:solidFill>
              <a:schemeClr val="accent1"/>
            </a:solidFill>
            <a:miter lim="800000"/>
            <a:headEnd/>
            <a:tailEnd/>
          </a:ln>
        </p:spPr>
        <p:txBody>
          <a:bodyPr>
            <a:spAutoFit/>
          </a:bodyPr>
          <a:lstStyle/>
          <a:p>
            <a:r>
              <a:rPr lang="en-US" sz="1100" b="1">
                <a:latin typeface="Calibri" pitchFamily="34" charset="0"/>
              </a:rPr>
              <a:t>Empleo indirecto generado</a:t>
            </a:r>
          </a:p>
        </p:txBody>
      </p:sp>
      <p:sp>
        <p:nvSpPr>
          <p:cNvPr id="77" name="Text Box 34"/>
          <p:cNvSpPr txBox="1">
            <a:spLocks noChangeArrowheads="1"/>
          </p:cNvSpPr>
          <p:nvPr/>
        </p:nvSpPr>
        <p:spPr bwMode="auto">
          <a:xfrm>
            <a:off x="7704496" y="4510446"/>
            <a:ext cx="1332000" cy="441325"/>
          </a:xfrm>
          <a:prstGeom prst="rect">
            <a:avLst/>
          </a:prstGeom>
          <a:noFill/>
          <a:ln w="12700">
            <a:solidFill>
              <a:schemeClr val="accent1"/>
            </a:solidFill>
            <a:miter lim="800000"/>
            <a:headEnd/>
            <a:tailEnd/>
          </a:ln>
        </p:spPr>
        <p:txBody>
          <a:bodyPr>
            <a:spAutoFit/>
          </a:bodyPr>
          <a:lstStyle/>
          <a:p>
            <a:r>
              <a:rPr lang="en-US" sz="1100" b="1">
                <a:latin typeface="Calibri" pitchFamily="34" charset="0"/>
              </a:rPr>
              <a:t>Impuestos adicionales</a:t>
            </a:r>
          </a:p>
        </p:txBody>
      </p:sp>
      <p:sp>
        <p:nvSpPr>
          <p:cNvPr id="78" name="Text Box 35"/>
          <p:cNvSpPr txBox="1">
            <a:spLocks noChangeArrowheads="1"/>
          </p:cNvSpPr>
          <p:nvPr/>
        </p:nvSpPr>
        <p:spPr bwMode="auto">
          <a:xfrm>
            <a:off x="6256696" y="2000609"/>
            <a:ext cx="968375" cy="609600"/>
          </a:xfrm>
          <a:prstGeom prst="rect">
            <a:avLst/>
          </a:prstGeom>
          <a:noFill/>
          <a:ln w="12700">
            <a:solidFill>
              <a:schemeClr val="accent1"/>
            </a:solidFill>
            <a:miter lim="800000"/>
            <a:headEnd/>
            <a:tailEnd/>
          </a:ln>
        </p:spPr>
        <p:txBody>
          <a:bodyPr>
            <a:spAutoFit/>
          </a:bodyPr>
          <a:lstStyle/>
          <a:p>
            <a:r>
              <a:rPr lang="en-US" sz="1100" b="1">
                <a:latin typeface="Calibri" pitchFamily="34" charset="0"/>
              </a:rPr>
              <a:t>Contribución directa a la economía</a:t>
            </a:r>
          </a:p>
        </p:txBody>
      </p:sp>
      <p:sp>
        <p:nvSpPr>
          <p:cNvPr id="79" name="Text Box 36"/>
          <p:cNvSpPr txBox="1">
            <a:spLocks noChangeArrowheads="1"/>
          </p:cNvSpPr>
          <p:nvPr/>
        </p:nvSpPr>
        <p:spPr bwMode="auto">
          <a:xfrm>
            <a:off x="7704496" y="1716446"/>
            <a:ext cx="1332000" cy="441325"/>
          </a:xfrm>
          <a:prstGeom prst="rect">
            <a:avLst/>
          </a:prstGeom>
          <a:noFill/>
          <a:ln w="12700">
            <a:solidFill>
              <a:schemeClr val="accent1"/>
            </a:solidFill>
            <a:miter lim="800000"/>
            <a:headEnd/>
            <a:tailEnd/>
          </a:ln>
        </p:spPr>
        <p:txBody>
          <a:bodyPr>
            <a:spAutoFit/>
          </a:bodyPr>
          <a:lstStyle/>
          <a:p>
            <a:r>
              <a:rPr lang="en-US" sz="1100" b="1">
                <a:latin typeface="Calibri" pitchFamily="34" charset="0"/>
              </a:rPr>
              <a:t>Contribución incremental al PIB</a:t>
            </a:r>
          </a:p>
        </p:txBody>
      </p:sp>
      <p:sp>
        <p:nvSpPr>
          <p:cNvPr id="80" name="Text Box 37"/>
          <p:cNvSpPr txBox="1">
            <a:spLocks noChangeArrowheads="1"/>
          </p:cNvSpPr>
          <p:nvPr/>
        </p:nvSpPr>
        <p:spPr bwMode="auto">
          <a:xfrm>
            <a:off x="7704496" y="2414946"/>
            <a:ext cx="1332000" cy="441325"/>
          </a:xfrm>
          <a:prstGeom prst="rect">
            <a:avLst/>
          </a:prstGeom>
          <a:noFill/>
          <a:ln w="12700">
            <a:solidFill>
              <a:schemeClr val="accent1"/>
            </a:solidFill>
            <a:miter lim="800000"/>
            <a:headEnd/>
            <a:tailEnd/>
          </a:ln>
        </p:spPr>
        <p:txBody>
          <a:bodyPr>
            <a:spAutoFit/>
          </a:bodyPr>
          <a:lstStyle/>
          <a:p>
            <a:r>
              <a:rPr lang="en-US" sz="1100" b="1">
                <a:latin typeface="Calibri" pitchFamily="34" charset="0"/>
              </a:rPr>
              <a:t>Empleo directo generado</a:t>
            </a:r>
          </a:p>
        </p:txBody>
      </p:sp>
      <p:sp>
        <p:nvSpPr>
          <p:cNvPr id="81" name="Text Box 38"/>
          <p:cNvSpPr txBox="1">
            <a:spLocks noChangeArrowheads="1"/>
          </p:cNvSpPr>
          <p:nvPr/>
        </p:nvSpPr>
        <p:spPr bwMode="auto">
          <a:xfrm>
            <a:off x="5037496" y="5493109"/>
            <a:ext cx="731838" cy="600075"/>
          </a:xfrm>
          <a:prstGeom prst="rect">
            <a:avLst/>
          </a:prstGeom>
          <a:solidFill>
            <a:srgbClr val="FA12CE"/>
          </a:solidFill>
          <a:ln w="9525">
            <a:noFill/>
            <a:miter lim="800000"/>
            <a:headEnd/>
            <a:tailEnd/>
          </a:ln>
        </p:spPr>
        <p:txBody>
          <a:bodyPr anchor="ctr">
            <a:spAutoFit/>
          </a:bodyPr>
          <a:lstStyle/>
          <a:p>
            <a:r>
              <a:rPr lang="en-US" sz="1100" b="1" dirty="0" err="1">
                <a:solidFill>
                  <a:schemeClr val="bg1"/>
                </a:solidFill>
                <a:latin typeface="Calibri" pitchFamily="34" charset="0"/>
              </a:rPr>
              <a:t>Efectos</a:t>
            </a:r>
            <a:r>
              <a:rPr lang="en-US" sz="1100" b="1" dirty="0">
                <a:solidFill>
                  <a:schemeClr val="bg1"/>
                </a:solidFill>
                <a:latin typeface="Calibri" pitchFamily="34" charset="0"/>
              </a:rPr>
              <a:t> de la </a:t>
            </a:r>
            <a:r>
              <a:rPr lang="en-US" sz="1100" b="1" dirty="0" err="1">
                <a:solidFill>
                  <a:schemeClr val="bg1"/>
                </a:solidFill>
                <a:latin typeface="Calibri" pitchFamily="34" charset="0"/>
              </a:rPr>
              <a:t>demanda</a:t>
            </a:r>
            <a:endParaRPr lang="en-US" sz="1100" b="1" dirty="0">
              <a:solidFill>
                <a:schemeClr val="bg1"/>
              </a:solidFill>
              <a:latin typeface="Calibri" pitchFamily="34" charset="0"/>
            </a:endParaRPr>
          </a:p>
        </p:txBody>
      </p:sp>
      <p:sp>
        <p:nvSpPr>
          <p:cNvPr id="82" name="Text Box 39"/>
          <p:cNvSpPr txBox="1">
            <a:spLocks noChangeArrowheads="1"/>
          </p:cNvSpPr>
          <p:nvPr/>
        </p:nvSpPr>
        <p:spPr bwMode="auto">
          <a:xfrm>
            <a:off x="7704496" y="5572484"/>
            <a:ext cx="1332000" cy="441325"/>
          </a:xfrm>
          <a:prstGeom prst="rect">
            <a:avLst/>
          </a:prstGeom>
          <a:noFill/>
          <a:ln w="12700">
            <a:solidFill>
              <a:schemeClr val="accent2"/>
            </a:solidFill>
            <a:miter lim="800000"/>
            <a:headEnd/>
            <a:tailEnd/>
          </a:ln>
        </p:spPr>
        <p:txBody>
          <a:bodyPr>
            <a:spAutoFit/>
          </a:bodyPr>
          <a:lstStyle/>
          <a:p>
            <a:r>
              <a:rPr lang="en-US" sz="1100" b="1" dirty="0" err="1">
                <a:latin typeface="Calibri" pitchFamily="34" charset="0"/>
              </a:rPr>
              <a:t>Excedente</a:t>
            </a:r>
            <a:r>
              <a:rPr lang="en-US" sz="1100" b="1" dirty="0">
                <a:latin typeface="Calibri" pitchFamily="34" charset="0"/>
              </a:rPr>
              <a:t> del </a:t>
            </a:r>
            <a:r>
              <a:rPr lang="en-US" sz="1100" b="1" dirty="0" err="1">
                <a:latin typeface="Calibri" pitchFamily="34" charset="0"/>
              </a:rPr>
              <a:t>consumidor</a:t>
            </a:r>
            <a:endParaRPr lang="en-US" sz="1100" b="1" dirty="0">
              <a:latin typeface="Calibri" pitchFamily="34" charset="0"/>
            </a:endParaRPr>
          </a:p>
        </p:txBody>
      </p:sp>
      <p:cxnSp>
        <p:nvCxnSpPr>
          <p:cNvPr id="84" name="Elbow Connector 54"/>
          <p:cNvCxnSpPr>
            <a:cxnSpLocks noChangeShapeType="1"/>
            <a:stCxn id="72" idx="3"/>
            <a:endCxn id="78" idx="1"/>
          </p:cNvCxnSpPr>
          <p:nvPr/>
        </p:nvCxnSpPr>
        <p:spPr bwMode="auto">
          <a:xfrm flipV="1">
            <a:off x="5769334" y="2305409"/>
            <a:ext cx="487362" cy="914400"/>
          </a:xfrm>
          <a:prstGeom prst="bentConnector3">
            <a:avLst>
              <a:gd name="adj1" fmla="val 49838"/>
            </a:avLst>
          </a:prstGeom>
          <a:noFill/>
          <a:ln w="12700" algn="ctr">
            <a:solidFill>
              <a:schemeClr val="accent1"/>
            </a:solidFill>
            <a:miter lim="800000"/>
            <a:headEnd/>
            <a:tailEnd type="triangle" w="med" len="med"/>
          </a:ln>
        </p:spPr>
      </p:cxnSp>
      <p:cxnSp>
        <p:nvCxnSpPr>
          <p:cNvPr id="85" name="Elbow Connector 56"/>
          <p:cNvCxnSpPr>
            <a:cxnSpLocks noChangeShapeType="1"/>
            <a:stCxn id="72" idx="3"/>
            <a:endCxn id="74" idx="1"/>
          </p:cNvCxnSpPr>
          <p:nvPr/>
        </p:nvCxnSpPr>
        <p:spPr bwMode="auto">
          <a:xfrm>
            <a:off x="5769334" y="3219809"/>
            <a:ext cx="487362" cy="823912"/>
          </a:xfrm>
          <a:prstGeom prst="bentConnector3">
            <a:avLst>
              <a:gd name="adj1" fmla="val 49838"/>
            </a:avLst>
          </a:prstGeom>
          <a:noFill/>
          <a:ln w="12700" algn="ctr">
            <a:solidFill>
              <a:schemeClr val="accent1"/>
            </a:solidFill>
            <a:miter lim="800000"/>
            <a:headEnd/>
            <a:tailEnd type="triangle" w="med" len="med"/>
          </a:ln>
        </p:spPr>
      </p:cxnSp>
      <p:cxnSp>
        <p:nvCxnSpPr>
          <p:cNvPr id="86" name="Elbow Connector 70"/>
          <p:cNvCxnSpPr>
            <a:cxnSpLocks noChangeShapeType="1"/>
            <a:stCxn id="78" idx="3"/>
            <a:endCxn id="79" idx="1"/>
          </p:cNvCxnSpPr>
          <p:nvPr/>
        </p:nvCxnSpPr>
        <p:spPr bwMode="auto">
          <a:xfrm flipV="1">
            <a:off x="7225071" y="1937109"/>
            <a:ext cx="479425" cy="368300"/>
          </a:xfrm>
          <a:prstGeom prst="bentConnector3">
            <a:avLst>
              <a:gd name="adj1" fmla="val 50000"/>
            </a:avLst>
          </a:prstGeom>
          <a:noFill/>
          <a:ln w="12700" algn="ctr">
            <a:solidFill>
              <a:schemeClr val="accent1"/>
            </a:solidFill>
            <a:miter lim="800000"/>
            <a:headEnd/>
            <a:tailEnd type="triangle" w="med" len="med"/>
          </a:ln>
        </p:spPr>
      </p:cxnSp>
      <p:cxnSp>
        <p:nvCxnSpPr>
          <p:cNvPr id="87" name="Elbow Connector 73"/>
          <p:cNvCxnSpPr>
            <a:cxnSpLocks noChangeShapeType="1"/>
            <a:stCxn id="78" idx="3"/>
            <a:endCxn id="80" idx="1"/>
          </p:cNvCxnSpPr>
          <p:nvPr/>
        </p:nvCxnSpPr>
        <p:spPr bwMode="auto">
          <a:xfrm>
            <a:off x="7225071" y="2305409"/>
            <a:ext cx="479425" cy="330200"/>
          </a:xfrm>
          <a:prstGeom prst="bentConnector3">
            <a:avLst>
              <a:gd name="adj1" fmla="val 50000"/>
            </a:avLst>
          </a:prstGeom>
          <a:noFill/>
          <a:ln w="12700" algn="ctr">
            <a:solidFill>
              <a:schemeClr val="accent1"/>
            </a:solidFill>
            <a:miter lim="800000"/>
            <a:headEnd/>
            <a:tailEnd type="triangle" w="med" len="med"/>
          </a:ln>
        </p:spPr>
      </p:cxnSp>
      <p:cxnSp>
        <p:nvCxnSpPr>
          <p:cNvPr id="88" name="Elbow Connector 76"/>
          <p:cNvCxnSpPr>
            <a:cxnSpLocks noChangeShapeType="1"/>
            <a:stCxn id="74" idx="3"/>
            <a:endCxn id="75" idx="1"/>
          </p:cNvCxnSpPr>
          <p:nvPr/>
        </p:nvCxnSpPr>
        <p:spPr bwMode="auto">
          <a:xfrm flipV="1">
            <a:off x="7247296" y="3334109"/>
            <a:ext cx="457200" cy="709612"/>
          </a:xfrm>
          <a:prstGeom prst="bentConnector3">
            <a:avLst>
              <a:gd name="adj1" fmla="val 50000"/>
            </a:avLst>
          </a:prstGeom>
          <a:noFill/>
          <a:ln w="12700" algn="ctr">
            <a:solidFill>
              <a:schemeClr val="accent1"/>
            </a:solidFill>
            <a:miter lim="800000"/>
            <a:headEnd/>
            <a:tailEnd type="triangle" w="med" len="med"/>
          </a:ln>
        </p:spPr>
      </p:cxnSp>
      <p:cxnSp>
        <p:nvCxnSpPr>
          <p:cNvPr id="89" name="Elbow Connector 79"/>
          <p:cNvCxnSpPr>
            <a:cxnSpLocks noChangeShapeType="1"/>
            <a:stCxn id="74" idx="3"/>
            <a:endCxn id="77" idx="1"/>
          </p:cNvCxnSpPr>
          <p:nvPr/>
        </p:nvCxnSpPr>
        <p:spPr bwMode="auto">
          <a:xfrm>
            <a:off x="7247296" y="4043721"/>
            <a:ext cx="457200" cy="687388"/>
          </a:xfrm>
          <a:prstGeom prst="bentConnector3">
            <a:avLst>
              <a:gd name="adj1" fmla="val 50000"/>
            </a:avLst>
          </a:prstGeom>
          <a:noFill/>
          <a:ln w="12700" algn="ctr">
            <a:solidFill>
              <a:schemeClr val="accent1"/>
            </a:solidFill>
            <a:miter lim="800000"/>
            <a:headEnd/>
            <a:tailEnd type="triangle" w="med" len="med"/>
          </a:ln>
        </p:spPr>
      </p:cxnSp>
      <p:cxnSp>
        <p:nvCxnSpPr>
          <p:cNvPr id="90" name="Straight Arrow Connector 83"/>
          <p:cNvCxnSpPr>
            <a:cxnSpLocks noChangeShapeType="1"/>
            <a:stCxn id="74" idx="3"/>
            <a:endCxn id="76" idx="1"/>
          </p:cNvCxnSpPr>
          <p:nvPr/>
        </p:nvCxnSpPr>
        <p:spPr bwMode="auto">
          <a:xfrm flipV="1">
            <a:off x="7247296" y="4032609"/>
            <a:ext cx="457200" cy="11112"/>
          </a:xfrm>
          <a:prstGeom prst="straightConnector1">
            <a:avLst/>
          </a:prstGeom>
          <a:noFill/>
          <a:ln w="12700" algn="ctr">
            <a:solidFill>
              <a:schemeClr val="accent1"/>
            </a:solidFill>
            <a:round/>
            <a:headEnd/>
            <a:tailEnd type="triangle" w="med" len="med"/>
          </a:ln>
        </p:spPr>
      </p:cxnSp>
      <p:cxnSp>
        <p:nvCxnSpPr>
          <p:cNvPr id="91" name="Elbow Connector 84"/>
          <p:cNvCxnSpPr>
            <a:cxnSpLocks noChangeShapeType="1"/>
          </p:cNvCxnSpPr>
          <p:nvPr/>
        </p:nvCxnSpPr>
        <p:spPr bwMode="auto">
          <a:xfrm>
            <a:off x="5769334" y="5792352"/>
            <a:ext cx="1935162" cy="1588"/>
          </a:xfrm>
          <a:prstGeom prst="bentConnector3">
            <a:avLst>
              <a:gd name="adj1" fmla="val 50000"/>
            </a:avLst>
          </a:prstGeom>
          <a:noFill/>
          <a:ln w="12700" algn="ctr">
            <a:solidFill>
              <a:schemeClr val="accent2"/>
            </a:solidFill>
            <a:miter lim="800000"/>
            <a:headEnd/>
            <a:tailEnd type="triangle" w="med" len="med"/>
          </a:ln>
        </p:spPr>
      </p:cxnSp>
      <p:cxnSp>
        <p:nvCxnSpPr>
          <p:cNvPr id="94" name="Straight Connector 98"/>
          <p:cNvCxnSpPr/>
          <p:nvPr/>
        </p:nvCxnSpPr>
        <p:spPr>
          <a:xfrm>
            <a:off x="4788024" y="1266992"/>
            <a:ext cx="0" cy="531000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5" name="Rectangle 20"/>
          <p:cNvSpPr>
            <a:spLocks noChangeArrowheads="1"/>
          </p:cNvSpPr>
          <p:nvPr/>
        </p:nvSpPr>
        <p:spPr bwMode="auto">
          <a:xfrm>
            <a:off x="5148064" y="1232446"/>
            <a:ext cx="3600400" cy="307777"/>
          </a:xfrm>
          <a:prstGeom prst="rect">
            <a:avLst/>
          </a:prstGeom>
          <a:noFill/>
          <a:ln w="9525" algn="ctr">
            <a:noFill/>
            <a:miter lim="800000"/>
            <a:headEnd/>
            <a:tailEnd/>
          </a:ln>
        </p:spPr>
        <p:txBody>
          <a:bodyPr wrap="square" lIns="0" tIns="0" rIns="0" bIns="0">
            <a:spAutoFit/>
          </a:bodyPr>
          <a:lstStyle/>
          <a:p>
            <a:pPr eaLnBrk="0" hangingPunct="0"/>
            <a:r>
              <a:rPr lang="es-MX" sz="2000" b="1" dirty="0" smtClean="0">
                <a:latin typeface="Calibri" pitchFamily="34" charset="0"/>
              </a:rPr>
              <a:t>Beneficios económicos y sociales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0"/>
          <p:cNvSpPr>
            <a:spLocks noChangeArrowheads="1"/>
          </p:cNvSpPr>
          <p:nvPr/>
        </p:nvSpPr>
        <p:spPr bwMode="auto">
          <a:xfrm>
            <a:off x="497524" y="1034134"/>
            <a:ext cx="8106924" cy="523220"/>
          </a:xfrm>
          <a:prstGeom prst="rect">
            <a:avLst/>
          </a:prstGeom>
          <a:noFill/>
          <a:ln w="9525" algn="ctr">
            <a:noFill/>
            <a:miter lim="800000"/>
            <a:headEnd/>
            <a:tailEnd/>
          </a:ln>
        </p:spPr>
        <p:txBody>
          <a:bodyPr wrap="square" lIns="0" tIns="0" rIns="0" bIns="0">
            <a:spAutoFit/>
          </a:bodyPr>
          <a:lstStyle/>
          <a:p>
            <a:pPr eaLnBrk="0" hangingPunct="0"/>
            <a:r>
              <a:rPr lang="es-MX" sz="2000" b="1" dirty="0" smtClean="0">
                <a:latin typeface="Calibri" pitchFamily="34" charset="0"/>
              </a:rPr>
              <a:t>Beneficios para América Latina según la asignación de la banda de 700 MHz</a:t>
            </a:r>
          </a:p>
          <a:p>
            <a:pPr eaLnBrk="0" hangingPunct="0"/>
            <a:r>
              <a:rPr lang="es-MX" sz="1400" dirty="0" smtClean="0">
                <a:latin typeface="Calibri" pitchFamily="34" charset="0"/>
              </a:rPr>
              <a:t>Millones de dólares</a:t>
            </a:r>
          </a:p>
        </p:txBody>
      </p:sp>
      <p:sp>
        <p:nvSpPr>
          <p:cNvPr id="54" name="23 Rectángulo"/>
          <p:cNvSpPr>
            <a:spLocks noChangeArrowheads="1"/>
          </p:cNvSpPr>
          <p:nvPr/>
        </p:nvSpPr>
        <p:spPr bwMode="auto">
          <a:xfrm>
            <a:off x="496215" y="5025788"/>
            <a:ext cx="6624000" cy="762000"/>
          </a:xfrm>
          <a:prstGeom prst="rect">
            <a:avLst/>
          </a:prstGeom>
          <a:solidFill>
            <a:srgbClr val="FA12CE">
              <a:alpha val="69804"/>
            </a:srgbClr>
          </a:solidFill>
          <a:ln w="19050" algn="ctr">
            <a:noFill/>
            <a:miter lim="800000"/>
            <a:headEnd/>
            <a:tailEnd/>
          </a:ln>
        </p:spPr>
        <p:txBody>
          <a:bodyPr anchor="ctr"/>
          <a:lstStyle/>
          <a:p>
            <a:pPr algn="ctr"/>
            <a:endParaRPr lang="es-MX">
              <a:latin typeface="Tw Cen MT" pitchFamily="34" charset="0"/>
            </a:endParaRPr>
          </a:p>
        </p:txBody>
      </p:sp>
      <p:sp>
        <p:nvSpPr>
          <p:cNvPr id="55" name="24 Rectángulo"/>
          <p:cNvSpPr>
            <a:spLocks noChangeArrowheads="1"/>
          </p:cNvSpPr>
          <p:nvPr/>
        </p:nvSpPr>
        <p:spPr bwMode="auto">
          <a:xfrm>
            <a:off x="496215" y="4246346"/>
            <a:ext cx="6624000" cy="762000"/>
          </a:xfrm>
          <a:prstGeom prst="rect">
            <a:avLst/>
          </a:prstGeom>
          <a:solidFill>
            <a:schemeClr val="bg1">
              <a:lumMod val="65000"/>
              <a:alpha val="69804"/>
            </a:schemeClr>
          </a:solidFill>
          <a:ln w="19050" algn="ctr">
            <a:noFill/>
            <a:miter lim="800000"/>
            <a:headEnd/>
            <a:tailEnd/>
          </a:ln>
        </p:spPr>
        <p:txBody>
          <a:bodyPr anchor="ctr"/>
          <a:lstStyle/>
          <a:p>
            <a:pPr algn="ctr"/>
            <a:endParaRPr lang="es-MX">
              <a:latin typeface="Tw Cen MT" pitchFamily="34" charset="0"/>
            </a:endParaRPr>
          </a:p>
        </p:txBody>
      </p:sp>
      <p:sp>
        <p:nvSpPr>
          <p:cNvPr id="56" name="25 Rectángulo"/>
          <p:cNvSpPr>
            <a:spLocks noChangeArrowheads="1"/>
          </p:cNvSpPr>
          <p:nvPr/>
        </p:nvSpPr>
        <p:spPr bwMode="auto">
          <a:xfrm>
            <a:off x="496215" y="5806158"/>
            <a:ext cx="6624000" cy="762000"/>
          </a:xfrm>
          <a:prstGeom prst="rect">
            <a:avLst/>
          </a:prstGeom>
          <a:solidFill>
            <a:schemeClr val="bg1">
              <a:lumMod val="65000"/>
              <a:alpha val="69804"/>
            </a:schemeClr>
          </a:solidFill>
          <a:ln w="19050" algn="ctr">
            <a:noFill/>
            <a:miter lim="800000"/>
            <a:headEnd/>
            <a:tailEnd/>
          </a:ln>
        </p:spPr>
        <p:txBody>
          <a:bodyPr anchor="ctr"/>
          <a:lstStyle/>
          <a:p>
            <a:pPr algn="ctr"/>
            <a:endParaRPr lang="es-MX">
              <a:latin typeface="Tw Cen MT" pitchFamily="34" charset="0"/>
            </a:endParaRPr>
          </a:p>
        </p:txBody>
      </p:sp>
      <p:sp>
        <p:nvSpPr>
          <p:cNvPr id="57" name="56 Rectángulo"/>
          <p:cNvSpPr/>
          <p:nvPr/>
        </p:nvSpPr>
        <p:spPr>
          <a:xfrm>
            <a:off x="496215" y="2709168"/>
            <a:ext cx="6624000" cy="762000"/>
          </a:xfrm>
          <a:prstGeom prst="rect">
            <a:avLst/>
          </a:prstGeom>
          <a:solidFill>
            <a:schemeClr val="bg1">
              <a:lumMod val="65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solidFill>
                <a:schemeClr val="tx1"/>
              </a:solidFill>
            </a:endParaRPr>
          </a:p>
        </p:txBody>
      </p:sp>
      <p:sp>
        <p:nvSpPr>
          <p:cNvPr id="60" name="59 Rectángulo"/>
          <p:cNvSpPr/>
          <p:nvPr/>
        </p:nvSpPr>
        <p:spPr>
          <a:xfrm>
            <a:off x="496215" y="1941724"/>
            <a:ext cx="6624000" cy="762000"/>
          </a:xfrm>
          <a:prstGeom prst="rect">
            <a:avLst/>
          </a:prstGeom>
          <a:solidFill>
            <a:srgbClr val="FA12CE">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solidFill>
                <a:schemeClr val="tx1"/>
              </a:solidFill>
            </a:endParaRPr>
          </a:p>
        </p:txBody>
      </p:sp>
      <p:sp>
        <p:nvSpPr>
          <p:cNvPr id="61" name="Text Box 15"/>
          <p:cNvSpPr txBox="1">
            <a:spLocks noChangeArrowheads="1"/>
          </p:cNvSpPr>
          <p:nvPr/>
        </p:nvSpPr>
        <p:spPr bwMode="auto">
          <a:xfrm>
            <a:off x="561513" y="2043324"/>
            <a:ext cx="3122612" cy="581025"/>
          </a:xfrm>
          <a:prstGeom prst="rect">
            <a:avLst/>
          </a:prstGeom>
          <a:noFill/>
          <a:ln w="9525">
            <a:noFill/>
            <a:miter lim="800000"/>
            <a:headEnd/>
            <a:tailEnd/>
          </a:ln>
        </p:spPr>
        <p:txBody>
          <a:bodyPr>
            <a:spAutoFit/>
          </a:bodyPr>
          <a:lstStyle/>
          <a:p>
            <a:r>
              <a:rPr lang="en-US" sz="1600" b="1" dirty="0" err="1">
                <a:latin typeface="Calibri" pitchFamily="34" charset="0"/>
              </a:rPr>
              <a:t>Contribución</a:t>
            </a:r>
            <a:r>
              <a:rPr lang="en-US" sz="1600" b="1" dirty="0">
                <a:latin typeface="Calibri" pitchFamily="34" charset="0"/>
              </a:rPr>
              <a:t> al </a:t>
            </a:r>
            <a:r>
              <a:rPr lang="en-US" sz="1600" b="1" dirty="0" err="1">
                <a:latin typeface="Calibri" pitchFamily="34" charset="0"/>
              </a:rPr>
              <a:t>ecosistema</a:t>
            </a:r>
            <a:r>
              <a:rPr lang="en-US" sz="1600" b="1" dirty="0">
                <a:latin typeface="Calibri" pitchFamily="34" charset="0"/>
              </a:rPr>
              <a:t> de TIC (</a:t>
            </a:r>
            <a:r>
              <a:rPr lang="en-US" sz="1600" b="1" dirty="0" err="1">
                <a:latin typeface="Calibri" pitchFamily="34" charset="0"/>
              </a:rPr>
              <a:t>espectro</a:t>
            </a:r>
            <a:r>
              <a:rPr lang="en-US" sz="1600" b="1" dirty="0">
                <a:latin typeface="Calibri" pitchFamily="34" charset="0"/>
              </a:rPr>
              <a:t>, red y </a:t>
            </a:r>
            <a:r>
              <a:rPr lang="en-US" sz="1600" b="1" dirty="0" err="1">
                <a:latin typeface="Calibri" pitchFamily="34" charset="0"/>
              </a:rPr>
              <a:t>otros</a:t>
            </a:r>
            <a:r>
              <a:rPr lang="en-US" sz="1600" b="1" dirty="0">
                <a:latin typeface="Calibri" pitchFamily="34" charset="0"/>
              </a:rPr>
              <a:t> </a:t>
            </a:r>
            <a:r>
              <a:rPr lang="en-US" sz="1600" b="1" dirty="0" err="1">
                <a:latin typeface="Calibri" pitchFamily="34" charset="0"/>
              </a:rPr>
              <a:t>activos</a:t>
            </a:r>
            <a:r>
              <a:rPr lang="en-US" sz="1600" b="1" dirty="0">
                <a:latin typeface="Calibri" pitchFamily="34" charset="0"/>
              </a:rPr>
              <a:t>)</a:t>
            </a:r>
            <a:endParaRPr lang="en-US" sz="1600" dirty="0">
              <a:latin typeface="Calibri" pitchFamily="34" charset="0"/>
            </a:endParaRPr>
          </a:p>
        </p:txBody>
      </p:sp>
      <p:sp>
        <p:nvSpPr>
          <p:cNvPr id="64" name="Text Box 15"/>
          <p:cNvSpPr txBox="1">
            <a:spLocks noChangeArrowheads="1"/>
          </p:cNvSpPr>
          <p:nvPr/>
        </p:nvSpPr>
        <p:spPr bwMode="auto">
          <a:xfrm>
            <a:off x="561513" y="2671068"/>
            <a:ext cx="3122612" cy="825500"/>
          </a:xfrm>
          <a:prstGeom prst="rect">
            <a:avLst/>
          </a:prstGeom>
          <a:noFill/>
          <a:ln w="9525">
            <a:noFill/>
            <a:miter lim="800000"/>
            <a:headEnd/>
            <a:tailEnd/>
          </a:ln>
        </p:spPr>
        <p:txBody>
          <a:bodyPr>
            <a:spAutoFit/>
          </a:bodyPr>
          <a:lstStyle/>
          <a:p>
            <a:r>
              <a:rPr lang="en-US" sz="1600" b="1" dirty="0" err="1">
                <a:latin typeface="Calibri" pitchFamily="34" charset="0"/>
              </a:rPr>
              <a:t>Ahorro</a:t>
            </a:r>
            <a:r>
              <a:rPr lang="en-US" sz="1600" b="1" dirty="0">
                <a:latin typeface="Calibri" pitchFamily="34" charset="0"/>
              </a:rPr>
              <a:t> en el </a:t>
            </a:r>
            <a:r>
              <a:rPr lang="en-US" sz="1600" b="1" dirty="0" err="1">
                <a:latin typeface="Calibri" pitchFamily="34" charset="0"/>
              </a:rPr>
              <a:t>despliegue</a:t>
            </a:r>
            <a:r>
              <a:rPr lang="en-US" sz="1600" b="1" dirty="0">
                <a:latin typeface="Calibri" pitchFamily="34" charset="0"/>
              </a:rPr>
              <a:t> de la red </a:t>
            </a:r>
            <a:r>
              <a:rPr lang="en-US" sz="1600" b="1" dirty="0" err="1">
                <a:latin typeface="Calibri" pitchFamily="34" charset="0"/>
              </a:rPr>
              <a:t>móvil</a:t>
            </a:r>
            <a:r>
              <a:rPr lang="en-US" sz="1600" b="1" dirty="0">
                <a:latin typeface="Calibri" pitchFamily="34" charset="0"/>
              </a:rPr>
              <a:t> de </a:t>
            </a:r>
            <a:r>
              <a:rPr lang="en-US" sz="1600" b="1" dirty="0" err="1">
                <a:latin typeface="Calibri" pitchFamily="34" charset="0"/>
              </a:rPr>
              <a:t>banda</a:t>
            </a:r>
            <a:r>
              <a:rPr lang="en-US" sz="1600" b="1" dirty="0">
                <a:latin typeface="Calibri" pitchFamily="34" charset="0"/>
              </a:rPr>
              <a:t> </a:t>
            </a:r>
            <a:r>
              <a:rPr lang="en-US" sz="1600" b="1" dirty="0" err="1">
                <a:latin typeface="Calibri" pitchFamily="34" charset="0"/>
              </a:rPr>
              <a:t>ancha</a:t>
            </a:r>
            <a:r>
              <a:rPr lang="en-US" sz="1600" b="1" dirty="0">
                <a:latin typeface="Calibri" pitchFamily="34" charset="0"/>
              </a:rPr>
              <a:t> (</a:t>
            </a:r>
            <a:r>
              <a:rPr lang="en-US" sz="1600" b="1" dirty="0" err="1">
                <a:latin typeface="Calibri" pitchFamily="34" charset="0"/>
              </a:rPr>
              <a:t>uso</a:t>
            </a:r>
            <a:r>
              <a:rPr lang="en-US" sz="1600" b="1" dirty="0">
                <a:latin typeface="Calibri" pitchFamily="34" charset="0"/>
              </a:rPr>
              <a:t> de 700 MHz </a:t>
            </a:r>
            <a:r>
              <a:rPr lang="en-US" sz="1600" b="1" dirty="0" err="1">
                <a:latin typeface="Calibri" pitchFamily="34" charset="0"/>
              </a:rPr>
              <a:t>vs</a:t>
            </a:r>
            <a:r>
              <a:rPr lang="en-US" sz="1600" b="1" dirty="0">
                <a:latin typeface="Calibri" pitchFamily="34" charset="0"/>
              </a:rPr>
              <a:t> </a:t>
            </a:r>
            <a:r>
              <a:rPr lang="en-US" sz="1600" b="1" dirty="0" err="1" smtClean="0">
                <a:latin typeface="Calibri" pitchFamily="34" charset="0"/>
              </a:rPr>
              <a:t>otras</a:t>
            </a:r>
            <a:r>
              <a:rPr lang="en-US" sz="1600" b="1" dirty="0" smtClean="0">
                <a:latin typeface="Calibri" pitchFamily="34" charset="0"/>
              </a:rPr>
              <a:t> </a:t>
            </a:r>
            <a:r>
              <a:rPr lang="en-US" sz="1600" b="1" dirty="0" err="1" smtClean="0">
                <a:latin typeface="Calibri" pitchFamily="34" charset="0"/>
              </a:rPr>
              <a:t>bandas</a:t>
            </a:r>
            <a:r>
              <a:rPr lang="en-US" sz="1600" b="1" dirty="0" smtClean="0">
                <a:latin typeface="Calibri" pitchFamily="34" charset="0"/>
              </a:rPr>
              <a:t> </a:t>
            </a:r>
            <a:r>
              <a:rPr lang="en-US" sz="1600" b="1" dirty="0" err="1" smtClean="0">
                <a:latin typeface="Calibri" pitchFamily="34" charset="0"/>
              </a:rPr>
              <a:t>superiores</a:t>
            </a:r>
            <a:r>
              <a:rPr lang="en-US" sz="1600" b="1" dirty="0" smtClean="0">
                <a:latin typeface="Calibri" pitchFamily="34" charset="0"/>
              </a:rPr>
              <a:t>)</a:t>
            </a:r>
            <a:endParaRPr lang="en-US" sz="1600" dirty="0">
              <a:latin typeface="Calibri" pitchFamily="34" charset="0"/>
            </a:endParaRPr>
          </a:p>
        </p:txBody>
      </p:sp>
      <p:sp>
        <p:nvSpPr>
          <p:cNvPr id="66" name="Text Box 15"/>
          <p:cNvSpPr txBox="1">
            <a:spLocks noChangeArrowheads="1"/>
          </p:cNvSpPr>
          <p:nvPr/>
        </p:nvSpPr>
        <p:spPr bwMode="auto">
          <a:xfrm>
            <a:off x="561513" y="4322546"/>
            <a:ext cx="3122612" cy="581025"/>
          </a:xfrm>
          <a:prstGeom prst="rect">
            <a:avLst/>
          </a:prstGeom>
          <a:noFill/>
          <a:ln w="9525">
            <a:noFill/>
            <a:miter lim="800000"/>
            <a:headEnd/>
            <a:tailEnd/>
          </a:ln>
        </p:spPr>
        <p:txBody>
          <a:bodyPr>
            <a:spAutoFit/>
          </a:bodyPr>
          <a:lstStyle/>
          <a:p>
            <a:r>
              <a:rPr lang="en-US" sz="1600" b="1">
                <a:latin typeface="Calibri" pitchFamily="34" charset="0"/>
              </a:rPr>
              <a:t>Generación de empleo directo e indirecto</a:t>
            </a:r>
          </a:p>
        </p:txBody>
      </p:sp>
      <p:sp>
        <p:nvSpPr>
          <p:cNvPr id="67" name="Text Box 15"/>
          <p:cNvSpPr txBox="1">
            <a:spLocks noChangeArrowheads="1"/>
          </p:cNvSpPr>
          <p:nvPr/>
        </p:nvSpPr>
        <p:spPr bwMode="auto">
          <a:xfrm>
            <a:off x="561513" y="5100400"/>
            <a:ext cx="3122612" cy="581025"/>
          </a:xfrm>
          <a:prstGeom prst="rect">
            <a:avLst/>
          </a:prstGeom>
          <a:noFill/>
          <a:ln w="9525">
            <a:noFill/>
            <a:miter lim="800000"/>
            <a:headEnd/>
            <a:tailEnd/>
          </a:ln>
        </p:spPr>
        <p:txBody>
          <a:bodyPr>
            <a:spAutoFit/>
          </a:bodyPr>
          <a:lstStyle/>
          <a:p>
            <a:r>
              <a:rPr lang="en-US" sz="1600" b="1">
                <a:latin typeface="Calibri" pitchFamily="34" charset="0"/>
              </a:rPr>
              <a:t>Impuestos (recaudación marginal adicional en ventas)</a:t>
            </a:r>
            <a:endParaRPr lang="en-US" sz="1600">
              <a:latin typeface="Calibri" pitchFamily="34" charset="0"/>
            </a:endParaRPr>
          </a:p>
        </p:txBody>
      </p:sp>
      <p:sp>
        <p:nvSpPr>
          <p:cNvPr id="71" name="Text Box 15"/>
          <p:cNvSpPr txBox="1">
            <a:spLocks noChangeArrowheads="1"/>
          </p:cNvSpPr>
          <p:nvPr/>
        </p:nvSpPr>
        <p:spPr bwMode="auto">
          <a:xfrm>
            <a:off x="561513" y="6031583"/>
            <a:ext cx="3122612" cy="338138"/>
          </a:xfrm>
          <a:prstGeom prst="rect">
            <a:avLst/>
          </a:prstGeom>
          <a:noFill/>
          <a:ln w="9525">
            <a:noFill/>
            <a:miter lim="800000"/>
            <a:headEnd/>
            <a:tailEnd/>
          </a:ln>
        </p:spPr>
        <p:txBody>
          <a:bodyPr>
            <a:spAutoFit/>
          </a:bodyPr>
          <a:lstStyle/>
          <a:p>
            <a:r>
              <a:rPr lang="en-US" sz="1600" b="1" dirty="0" err="1">
                <a:latin typeface="Calibri" pitchFamily="34" charset="0"/>
              </a:rPr>
              <a:t>Excedente</a:t>
            </a:r>
            <a:r>
              <a:rPr lang="en-US" sz="1600" b="1" dirty="0">
                <a:latin typeface="Calibri" pitchFamily="34" charset="0"/>
              </a:rPr>
              <a:t> del </a:t>
            </a:r>
            <a:r>
              <a:rPr lang="en-US" sz="1600" b="1" dirty="0" err="1">
                <a:latin typeface="Calibri" pitchFamily="34" charset="0"/>
              </a:rPr>
              <a:t>consumidor</a:t>
            </a:r>
            <a:endParaRPr lang="en-US" sz="1600" b="1" dirty="0">
              <a:latin typeface="Calibri" pitchFamily="34" charset="0"/>
            </a:endParaRPr>
          </a:p>
        </p:txBody>
      </p:sp>
      <p:sp>
        <p:nvSpPr>
          <p:cNvPr id="72" name="Text Box 15"/>
          <p:cNvSpPr txBox="1">
            <a:spLocks noChangeArrowheads="1"/>
          </p:cNvSpPr>
          <p:nvPr/>
        </p:nvSpPr>
        <p:spPr bwMode="auto">
          <a:xfrm>
            <a:off x="4165684" y="2149687"/>
            <a:ext cx="914400" cy="368300"/>
          </a:xfrm>
          <a:prstGeom prst="rect">
            <a:avLst/>
          </a:prstGeom>
          <a:noFill/>
          <a:ln w="9525">
            <a:noFill/>
            <a:miter lim="800000"/>
            <a:headEnd/>
            <a:tailEnd/>
          </a:ln>
        </p:spPr>
        <p:txBody>
          <a:bodyPr>
            <a:spAutoFit/>
          </a:bodyPr>
          <a:lstStyle/>
          <a:p>
            <a:pPr algn="r"/>
            <a:r>
              <a:rPr lang="en-US" b="1" dirty="0" smtClean="0">
                <a:latin typeface="Calibri" pitchFamily="34" charset="0"/>
              </a:rPr>
              <a:t>3,508</a:t>
            </a:r>
            <a:endParaRPr lang="en-US" b="1" dirty="0">
              <a:latin typeface="Calibri" pitchFamily="34" charset="0"/>
            </a:endParaRPr>
          </a:p>
        </p:txBody>
      </p:sp>
      <p:sp>
        <p:nvSpPr>
          <p:cNvPr id="73" name="Text Box 15"/>
          <p:cNvSpPr txBox="1">
            <a:spLocks noChangeArrowheads="1"/>
          </p:cNvSpPr>
          <p:nvPr/>
        </p:nvSpPr>
        <p:spPr bwMode="auto">
          <a:xfrm>
            <a:off x="5681538" y="2149687"/>
            <a:ext cx="1066800" cy="366712"/>
          </a:xfrm>
          <a:prstGeom prst="rect">
            <a:avLst/>
          </a:prstGeom>
          <a:noFill/>
          <a:ln w="9525">
            <a:noFill/>
            <a:miter lim="800000"/>
            <a:headEnd/>
            <a:tailEnd/>
          </a:ln>
        </p:spPr>
        <p:txBody>
          <a:bodyPr>
            <a:spAutoFit/>
          </a:bodyPr>
          <a:lstStyle/>
          <a:p>
            <a:pPr algn="r"/>
            <a:r>
              <a:rPr lang="en-US" b="1" dirty="0" smtClean="0">
                <a:latin typeface="Calibri" pitchFamily="34" charset="0"/>
              </a:rPr>
              <a:t>14,550</a:t>
            </a:r>
            <a:endParaRPr lang="en-US" b="1" dirty="0">
              <a:latin typeface="Calibri" pitchFamily="34" charset="0"/>
            </a:endParaRPr>
          </a:p>
        </p:txBody>
      </p:sp>
      <p:sp>
        <p:nvSpPr>
          <p:cNvPr id="74" name="Text Box 15"/>
          <p:cNvSpPr txBox="1">
            <a:spLocks noChangeArrowheads="1"/>
          </p:cNvSpPr>
          <p:nvPr/>
        </p:nvSpPr>
        <p:spPr bwMode="auto">
          <a:xfrm>
            <a:off x="5833938" y="2917357"/>
            <a:ext cx="914400" cy="368300"/>
          </a:xfrm>
          <a:prstGeom prst="rect">
            <a:avLst/>
          </a:prstGeom>
          <a:noFill/>
          <a:ln w="9525">
            <a:noFill/>
            <a:miter lim="800000"/>
            <a:headEnd/>
            <a:tailEnd/>
          </a:ln>
        </p:spPr>
        <p:txBody>
          <a:bodyPr>
            <a:spAutoFit/>
          </a:bodyPr>
          <a:lstStyle/>
          <a:p>
            <a:pPr algn="r"/>
            <a:r>
              <a:rPr lang="en-US" b="1" dirty="0" smtClean="0">
                <a:latin typeface="Calibri" pitchFamily="34" charset="0"/>
              </a:rPr>
              <a:t>5,440</a:t>
            </a:r>
            <a:endParaRPr lang="en-US" b="1" dirty="0">
              <a:latin typeface="Calibri" pitchFamily="34" charset="0"/>
            </a:endParaRPr>
          </a:p>
        </p:txBody>
      </p:sp>
      <p:sp>
        <p:nvSpPr>
          <p:cNvPr id="75" name="Text Box 15"/>
          <p:cNvSpPr txBox="1">
            <a:spLocks noChangeArrowheads="1"/>
          </p:cNvSpPr>
          <p:nvPr/>
        </p:nvSpPr>
        <p:spPr bwMode="auto">
          <a:xfrm>
            <a:off x="4165684" y="4443423"/>
            <a:ext cx="914400" cy="368300"/>
          </a:xfrm>
          <a:prstGeom prst="rect">
            <a:avLst/>
          </a:prstGeom>
          <a:noFill/>
          <a:ln w="9525">
            <a:noFill/>
            <a:miter lim="800000"/>
            <a:headEnd/>
            <a:tailEnd/>
          </a:ln>
        </p:spPr>
        <p:txBody>
          <a:bodyPr>
            <a:spAutoFit/>
          </a:bodyPr>
          <a:lstStyle/>
          <a:p>
            <a:pPr algn="r"/>
            <a:r>
              <a:rPr lang="en-US" b="1" dirty="0" smtClean="0">
                <a:latin typeface="Calibri" pitchFamily="34" charset="0"/>
              </a:rPr>
              <a:t>5,198</a:t>
            </a:r>
            <a:endParaRPr lang="en-US" b="1" dirty="0">
              <a:latin typeface="Calibri" pitchFamily="34" charset="0"/>
            </a:endParaRPr>
          </a:p>
        </p:txBody>
      </p:sp>
      <p:sp>
        <p:nvSpPr>
          <p:cNvPr id="78" name="Text Box 15"/>
          <p:cNvSpPr txBox="1">
            <a:spLocks noChangeArrowheads="1"/>
          </p:cNvSpPr>
          <p:nvPr/>
        </p:nvSpPr>
        <p:spPr bwMode="auto">
          <a:xfrm>
            <a:off x="5681538" y="4443423"/>
            <a:ext cx="1066800" cy="368300"/>
          </a:xfrm>
          <a:prstGeom prst="rect">
            <a:avLst/>
          </a:prstGeom>
          <a:noFill/>
          <a:ln w="9525">
            <a:noFill/>
            <a:miter lim="800000"/>
            <a:headEnd/>
            <a:tailEnd/>
          </a:ln>
        </p:spPr>
        <p:txBody>
          <a:bodyPr>
            <a:spAutoFit/>
          </a:bodyPr>
          <a:lstStyle/>
          <a:p>
            <a:pPr algn="r"/>
            <a:r>
              <a:rPr lang="en-US" b="1" dirty="0" smtClean="0">
                <a:latin typeface="Calibri" pitchFamily="34" charset="0"/>
              </a:rPr>
              <a:t>10,738</a:t>
            </a:r>
            <a:endParaRPr lang="en-US" b="1" dirty="0">
              <a:latin typeface="Calibri" pitchFamily="34" charset="0"/>
            </a:endParaRPr>
          </a:p>
        </p:txBody>
      </p:sp>
      <p:sp>
        <p:nvSpPr>
          <p:cNvPr id="81" name="Text Box 15"/>
          <p:cNvSpPr txBox="1">
            <a:spLocks noChangeArrowheads="1"/>
          </p:cNvSpPr>
          <p:nvPr/>
        </p:nvSpPr>
        <p:spPr bwMode="auto">
          <a:xfrm>
            <a:off x="4165684" y="5206763"/>
            <a:ext cx="914400" cy="368300"/>
          </a:xfrm>
          <a:prstGeom prst="rect">
            <a:avLst/>
          </a:prstGeom>
          <a:noFill/>
          <a:ln w="9525">
            <a:noFill/>
            <a:miter lim="800000"/>
            <a:headEnd/>
            <a:tailEnd/>
          </a:ln>
        </p:spPr>
        <p:txBody>
          <a:bodyPr>
            <a:spAutoFit/>
          </a:bodyPr>
          <a:lstStyle/>
          <a:p>
            <a:pPr algn="r"/>
            <a:r>
              <a:rPr lang="en-US" b="1" dirty="0" smtClean="0">
                <a:latin typeface="Calibri" pitchFamily="34" charset="0"/>
              </a:rPr>
              <a:t>818</a:t>
            </a:r>
            <a:endParaRPr lang="en-US" b="1" dirty="0">
              <a:latin typeface="Calibri" pitchFamily="34" charset="0"/>
            </a:endParaRPr>
          </a:p>
        </p:txBody>
      </p:sp>
      <p:sp>
        <p:nvSpPr>
          <p:cNvPr id="84" name="Text Box 15"/>
          <p:cNvSpPr txBox="1">
            <a:spLocks noChangeArrowheads="1"/>
          </p:cNvSpPr>
          <p:nvPr/>
        </p:nvSpPr>
        <p:spPr bwMode="auto">
          <a:xfrm>
            <a:off x="5833938" y="5206763"/>
            <a:ext cx="914400" cy="368300"/>
          </a:xfrm>
          <a:prstGeom prst="rect">
            <a:avLst/>
          </a:prstGeom>
          <a:noFill/>
          <a:ln w="9525">
            <a:noFill/>
            <a:miter lim="800000"/>
            <a:headEnd/>
            <a:tailEnd/>
          </a:ln>
        </p:spPr>
        <p:txBody>
          <a:bodyPr>
            <a:spAutoFit/>
          </a:bodyPr>
          <a:lstStyle/>
          <a:p>
            <a:pPr algn="r"/>
            <a:r>
              <a:rPr lang="en-US" b="1" dirty="0" smtClean="0">
                <a:latin typeface="Calibri" pitchFamily="34" charset="0"/>
              </a:rPr>
              <a:t>3,420</a:t>
            </a:r>
            <a:endParaRPr lang="en-US" b="1" dirty="0">
              <a:latin typeface="Calibri" pitchFamily="34" charset="0"/>
            </a:endParaRPr>
          </a:p>
        </p:txBody>
      </p:sp>
      <p:sp>
        <p:nvSpPr>
          <p:cNvPr id="87" name="Text Box 15"/>
          <p:cNvSpPr txBox="1">
            <a:spLocks noChangeArrowheads="1"/>
          </p:cNvSpPr>
          <p:nvPr/>
        </p:nvSpPr>
        <p:spPr bwMode="auto">
          <a:xfrm>
            <a:off x="4165684" y="6017296"/>
            <a:ext cx="914400" cy="366712"/>
          </a:xfrm>
          <a:prstGeom prst="rect">
            <a:avLst/>
          </a:prstGeom>
          <a:noFill/>
          <a:ln w="9525">
            <a:noFill/>
            <a:miter lim="800000"/>
            <a:headEnd/>
            <a:tailEnd/>
          </a:ln>
        </p:spPr>
        <p:txBody>
          <a:bodyPr>
            <a:spAutoFit/>
          </a:bodyPr>
          <a:lstStyle/>
          <a:p>
            <a:pPr algn="r"/>
            <a:r>
              <a:rPr lang="en-US" b="1" dirty="0">
                <a:latin typeface="Calibri" pitchFamily="34" charset="0"/>
              </a:rPr>
              <a:t>̴ </a:t>
            </a:r>
            <a:r>
              <a:rPr lang="en-US" b="1" dirty="0" smtClean="0">
                <a:latin typeface="Calibri" pitchFamily="34" charset="0"/>
              </a:rPr>
              <a:t>0*</a:t>
            </a:r>
            <a:endParaRPr lang="en-US" b="1" dirty="0">
              <a:latin typeface="Calibri" pitchFamily="34" charset="0"/>
            </a:endParaRPr>
          </a:p>
        </p:txBody>
      </p:sp>
      <p:sp>
        <p:nvSpPr>
          <p:cNvPr id="88" name="Text Box 15"/>
          <p:cNvSpPr txBox="1">
            <a:spLocks noChangeArrowheads="1"/>
          </p:cNvSpPr>
          <p:nvPr/>
        </p:nvSpPr>
        <p:spPr bwMode="auto">
          <a:xfrm>
            <a:off x="5605338" y="6017296"/>
            <a:ext cx="1143000" cy="366712"/>
          </a:xfrm>
          <a:prstGeom prst="rect">
            <a:avLst/>
          </a:prstGeom>
          <a:noFill/>
          <a:ln w="9525">
            <a:noFill/>
            <a:miter lim="800000"/>
            <a:headEnd/>
            <a:tailEnd/>
          </a:ln>
        </p:spPr>
        <p:txBody>
          <a:bodyPr>
            <a:spAutoFit/>
          </a:bodyPr>
          <a:lstStyle/>
          <a:p>
            <a:pPr algn="r"/>
            <a:r>
              <a:rPr lang="en-US" b="1" dirty="0" smtClean="0">
                <a:latin typeface="Calibri" pitchFamily="34" charset="0"/>
              </a:rPr>
              <a:t>5,157</a:t>
            </a:r>
            <a:endParaRPr lang="en-US" b="1" dirty="0">
              <a:latin typeface="Calibri" pitchFamily="34" charset="0"/>
            </a:endParaRPr>
          </a:p>
        </p:txBody>
      </p:sp>
      <p:sp>
        <p:nvSpPr>
          <p:cNvPr id="89" name="Text Box 15"/>
          <p:cNvSpPr txBox="1">
            <a:spLocks noChangeArrowheads="1"/>
          </p:cNvSpPr>
          <p:nvPr/>
        </p:nvSpPr>
        <p:spPr bwMode="auto">
          <a:xfrm>
            <a:off x="7221805" y="1941724"/>
            <a:ext cx="1547813" cy="755650"/>
          </a:xfrm>
          <a:prstGeom prst="rect">
            <a:avLst/>
          </a:prstGeom>
          <a:solidFill>
            <a:schemeClr val="tx1"/>
          </a:solidFill>
          <a:ln w="9525">
            <a:noFill/>
            <a:miter lim="800000"/>
            <a:headEnd/>
            <a:tailEnd/>
          </a:ln>
        </p:spPr>
        <p:txBody>
          <a:bodyPr anchor="ctr"/>
          <a:lstStyle/>
          <a:p>
            <a:pPr algn="ctr"/>
            <a:r>
              <a:rPr lang="en-US" b="1" dirty="0">
                <a:solidFill>
                  <a:schemeClr val="bg1"/>
                </a:solidFill>
                <a:latin typeface="Calibri" pitchFamily="34" charset="0"/>
                <a:ea typeface="ＭＳ Ｐゴシック" pitchFamily="34" charset="-128"/>
                <a:cs typeface="Calibri" pitchFamily="34" charset="0"/>
              </a:rPr>
              <a:t>x </a:t>
            </a:r>
            <a:r>
              <a:rPr lang="en-US" b="1" dirty="0" smtClean="0">
                <a:solidFill>
                  <a:schemeClr val="bg1"/>
                </a:solidFill>
                <a:latin typeface="Calibri" pitchFamily="34" charset="0"/>
                <a:ea typeface="ＭＳ Ｐゴシック" pitchFamily="34" charset="-128"/>
                <a:cs typeface="Calibri" pitchFamily="34" charset="0"/>
              </a:rPr>
              <a:t>4.1</a:t>
            </a:r>
            <a:endParaRPr lang="en-US" b="1" dirty="0">
              <a:solidFill>
                <a:schemeClr val="bg1"/>
              </a:solidFill>
              <a:latin typeface="Calibri" pitchFamily="34" charset="0"/>
              <a:ea typeface="ＭＳ Ｐゴシック" pitchFamily="34" charset="-128"/>
              <a:cs typeface="Calibri" pitchFamily="34" charset="0"/>
            </a:endParaRPr>
          </a:p>
        </p:txBody>
      </p:sp>
      <p:sp>
        <p:nvSpPr>
          <p:cNvPr id="90" name="Text Box 15"/>
          <p:cNvSpPr txBox="1">
            <a:spLocks noChangeArrowheads="1"/>
          </p:cNvSpPr>
          <p:nvPr/>
        </p:nvSpPr>
        <p:spPr bwMode="auto">
          <a:xfrm>
            <a:off x="7221805" y="4246346"/>
            <a:ext cx="1547813" cy="755650"/>
          </a:xfrm>
          <a:prstGeom prst="rect">
            <a:avLst/>
          </a:prstGeom>
          <a:solidFill>
            <a:schemeClr val="tx1"/>
          </a:solidFill>
          <a:ln w="9525">
            <a:noFill/>
            <a:miter lim="800000"/>
            <a:headEnd/>
            <a:tailEnd/>
          </a:ln>
        </p:spPr>
        <p:txBody>
          <a:bodyPr anchor="ctr"/>
          <a:lstStyle/>
          <a:p>
            <a:pPr algn="ctr"/>
            <a:r>
              <a:rPr lang="en-US" b="1" dirty="0">
                <a:solidFill>
                  <a:schemeClr val="bg1"/>
                </a:solidFill>
                <a:latin typeface="Calibri" pitchFamily="34" charset="0"/>
                <a:ea typeface="ＭＳ Ｐゴシック" pitchFamily="34" charset="-128"/>
                <a:cs typeface="Calibri" pitchFamily="34" charset="0"/>
              </a:rPr>
              <a:t>x </a:t>
            </a:r>
            <a:r>
              <a:rPr lang="en-US" b="1" dirty="0" smtClean="0">
                <a:solidFill>
                  <a:schemeClr val="bg1"/>
                </a:solidFill>
                <a:latin typeface="Calibri" pitchFamily="34" charset="0"/>
                <a:ea typeface="ＭＳ Ｐゴシック" pitchFamily="34" charset="-128"/>
                <a:cs typeface="Calibri" pitchFamily="34" charset="0"/>
              </a:rPr>
              <a:t>2.1</a:t>
            </a:r>
            <a:endParaRPr lang="en-US" b="1" dirty="0">
              <a:solidFill>
                <a:schemeClr val="bg1"/>
              </a:solidFill>
              <a:latin typeface="Calibri" pitchFamily="34" charset="0"/>
              <a:ea typeface="ＭＳ Ｐゴシック" pitchFamily="34" charset="-128"/>
              <a:cs typeface="Calibri" pitchFamily="34" charset="0"/>
            </a:endParaRPr>
          </a:p>
        </p:txBody>
      </p:sp>
      <p:sp>
        <p:nvSpPr>
          <p:cNvPr id="91" name="Text Box 15"/>
          <p:cNvSpPr txBox="1">
            <a:spLocks noChangeArrowheads="1"/>
          </p:cNvSpPr>
          <p:nvPr/>
        </p:nvSpPr>
        <p:spPr bwMode="auto">
          <a:xfrm>
            <a:off x="7221805" y="5025788"/>
            <a:ext cx="1547813" cy="755650"/>
          </a:xfrm>
          <a:prstGeom prst="rect">
            <a:avLst/>
          </a:prstGeom>
          <a:solidFill>
            <a:schemeClr val="tx1"/>
          </a:solidFill>
          <a:ln w="9525">
            <a:noFill/>
            <a:miter lim="800000"/>
            <a:headEnd/>
            <a:tailEnd/>
          </a:ln>
        </p:spPr>
        <p:txBody>
          <a:bodyPr anchor="ctr"/>
          <a:lstStyle/>
          <a:p>
            <a:pPr algn="ctr"/>
            <a:r>
              <a:rPr lang="en-US" b="1" dirty="0">
                <a:solidFill>
                  <a:schemeClr val="bg1"/>
                </a:solidFill>
                <a:latin typeface="Calibri" pitchFamily="34" charset="0"/>
                <a:ea typeface="ＭＳ Ｐゴシック" pitchFamily="34" charset="-128"/>
                <a:cs typeface="Calibri" pitchFamily="34" charset="0"/>
              </a:rPr>
              <a:t>x </a:t>
            </a:r>
            <a:r>
              <a:rPr lang="en-US" b="1" dirty="0" smtClean="0">
                <a:solidFill>
                  <a:schemeClr val="bg1"/>
                </a:solidFill>
                <a:latin typeface="Calibri" pitchFamily="34" charset="0"/>
                <a:ea typeface="ＭＳ Ｐゴシック" pitchFamily="34" charset="-128"/>
                <a:cs typeface="Calibri" pitchFamily="34" charset="0"/>
              </a:rPr>
              <a:t>4.2</a:t>
            </a:r>
            <a:endParaRPr lang="en-US" b="1" dirty="0">
              <a:solidFill>
                <a:schemeClr val="bg1"/>
              </a:solidFill>
              <a:latin typeface="Calibri" pitchFamily="34" charset="0"/>
              <a:ea typeface="ＭＳ Ｐゴシック" pitchFamily="34" charset="-128"/>
              <a:cs typeface="Calibri" pitchFamily="34" charset="0"/>
            </a:endParaRPr>
          </a:p>
        </p:txBody>
      </p:sp>
      <p:sp>
        <p:nvSpPr>
          <p:cNvPr id="94" name="Text Box 15"/>
          <p:cNvSpPr txBox="1">
            <a:spLocks noChangeArrowheads="1"/>
          </p:cNvSpPr>
          <p:nvPr/>
        </p:nvSpPr>
        <p:spPr bwMode="auto">
          <a:xfrm>
            <a:off x="7221805" y="2709168"/>
            <a:ext cx="1547813" cy="755650"/>
          </a:xfrm>
          <a:prstGeom prst="rect">
            <a:avLst/>
          </a:prstGeom>
          <a:solidFill>
            <a:schemeClr val="tx1"/>
          </a:solidFill>
          <a:ln w="9525">
            <a:noFill/>
            <a:miter lim="800000"/>
            <a:headEnd/>
            <a:tailEnd/>
          </a:ln>
        </p:spPr>
        <p:txBody>
          <a:bodyPr anchor="ctr"/>
          <a:lstStyle/>
          <a:p>
            <a:pPr algn="ctr"/>
            <a:r>
              <a:rPr lang="en-US" sz="1400" b="1">
                <a:solidFill>
                  <a:schemeClr val="bg1"/>
                </a:solidFill>
                <a:latin typeface="Calibri" pitchFamily="34" charset="0"/>
                <a:ea typeface="ＭＳ Ｐゴシック" pitchFamily="34" charset="-128"/>
                <a:cs typeface="Calibri" pitchFamily="34" charset="0"/>
              </a:rPr>
              <a:t>Mejor cobertura con menor inversión</a:t>
            </a:r>
          </a:p>
        </p:txBody>
      </p:sp>
      <p:sp>
        <p:nvSpPr>
          <p:cNvPr id="101" name="24 Rectángulo"/>
          <p:cNvSpPr/>
          <p:nvPr/>
        </p:nvSpPr>
        <p:spPr>
          <a:xfrm>
            <a:off x="496215" y="3480716"/>
            <a:ext cx="6624000" cy="762000"/>
          </a:xfrm>
          <a:prstGeom prst="rect">
            <a:avLst/>
          </a:prstGeom>
          <a:solidFill>
            <a:srgbClr val="FA12CE">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solidFill>
                <a:schemeClr val="tx1"/>
              </a:solidFill>
            </a:endParaRPr>
          </a:p>
        </p:txBody>
      </p:sp>
      <p:sp>
        <p:nvSpPr>
          <p:cNvPr id="104" name="Text Box 15"/>
          <p:cNvSpPr txBox="1">
            <a:spLocks noChangeArrowheads="1"/>
          </p:cNvSpPr>
          <p:nvPr/>
        </p:nvSpPr>
        <p:spPr bwMode="auto">
          <a:xfrm>
            <a:off x="561513" y="3444906"/>
            <a:ext cx="3046412" cy="825500"/>
          </a:xfrm>
          <a:prstGeom prst="rect">
            <a:avLst/>
          </a:prstGeom>
          <a:noFill/>
          <a:ln w="9525">
            <a:noFill/>
            <a:miter lim="800000"/>
            <a:headEnd/>
            <a:tailEnd/>
          </a:ln>
        </p:spPr>
        <p:txBody>
          <a:bodyPr>
            <a:spAutoFit/>
          </a:bodyPr>
          <a:lstStyle/>
          <a:p>
            <a:r>
              <a:rPr lang="en-US" sz="1600" b="1" dirty="0" err="1">
                <a:latin typeface="Calibri" pitchFamily="34" charset="0"/>
              </a:rPr>
              <a:t>Ingresos</a:t>
            </a:r>
            <a:r>
              <a:rPr lang="en-US" sz="1600" b="1" dirty="0">
                <a:latin typeface="Calibri" pitchFamily="34" charset="0"/>
              </a:rPr>
              <a:t> </a:t>
            </a:r>
            <a:r>
              <a:rPr lang="en-US" sz="1600" b="1" dirty="0" err="1">
                <a:latin typeface="Calibri" pitchFamily="34" charset="0"/>
              </a:rPr>
              <a:t>adicionales</a:t>
            </a:r>
            <a:r>
              <a:rPr lang="en-US" sz="1600" b="1" dirty="0">
                <a:latin typeface="Calibri" pitchFamily="34" charset="0"/>
              </a:rPr>
              <a:t> del sector y </a:t>
            </a:r>
            <a:r>
              <a:rPr lang="en-US" sz="1600" b="1" dirty="0" err="1">
                <a:latin typeface="Calibri" pitchFamily="34" charset="0"/>
              </a:rPr>
              <a:t>contribución</a:t>
            </a:r>
            <a:r>
              <a:rPr lang="en-US" sz="1600" b="1" dirty="0">
                <a:latin typeface="Calibri" pitchFamily="34" charset="0"/>
              </a:rPr>
              <a:t> al </a:t>
            </a:r>
            <a:r>
              <a:rPr lang="en-US" sz="1600" b="1" dirty="0" err="1">
                <a:latin typeface="Calibri" pitchFamily="34" charset="0"/>
              </a:rPr>
              <a:t>crecimiento</a:t>
            </a:r>
            <a:r>
              <a:rPr lang="en-US" sz="1600" b="1" dirty="0">
                <a:latin typeface="Calibri" pitchFamily="34" charset="0"/>
              </a:rPr>
              <a:t> del PIB</a:t>
            </a:r>
          </a:p>
        </p:txBody>
      </p:sp>
      <p:sp>
        <p:nvSpPr>
          <p:cNvPr id="111" name="Text Box 15"/>
          <p:cNvSpPr txBox="1">
            <a:spLocks noChangeArrowheads="1"/>
          </p:cNvSpPr>
          <p:nvPr/>
        </p:nvSpPr>
        <p:spPr bwMode="auto">
          <a:xfrm>
            <a:off x="4165684" y="3688814"/>
            <a:ext cx="914400" cy="366713"/>
          </a:xfrm>
          <a:prstGeom prst="rect">
            <a:avLst/>
          </a:prstGeom>
          <a:noFill/>
          <a:ln w="9525">
            <a:noFill/>
            <a:miter lim="800000"/>
            <a:headEnd/>
            <a:tailEnd/>
          </a:ln>
        </p:spPr>
        <p:txBody>
          <a:bodyPr>
            <a:spAutoFit/>
          </a:bodyPr>
          <a:lstStyle/>
          <a:p>
            <a:pPr algn="r"/>
            <a:r>
              <a:rPr lang="en-US" b="1" dirty="0" smtClean="0">
                <a:latin typeface="Calibri" pitchFamily="34" charset="0"/>
              </a:rPr>
              <a:t>513</a:t>
            </a:r>
            <a:endParaRPr lang="en-US" b="1" dirty="0">
              <a:latin typeface="Calibri" pitchFamily="34" charset="0"/>
            </a:endParaRPr>
          </a:p>
        </p:txBody>
      </p:sp>
      <p:sp>
        <p:nvSpPr>
          <p:cNvPr id="112" name="Text Box 15"/>
          <p:cNvSpPr txBox="1">
            <a:spLocks noChangeArrowheads="1"/>
          </p:cNvSpPr>
          <p:nvPr/>
        </p:nvSpPr>
        <p:spPr bwMode="auto">
          <a:xfrm>
            <a:off x="5833938" y="3688814"/>
            <a:ext cx="914400" cy="366713"/>
          </a:xfrm>
          <a:prstGeom prst="rect">
            <a:avLst/>
          </a:prstGeom>
          <a:noFill/>
          <a:ln w="9525">
            <a:noFill/>
            <a:miter lim="800000"/>
            <a:headEnd/>
            <a:tailEnd/>
          </a:ln>
        </p:spPr>
        <p:txBody>
          <a:bodyPr>
            <a:spAutoFit/>
          </a:bodyPr>
          <a:lstStyle/>
          <a:p>
            <a:pPr algn="r"/>
            <a:r>
              <a:rPr lang="en-US" b="1" dirty="0" smtClean="0">
                <a:latin typeface="Calibri" pitchFamily="34" charset="0"/>
              </a:rPr>
              <a:t>3,582</a:t>
            </a:r>
            <a:endParaRPr lang="en-US" b="1" dirty="0">
              <a:latin typeface="Calibri" pitchFamily="34" charset="0"/>
            </a:endParaRPr>
          </a:p>
        </p:txBody>
      </p:sp>
      <p:sp>
        <p:nvSpPr>
          <p:cNvPr id="113" name="Text Box 15"/>
          <p:cNvSpPr txBox="1">
            <a:spLocks noChangeArrowheads="1"/>
          </p:cNvSpPr>
          <p:nvPr/>
        </p:nvSpPr>
        <p:spPr bwMode="auto">
          <a:xfrm>
            <a:off x="7221805" y="3480716"/>
            <a:ext cx="1547813" cy="755650"/>
          </a:xfrm>
          <a:prstGeom prst="rect">
            <a:avLst/>
          </a:prstGeom>
          <a:solidFill>
            <a:schemeClr val="tx1"/>
          </a:solidFill>
          <a:ln w="9525">
            <a:noFill/>
            <a:miter lim="800000"/>
            <a:headEnd/>
            <a:tailEnd/>
          </a:ln>
        </p:spPr>
        <p:txBody>
          <a:bodyPr anchor="ctr"/>
          <a:lstStyle/>
          <a:p>
            <a:pPr algn="ctr"/>
            <a:r>
              <a:rPr lang="en-US" b="1" dirty="0">
                <a:solidFill>
                  <a:schemeClr val="bg1"/>
                </a:solidFill>
                <a:latin typeface="Calibri" pitchFamily="34" charset="0"/>
                <a:ea typeface="ＭＳ Ｐゴシック" pitchFamily="34" charset="-128"/>
                <a:cs typeface="Calibri" pitchFamily="34" charset="0"/>
              </a:rPr>
              <a:t>x </a:t>
            </a:r>
            <a:r>
              <a:rPr lang="en-US" b="1" dirty="0" smtClean="0">
                <a:solidFill>
                  <a:schemeClr val="bg1"/>
                </a:solidFill>
                <a:latin typeface="Calibri" pitchFamily="34" charset="0"/>
                <a:ea typeface="ＭＳ Ｐゴシック" pitchFamily="34" charset="-128"/>
                <a:cs typeface="Calibri" pitchFamily="34" charset="0"/>
              </a:rPr>
              <a:t>7.0</a:t>
            </a:r>
            <a:endParaRPr lang="en-US" b="1" dirty="0">
              <a:solidFill>
                <a:schemeClr val="bg1"/>
              </a:solidFill>
              <a:latin typeface="Calibri" pitchFamily="34" charset="0"/>
              <a:ea typeface="ＭＳ Ｐゴシック" pitchFamily="34" charset="-128"/>
              <a:cs typeface="Calibri" pitchFamily="34" charset="0"/>
            </a:endParaRPr>
          </a:p>
        </p:txBody>
      </p:sp>
      <p:sp>
        <p:nvSpPr>
          <p:cNvPr id="114" name="Text Box 15"/>
          <p:cNvSpPr txBox="1">
            <a:spLocks noChangeArrowheads="1"/>
          </p:cNvSpPr>
          <p:nvPr/>
        </p:nvSpPr>
        <p:spPr bwMode="auto">
          <a:xfrm>
            <a:off x="4165684" y="2914182"/>
            <a:ext cx="914400" cy="366713"/>
          </a:xfrm>
          <a:prstGeom prst="rect">
            <a:avLst/>
          </a:prstGeom>
          <a:noFill/>
          <a:ln w="9525">
            <a:noFill/>
            <a:miter lim="800000"/>
            <a:headEnd/>
            <a:tailEnd/>
          </a:ln>
        </p:spPr>
        <p:txBody>
          <a:bodyPr>
            <a:spAutoFit/>
          </a:bodyPr>
          <a:lstStyle/>
          <a:p>
            <a:pPr algn="r"/>
            <a:r>
              <a:rPr lang="en-US" b="1">
                <a:latin typeface="Calibri" pitchFamily="34" charset="0"/>
              </a:rPr>
              <a:t>N.A.</a:t>
            </a:r>
          </a:p>
        </p:txBody>
      </p:sp>
      <p:sp>
        <p:nvSpPr>
          <p:cNvPr id="115" name="Text Box 36"/>
          <p:cNvSpPr txBox="1">
            <a:spLocks noChangeArrowheads="1"/>
          </p:cNvSpPr>
          <p:nvPr/>
        </p:nvSpPr>
        <p:spPr bwMode="auto">
          <a:xfrm>
            <a:off x="747464" y="6540624"/>
            <a:ext cx="8001000" cy="261610"/>
          </a:xfrm>
          <a:prstGeom prst="rect">
            <a:avLst/>
          </a:prstGeom>
          <a:noFill/>
          <a:ln w="9525">
            <a:noFill/>
            <a:miter lim="800000"/>
            <a:headEnd/>
            <a:tailEnd/>
          </a:ln>
        </p:spPr>
        <p:txBody>
          <a:bodyPr>
            <a:spAutoFit/>
          </a:bodyPr>
          <a:lstStyle/>
          <a:p>
            <a:r>
              <a:rPr lang="en-US" sz="1100" dirty="0" smtClean="0"/>
              <a:t> * </a:t>
            </a:r>
            <a:r>
              <a:rPr lang="en-US" sz="1100" dirty="0" err="1" smtClean="0"/>
              <a:t>Efecto</a:t>
            </a:r>
            <a:r>
              <a:rPr lang="en-US" sz="1100" dirty="0" smtClean="0"/>
              <a:t> </a:t>
            </a:r>
            <a:r>
              <a:rPr lang="en-US" sz="1100" dirty="0"/>
              <a:t>de </a:t>
            </a:r>
            <a:r>
              <a:rPr lang="en-US" sz="1100" dirty="0" err="1"/>
              <a:t>segundo</a:t>
            </a:r>
            <a:r>
              <a:rPr lang="en-US" sz="1100" dirty="0"/>
              <a:t> </a:t>
            </a:r>
            <a:r>
              <a:rPr lang="en-US" sz="1100" dirty="0" err="1"/>
              <a:t>orden</a:t>
            </a:r>
            <a:r>
              <a:rPr lang="en-US" sz="1100" dirty="0"/>
              <a:t> se traduce en mayor </a:t>
            </a:r>
            <a:r>
              <a:rPr lang="en-US" sz="1100" dirty="0" err="1"/>
              <a:t>espacio</a:t>
            </a:r>
            <a:r>
              <a:rPr lang="en-US" sz="1100" dirty="0"/>
              <a:t> </a:t>
            </a:r>
            <a:r>
              <a:rPr lang="en-US" sz="1100" dirty="0" err="1"/>
              <a:t>publicitario</a:t>
            </a:r>
            <a:r>
              <a:rPr lang="en-US" sz="1100" dirty="0"/>
              <a:t> con el </a:t>
            </a:r>
            <a:r>
              <a:rPr lang="en-US" sz="1100" dirty="0" err="1"/>
              <a:t>consiguiente</a:t>
            </a:r>
            <a:r>
              <a:rPr lang="en-US" sz="1100" dirty="0"/>
              <a:t> </a:t>
            </a:r>
            <a:r>
              <a:rPr lang="en-US" sz="1100" dirty="0" err="1"/>
              <a:t>posible</a:t>
            </a:r>
            <a:r>
              <a:rPr lang="en-US" sz="1100" dirty="0"/>
              <a:t> </a:t>
            </a:r>
            <a:r>
              <a:rPr lang="en-US" sz="1100" dirty="0" err="1"/>
              <a:t>excedente</a:t>
            </a:r>
            <a:r>
              <a:rPr lang="en-US" sz="1100" dirty="0"/>
              <a:t> del </a:t>
            </a:r>
            <a:r>
              <a:rPr lang="en-US" sz="1100" dirty="0" err="1"/>
              <a:t>productor</a:t>
            </a:r>
            <a:r>
              <a:rPr lang="en-US" sz="1100" dirty="0"/>
              <a:t> y </a:t>
            </a:r>
            <a:r>
              <a:rPr lang="en-US" sz="1100" dirty="0" err="1"/>
              <a:t>consumidor</a:t>
            </a:r>
            <a:endParaRPr lang="en-US" sz="1100" dirty="0"/>
          </a:p>
        </p:txBody>
      </p:sp>
      <p:sp>
        <p:nvSpPr>
          <p:cNvPr id="122" name="Text Box 15"/>
          <p:cNvSpPr txBox="1">
            <a:spLocks noChangeArrowheads="1"/>
          </p:cNvSpPr>
          <p:nvPr/>
        </p:nvSpPr>
        <p:spPr bwMode="auto">
          <a:xfrm>
            <a:off x="3908938" y="1533298"/>
            <a:ext cx="1547813" cy="360000"/>
          </a:xfrm>
          <a:prstGeom prst="rect">
            <a:avLst/>
          </a:prstGeom>
          <a:solidFill>
            <a:schemeClr val="tx1"/>
          </a:solidFill>
          <a:ln w="9525">
            <a:noFill/>
            <a:miter lim="800000"/>
            <a:headEnd/>
            <a:tailEnd/>
          </a:ln>
        </p:spPr>
        <p:txBody>
          <a:bodyPr anchor="ctr"/>
          <a:lstStyle/>
          <a:p>
            <a:pPr algn="ctr"/>
            <a:r>
              <a:rPr lang="en-US" sz="1600" b="1" dirty="0" err="1" smtClean="0">
                <a:solidFill>
                  <a:schemeClr val="bg1"/>
                </a:solidFill>
                <a:latin typeface="Calibri" pitchFamily="34" charset="0"/>
                <a:ea typeface="ＭＳ Ｐゴシック" pitchFamily="34" charset="-128"/>
                <a:cs typeface="Calibri" pitchFamily="34" charset="0"/>
              </a:rPr>
              <a:t>Radiodifusión</a:t>
            </a:r>
            <a:endParaRPr lang="en-US" sz="1600" b="1" dirty="0">
              <a:solidFill>
                <a:schemeClr val="bg1"/>
              </a:solidFill>
              <a:latin typeface="Calibri" pitchFamily="34" charset="0"/>
              <a:ea typeface="ＭＳ Ｐゴシック" pitchFamily="34" charset="-128"/>
              <a:cs typeface="Calibri" pitchFamily="34" charset="0"/>
            </a:endParaRPr>
          </a:p>
        </p:txBody>
      </p:sp>
      <p:sp>
        <p:nvSpPr>
          <p:cNvPr id="123" name="Text Box 15"/>
          <p:cNvSpPr txBox="1">
            <a:spLocks noChangeArrowheads="1"/>
          </p:cNvSpPr>
          <p:nvPr/>
        </p:nvSpPr>
        <p:spPr bwMode="auto">
          <a:xfrm>
            <a:off x="5572402" y="1533298"/>
            <a:ext cx="1547813" cy="360000"/>
          </a:xfrm>
          <a:prstGeom prst="rect">
            <a:avLst/>
          </a:prstGeom>
          <a:solidFill>
            <a:schemeClr val="tx1"/>
          </a:solidFill>
          <a:ln w="9525">
            <a:noFill/>
            <a:miter lim="800000"/>
            <a:headEnd/>
            <a:tailEnd/>
          </a:ln>
        </p:spPr>
        <p:txBody>
          <a:bodyPr anchor="ctr"/>
          <a:lstStyle/>
          <a:p>
            <a:pPr algn="ctr"/>
            <a:r>
              <a:rPr lang="en-US" sz="1600" b="1" dirty="0" err="1" smtClean="0">
                <a:solidFill>
                  <a:schemeClr val="bg1"/>
                </a:solidFill>
                <a:latin typeface="Calibri" pitchFamily="34" charset="0"/>
                <a:ea typeface="ＭＳ Ｐゴシック" pitchFamily="34" charset="-128"/>
                <a:cs typeface="Calibri" pitchFamily="34" charset="0"/>
              </a:rPr>
              <a:t>Telefonía</a:t>
            </a:r>
            <a:r>
              <a:rPr lang="en-US" sz="1600" b="1" dirty="0" smtClean="0">
                <a:solidFill>
                  <a:schemeClr val="bg1"/>
                </a:solidFill>
                <a:latin typeface="Calibri" pitchFamily="34" charset="0"/>
                <a:ea typeface="ＭＳ Ｐゴシック" pitchFamily="34" charset="-128"/>
                <a:cs typeface="Calibri" pitchFamily="34" charset="0"/>
              </a:rPr>
              <a:t> </a:t>
            </a:r>
            <a:r>
              <a:rPr lang="en-US" sz="1600" b="1" dirty="0" err="1" smtClean="0">
                <a:solidFill>
                  <a:schemeClr val="bg1"/>
                </a:solidFill>
                <a:latin typeface="Calibri" pitchFamily="34" charset="0"/>
                <a:ea typeface="ＭＳ Ｐゴシック" pitchFamily="34" charset="-128"/>
                <a:cs typeface="Calibri" pitchFamily="34" charset="0"/>
              </a:rPr>
              <a:t>móvil</a:t>
            </a:r>
            <a:endParaRPr lang="en-US" sz="1600" b="1" dirty="0">
              <a:solidFill>
                <a:schemeClr val="bg1"/>
              </a:solidFill>
              <a:latin typeface="Calibri" pitchFamily="34" charset="0"/>
              <a:ea typeface="ＭＳ Ｐゴシック" pitchFamily="34" charset="-128"/>
              <a:cs typeface="Calibri" pitchFamily="34" charset="0"/>
            </a:endParaRPr>
          </a:p>
        </p:txBody>
      </p:sp>
      <p:sp>
        <p:nvSpPr>
          <p:cNvPr id="36" name="Rectangle 20"/>
          <p:cNvSpPr>
            <a:spLocks noChangeArrowheads="1"/>
          </p:cNvSpPr>
          <p:nvPr/>
        </p:nvSpPr>
        <p:spPr bwMode="auto">
          <a:xfrm>
            <a:off x="497524" y="116632"/>
            <a:ext cx="8646476" cy="615553"/>
          </a:xfrm>
          <a:prstGeom prst="rect">
            <a:avLst/>
          </a:prstGeom>
          <a:noFill/>
          <a:ln w="9525" algn="ctr">
            <a:noFill/>
            <a:miter lim="800000"/>
            <a:headEnd/>
            <a:tailEnd/>
          </a:ln>
        </p:spPr>
        <p:txBody>
          <a:bodyPr wrap="square" lIns="0" tIns="0" rIns="0" bIns="0">
            <a:spAutoFit/>
          </a:bodyPr>
          <a:lstStyle/>
          <a:p>
            <a:pPr eaLnBrk="0" hangingPunct="0"/>
            <a:r>
              <a:rPr lang="es-MX" sz="2000" b="1" cap="all" dirty="0" smtClean="0">
                <a:latin typeface="Calibri" pitchFamily="34" charset="0"/>
              </a:rPr>
              <a:t>Los resultados muestran una diferencia importante en la generación de valor a la economía según la utilización de la banda de 700 </a:t>
            </a:r>
            <a:r>
              <a:rPr lang="es-MX" sz="2000" b="1" cap="all" dirty="0" err="1" smtClean="0">
                <a:latin typeface="Calibri" pitchFamily="34" charset="0"/>
              </a:rPr>
              <a:t>mh</a:t>
            </a:r>
            <a:r>
              <a:rPr lang="es-MX" sz="2000" b="1" dirty="0" err="1" smtClean="0">
                <a:latin typeface="Calibri" pitchFamily="34" charset="0"/>
              </a:rPr>
              <a:t>z</a:t>
            </a:r>
            <a:endParaRPr lang="es-MX" sz="2000" b="1" dirty="0" smtClean="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20"/>
          <p:cNvSpPr>
            <a:spLocks noChangeArrowheads="1"/>
          </p:cNvSpPr>
          <p:nvPr/>
        </p:nvSpPr>
        <p:spPr bwMode="auto">
          <a:xfrm>
            <a:off x="497524" y="116632"/>
            <a:ext cx="8646476" cy="1231106"/>
          </a:xfrm>
          <a:prstGeom prst="rect">
            <a:avLst/>
          </a:prstGeom>
          <a:noFill/>
          <a:ln w="9525" algn="ctr">
            <a:noFill/>
            <a:miter lim="800000"/>
            <a:headEnd/>
            <a:tailEnd/>
          </a:ln>
        </p:spPr>
        <p:txBody>
          <a:bodyPr wrap="square" lIns="0" tIns="0" rIns="0" bIns="0">
            <a:spAutoFit/>
          </a:bodyPr>
          <a:lstStyle/>
          <a:p>
            <a:pPr eaLnBrk="0" hangingPunct="0"/>
            <a:r>
              <a:rPr lang="es-MX" sz="2000" b="1" cap="all" dirty="0" smtClean="0">
                <a:latin typeface="Calibri" pitchFamily="34" charset="0"/>
              </a:rPr>
              <a:t>Una parte importante del valor de la utilización de la banda de 700 </a:t>
            </a:r>
            <a:r>
              <a:rPr lang="es-MX" sz="2000" b="1" cap="all" dirty="0" err="1" smtClean="0">
                <a:latin typeface="Calibri" pitchFamily="34" charset="0"/>
              </a:rPr>
              <a:t>mh</a:t>
            </a:r>
            <a:r>
              <a:rPr lang="es-MX" sz="2000" b="1" dirty="0" err="1" smtClean="0">
                <a:latin typeface="Calibri" pitchFamily="34" charset="0"/>
              </a:rPr>
              <a:t>z</a:t>
            </a:r>
            <a:r>
              <a:rPr lang="es-MX" sz="2000" b="1" cap="all" dirty="0" smtClean="0">
                <a:latin typeface="Calibri" pitchFamily="34" charset="0"/>
              </a:rPr>
              <a:t> para la banda ancha es resultado de la cobertura mayor por celda, lo que se refleja en un número menor de estaciones base y </a:t>
            </a:r>
            <a:r>
              <a:rPr lang="es-MX" sz="2000" b="1" cap="all" dirty="0" smtClean="0">
                <a:latin typeface="Calibri" pitchFamily="34" charset="0"/>
              </a:rPr>
              <a:t>en un </a:t>
            </a:r>
            <a:r>
              <a:rPr lang="es-MX" sz="2000" b="1" cap="all" dirty="0" smtClean="0">
                <a:latin typeface="Calibri" pitchFamily="34" charset="0"/>
              </a:rPr>
              <a:t>ahorro en inversión superior a 5 mil millones de dólares</a:t>
            </a:r>
            <a:endParaRPr lang="es-MX" sz="2000" b="1" dirty="0" smtClean="0">
              <a:latin typeface="Calibri" pitchFamily="34" charset="0"/>
            </a:endParaRPr>
          </a:p>
        </p:txBody>
      </p:sp>
      <p:sp>
        <p:nvSpPr>
          <p:cNvPr id="38" name="37 Rectángulo redondeado"/>
          <p:cNvSpPr/>
          <p:nvPr/>
        </p:nvSpPr>
        <p:spPr bwMode="auto">
          <a:xfrm>
            <a:off x="4230778" y="2855913"/>
            <a:ext cx="3078088" cy="1221159"/>
          </a:xfrm>
          <a:prstGeom prst="roundRect">
            <a:avLst>
              <a:gd name="adj" fmla="val 4839"/>
            </a:avLst>
          </a:prstGeom>
          <a:solidFill>
            <a:schemeClr val="accent1">
              <a:lumMod val="20000"/>
              <a:lumOff val="80000"/>
            </a:schemeClr>
          </a:solidFill>
          <a:ln w="9525" cap="flat" cmpd="sng" algn="ctr">
            <a:solidFill>
              <a:schemeClr val="accent1"/>
            </a:solidFill>
            <a:prstDash val="solid"/>
            <a:round/>
            <a:headEnd type="none" w="med" len="med"/>
            <a:tailEnd type="none" w="med" len="med"/>
          </a:ln>
          <a:effectLst/>
        </p:spPr>
        <p:txBody>
          <a:bodyPr wrap="none" anchor="ctr"/>
          <a:lstStyle/>
          <a:p>
            <a:pPr algn="ctr" eaLnBrk="0" hangingPunct="0">
              <a:defRPr/>
            </a:pPr>
            <a:endParaRPr lang="es-MX" sz="1400">
              <a:latin typeface="Arial" charset="0"/>
              <a:ea typeface="ＭＳ Ｐゴシック" charset="-128"/>
            </a:endParaRPr>
          </a:p>
        </p:txBody>
      </p:sp>
      <p:sp>
        <p:nvSpPr>
          <p:cNvPr id="39" name="Text Box 15"/>
          <p:cNvSpPr txBox="1">
            <a:spLocks noChangeArrowheads="1"/>
          </p:cNvSpPr>
          <p:nvPr/>
        </p:nvSpPr>
        <p:spPr bwMode="auto">
          <a:xfrm>
            <a:off x="2427288" y="1538288"/>
            <a:ext cx="1630362" cy="952500"/>
          </a:xfrm>
          <a:prstGeom prst="rect">
            <a:avLst/>
          </a:prstGeom>
          <a:solidFill>
            <a:srgbClr val="322ADA"/>
          </a:solidFill>
          <a:ln w="9525">
            <a:noFill/>
            <a:miter lim="800000"/>
            <a:headEnd/>
            <a:tailEnd/>
          </a:ln>
        </p:spPr>
        <p:txBody>
          <a:bodyPr>
            <a:spAutoFit/>
          </a:bodyPr>
          <a:lstStyle/>
          <a:p>
            <a:pPr algn="ctr"/>
            <a:r>
              <a:rPr lang="en-US" sz="1400" b="1">
                <a:solidFill>
                  <a:schemeClr val="bg1"/>
                </a:solidFill>
                <a:ea typeface="MS PGothic" pitchFamily="34" charset="-128"/>
                <a:cs typeface="Arial" pitchFamily="34" charset="0"/>
              </a:rPr>
              <a:t>Parámetros necesarios para la estimación de la oferta (red)</a:t>
            </a:r>
          </a:p>
        </p:txBody>
      </p:sp>
      <p:sp>
        <p:nvSpPr>
          <p:cNvPr id="40" name="Text Box 15"/>
          <p:cNvSpPr txBox="1">
            <a:spLocks noChangeArrowheads="1"/>
          </p:cNvSpPr>
          <p:nvPr/>
        </p:nvSpPr>
        <p:spPr bwMode="auto">
          <a:xfrm>
            <a:off x="7385050" y="1370013"/>
            <a:ext cx="1195388" cy="639762"/>
          </a:xfrm>
          <a:prstGeom prst="rect">
            <a:avLst/>
          </a:prstGeom>
          <a:solidFill>
            <a:srgbClr val="FA12CE"/>
          </a:solidFill>
          <a:ln w="9525">
            <a:noFill/>
            <a:miter lim="800000"/>
            <a:headEnd/>
            <a:tailEnd/>
          </a:ln>
        </p:spPr>
        <p:txBody>
          <a:bodyPr anchor="ctr"/>
          <a:lstStyle/>
          <a:p>
            <a:pPr algn="ctr"/>
            <a:r>
              <a:rPr lang="en-US" sz="1400" b="1">
                <a:solidFill>
                  <a:schemeClr val="bg1"/>
                </a:solidFill>
                <a:ea typeface="MS PGothic" pitchFamily="34" charset="-128"/>
                <a:cs typeface="Arial" pitchFamily="34" charset="0"/>
              </a:rPr>
              <a:t>CAPEX</a:t>
            </a:r>
          </a:p>
        </p:txBody>
      </p:sp>
      <p:sp>
        <p:nvSpPr>
          <p:cNvPr id="41" name="Text Box 15"/>
          <p:cNvSpPr txBox="1">
            <a:spLocks noChangeArrowheads="1"/>
          </p:cNvSpPr>
          <p:nvPr/>
        </p:nvSpPr>
        <p:spPr bwMode="auto">
          <a:xfrm>
            <a:off x="7385050" y="2093913"/>
            <a:ext cx="1195388" cy="639762"/>
          </a:xfrm>
          <a:prstGeom prst="rect">
            <a:avLst/>
          </a:prstGeom>
          <a:solidFill>
            <a:srgbClr val="FA12CE"/>
          </a:solidFill>
          <a:ln w="9525">
            <a:noFill/>
            <a:miter lim="800000"/>
            <a:headEnd/>
            <a:tailEnd/>
          </a:ln>
        </p:spPr>
        <p:txBody>
          <a:bodyPr anchor="ctr"/>
          <a:lstStyle/>
          <a:p>
            <a:pPr algn="ctr"/>
            <a:r>
              <a:rPr lang="en-US" sz="1400" b="1">
                <a:solidFill>
                  <a:schemeClr val="bg1"/>
                </a:solidFill>
                <a:ea typeface="MS PGothic" pitchFamily="34" charset="-128"/>
                <a:cs typeface="Arial" pitchFamily="34" charset="0"/>
              </a:rPr>
              <a:t>OPEX</a:t>
            </a:r>
          </a:p>
        </p:txBody>
      </p:sp>
      <p:sp>
        <p:nvSpPr>
          <p:cNvPr id="43" name="Text Box 27"/>
          <p:cNvSpPr txBox="1">
            <a:spLocks noChangeArrowheads="1"/>
          </p:cNvSpPr>
          <p:nvPr/>
        </p:nvSpPr>
        <p:spPr bwMode="gray">
          <a:xfrm>
            <a:off x="4474705" y="3098800"/>
            <a:ext cx="2565649" cy="923330"/>
          </a:xfrm>
          <a:prstGeom prst="rect">
            <a:avLst/>
          </a:prstGeom>
          <a:solidFill>
            <a:srgbClr val="322ADA"/>
          </a:solidFill>
          <a:ln w="9525" algn="ctr">
            <a:noFill/>
            <a:miter lim="800000"/>
            <a:headEnd/>
            <a:tailEnd/>
          </a:ln>
        </p:spPr>
        <p:txBody>
          <a:bodyPr wrap="square" tIns="91440" bIns="91440">
            <a:spAutoFit/>
          </a:bodyPr>
          <a:lstStyle/>
          <a:p>
            <a:pPr marL="187325" lvl="1" indent="-185738" eaLnBrk="0" hangingPunct="0">
              <a:buClr>
                <a:schemeClr val="bg1"/>
              </a:buClr>
              <a:buSzPct val="80000"/>
              <a:buFont typeface="Wingdings" pitchFamily="2" charset="2"/>
              <a:buChar char="n"/>
            </a:pPr>
            <a:r>
              <a:rPr lang="es-ES" altLang="zh-CN" sz="1200" b="1" dirty="0">
                <a:solidFill>
                  <a:schemeClr val="bg1"/>
                </a:solidFill>
                <a:ea typeface="SimSun" pitchFamily="2" charset="-122"/>
                <a:cs typeface="MS PGothic" pitchFamily="34" charset="-128"/>
              </a:rPr>
              <a:t>Tipos de topografía</a:t>
            </a:r>
          </a:p>
          <a:p>
            <a:pPr marL="187325" lvl="1" indent="-185738" eaLnBrk="0" hangingPunct="0">
              <a:buClr>
                <a:schemeClr val="bg1"/>
              </a:buClr>
              <a:buSzPct val="80000"/>
              <a:buFont typeface="Wingdings" pitchFamily="2" charset="2"/>
              <a:buChar char="n"/>
            </a:pPr>
            <a:r>
              <a:rPr lang="es-ES" altLang="zh-CN" sz="1200" b="1" dirty="0">
                <a:solidFill>
                  <a:schemeClr val="bg1"/>
                </a:solidFill>
                <a:ea typeface="SimSun" pitchFamily="2" charset="-122"/>
                <a:cs typeface="MS PGothic" pitchFamily="34" charset="-128"/>
              </a:rPr>
              <a:t>Área de cobertura por celda (10 km de radio en terreno plano)</a:t>
            </a:r>
          </a:p>
          <a:p>
            <a:pPr marL="187325" lvl="1" indent="-185738" eaLnBrk="0" hangingPunct="0">
              <a:buClr>
                <a:schemeClr val="bg1"/>
              </a:buClr>
              <a:buSzPct val="80000"/>
              <a:buFont typeface="Wingdings" pitchFamily="2" charset="2"/>
              <a:buChar char="n"/>
            </a:pPr>
            <a:r>
              <a:rPr lang="es-ES" altLang="zh-CN" sz="1200" b="1" dirty="0">
                <a:solidFill>
                  <a:schemeClr val="bg1"/>
                </a:solidFill>
                <a:ea typeface="SimSun" pitchFamily="2" charset="-122"/>
                <a:cs typeface="MS PGothic" pitchFamily="34" charset="-128"/>
              </a:rPr>
              <a:t>Inversión de capital por celda</a:t>
            </a:r>
          </a:p>
        </p:txBody>
      </p:sp>
      <p:sp>
        <p:nvSpPr>
          <p:cNvPr id="44" name="Text Box 15"/>
          <p:cNvSpPr txBox="1">
            <a:spLocks noChangeArrowheads="1"/>
          </p:cNvSpPr>
          <p:nvPr/>
        </p:nvSpPr>
        <p:spPr bwMode="auto">
          <a:xfrm>
            <a:off x="5093954" y="2855913"/>
            <a:ext cx="1327150" cy="304800"/>
          </a:xfrm>
          <a:prstGeom prst="rect">
            <a:avLst/>
          </a:prstGeom>
          <a:noFill/>
          <a:ln w="9525">
            <a:noFill/>
            <a:miter lim="800000"/>
            <a:headEnd/>
            <a:tailEnd/>
          </a:ln>
        </p:spPr>
        <p:txBody>
          <a:bodyPr>
            <a:spAutoFit/>
          </a:bodyPr>
          <a:lstStyle/>
          <a:p>
            <a:pPr algn="ctr"/>
            <a:r>
              <a:rPr lang="en-US" sz="1400" b="1">
                <a:ea typeface="MS PGothic" pitchFamily="34" charset="-128"/>
                <a:cs typeface="Arial" pitchFamily="34" charset="0"/>
              </a:rPr>
              <a:t>Parámetros</a:t>
            </a:r>
          </a:p>
        </p:txBody>
      </p:sp>
      <p:sp>
        <p:nvSpPr>
          <p:cNvPr id="45" name="Text Box 41"/>
          <p:cNvSpPr txBox="1">
            <a:spLocks noChangeArrowheads="1"/>
          </p:cNvSpPr>
          <p:nvPr/>
        </p:nvSpPr>
        <p:spPr bwMode="auto">
          <a:xfrm>
            <a:off x="4724400" y="1533525"/>
            <a:ext cx="1920875" cy="952500"/>
          </a:xfrm>
          <a:prstGeom prst="rect">
            <a:avLst/>
          </a:prstGeom>
          <a:solidFill>
            <a:srgbClr val="322ADA"/>
          </a:solidFill>
          <a:ln w="9525">
            <a:noFill/>
            <a:miter lim="800000"/>
            <a:headEnd/>
            <a:tailEnd/>
          </a:ln>
        </p:spPr>
        <p:txBody>
          <a:bodyPr>
            <a:spAutoFit/>
          </a:bodyPr>
          <a:lstStyle/>
          <a:p>
            <a:pPr algn="ctr"/>
            <a:r>
              <a:rPr lang="en-US" sz="1400" b="1">
                <a:solidFill>
                  <a:schemeClr val="bg1"/>
                </a:solidFill>
              </a:rPr>
              <a:t>Diseño teórico de la red usando la banda de 700 MHz </a:t>
            </a:r>
          </a:p>
          <a:p>
            <a:pPr algn="ctr"/>
            <a:r>
              <a:rPr lang="en-US" sz="1400" b="1">
                <a:solidFill>
                  <a:schemeClr val="bg1"/>
                </a:solidFill>
              </a:rPr>
              <a:t>(cálculo de costos)*</a:t>
            </a:r>
          </a:p>
        </p:txBody>
      </p:sp>
      <p:sp>
        <p:nvSpPr>
          <p:cNvPr id="46" name="Text Box 44"/>
          <p:cNvSpPr txBox="1">
            <a:spLocks noChangeArrowheads="1"/>
          </p:cNvSpPr>
          <p:nvPr/>
        </p:nvSpPr>
        <p:spPr bwMode="auto">
          <a:xfrm>
            <a:off x="609600" y="1746250"/>
            <a:ext cx="1143000" cy="527050"/>
          </a:xfrm>
          <a:prstGeom prst="rect">
            <a:avLst/>
          </a:prstGeom>
          <a:solidFill>
            <a:srgbClr val="322ADA"/>
          </a:solidFill>
          <a:ln w="9525">
            <a:noFill/>
            <a:miter lim="800000"/>
            <a:headEnd/>
            <a:tailEnd/>
          </a:ln>
        </p:spPr>
        <p:txBody>
          <a:bodyPr>
            <a:spAutoFit/>
          </a:bodyPr>
          <a:lstStyle/>
          <a:p>
            <a:pPr algn="ctr"/>
            <a:r>
              <a:rPr lang="en-US" sz="1400" b="1" dirty="0" err="1">
                <a:solidFill>
                  <a:schemeClr val="bg1"/>
                </a:solidFill>
              </a:rPr>
              <a:t>Demanda</a:t>
            </a:r>
            <a:r>
              <a:rPr lang="en-US" sz="1400" b="1" dirty="0">
                <a:solidFill>
                  <a:schemeClr val="bg1"/>
                </a:solidFill>
              </a:rPr>
              <a:t> de </a:t>
            </a:r>
            <a:r>
              <a:rPr lang="en-US" sz="1400" b="1" dirty="0" err="1">
                <a:solidFill>
                  <a:schemeClr val="bg1"/>
                </a:solidFill>
              </a:rPr>
              <a:t>tráfico</a:t>
            </a:r>
            <a:endParaRPr lang="en-US" sz="1400" b="1" dirty="0">
              <a:solidFill>
                <a:schemeClr val="bg1"/>
              </a:solidFill>
            </a:endParaRPr>
          </a:p>
        </p:txBody>
      </p:sp>
      <p:sp>
        <p:nvSpPr>
          <p:cNvPr id="47" name="21 Flecha derecha"/>
          <p:cNvSpPr>
            <a:spLocks noChangeArrowheads="1"/>
          </p:cNvSpPr>
          <p:nvPr/>
        </p:nvSpPr>
        <p:spPr bwMode="auto">
          <a:xfrm>
            <a:off x="1920875" y="1724025"/>
            <a:ext cx="377825" cy="571500"/>
          </a:xfrm>
          <a:prstGeom prst="rightArrow">
            <a:avLst>
              <a:gd name="adj1" fmla="val 50000"/>
              <a:gd name="adj2" fmla="val 50000"/>
            </a:avLst>
          </a:prstGeom>
          <a:solidFill>
            <a:schemeClr val="accent6">
              <a:lumMod val="75000"/>
            </a:schemeClr>
          </a:solidFill>
          <a:ln w="9525" algn="ctr">
            <a:noFill/>
            <a:round/>
            <a:headEnd/>
            <a:tailEnd/>
          </a:ln>
        </p:spPr>
        <p:txBody>
          <a:bodyPr wrap="none" anchor="ctr"/>
          <a:lstStyle/>
          <a:p>
            <a:pPr eaLnBrk="0" fontAlgn="auto" hangingPunct="0">
              <a:spcBef>
                <a:spcPts val="0"/>
              </a:spcBef>
              <a:spcAft>
                <a:spcPts val="0"/>
              </a:spcAft>
              <a:defRPr/>
            </a:pPr>
            <a:endParaRPr lang="es-MX" sz="1400">
              <a:latin typeface="+mn-lt"/>
            </a:endParaRPr>
          </a:p>
        </p:txBody>
      </p:sp>
      <p:sp>
        <p:nvSpPr>
          <p:cNvPr id="48" name="28 Triángulo isósceles"/>
          <p:cNvSpPr>
            <a:spLocks noChangeArrowheads="1"/>
          </p:cNvSpPr>
          <p:nvPr/>
        </p:nvSpPr>
        <p:spPr bwMode="auto">
          <a:xfrm flipH="1">
            <a:off x="5199063" y="2589213"/>
            <a:ext cx="1081087" cy="188912"/>
          </a:xfrm>
          <a:prstGeom prst="triangle">
            <a:avLst>
              <a:gd name="adj" fmla="val 50000"/>
            </a:avLst>
          </a:prstGeom>
          <a:solidFill>
            <a:schemeClr val="accent6">
              <a:lumMod val="75000"/>
            </a:schemeClr>
          </a:solidFill>
          <a:ln w="9525" algn="ctr">
            <a:noFill/>
            <a:round/>
            <a:headEnd/>
            <a:tailEnd/>
          </a:ln>
        </p:spPr>
        <p:txBody>
          <a:bodyPr wrap="none" anchor="ctr"/>
          <a:lstStyle/>
          <a:p>
            <a:pPr eaLnBrk="0" fontAlgn="auto" hangingPunct="0">
              <a:spcBef>
                <a:spcPts val="0"/>
              </a:spcBef>
              <a:spcAft>
                <a:spcPts val="0"/>
              </a:spcAft>
              <a:defRPr/>
            </a:pPr>
            <a:endParaRPr lang="es-MX" sz="1400">
              <a:latin typeface="+mn-lt"/>
            </a:endParaRPr>
          </a:p>
        </p:txBody>
      </p:sp>
      <p:sp>
        <p:nvSpPr>
          <p:cNvPr id="49" name="21 Flecha derecha"/>
          <p:cNvSpPr>
            <a:spLocks noChangeArrowheads="1"/>
          </p:cNvSpPr>
          <p:nvPr/>
        </p:nvSpPr>
        <p:spPr bwMode="auto">
          <a:xfrm>
            <a:off x="4232275" y="1724025"/>
            <a:ext cx="377825" cy="571500"/>
          </a:xfrm>
          <a:prstGeom prst="rightArrow">
            <a:avLst>
              <a:gd name="adj1" fmla="val 50000"/>
              <a:gd name="adj2" fmla="val 50000"/>
            </a:avLst>
          </a:prstGeom>
          <a:solidFill>
            <a:schemeClr val="accent6">
              <a:lumMod val="75000"/>
            </a:schemeClr>
          </a:solidFill>
          <a:ln w="9525" algn="ctr">
            <a:noFill/>
            <a:round/>
            <a:headEnd/>
            <a:tailEnd/>
          </a:ln>
        </p:spPr>
        <p:txBody>
          <a:bodyPr wrap="none" anchor="ctr"/>
          <a:lstStyle/>
          <a:p>
            <a:pPr eaLnBrk="0" fontAlgn="auto" hangingPunct="0">
              <a:spcBef>
                <a:spcPts val="0"/>
              </a:spcBef>
              <a:spcAft>
                <a:spcPts val="0"/>
              </a:spcAft>
              <a:defRPr/>
            </a:pPr>
            <a:endParaRPr lang="es-MX" sz="1400">
              <a:latin typeface="+mn-lt"/>
            </a:endParaRPr>
          </a:p>
        </p:txBody>
      </p:sp>
      <p:sp>
        <p:nvSpPr>
          <p:cNvPr id="50" name="21 Flecha derecha"/>
          <p:cNvSpPr>
            <a:spLocks noChangeArrowheads="1"/>
          </p:cNvSpPr>
          <p:nvPr/>
        </p:nvSpPr>
        <p:spPr bwMode="auto">
          <a:xfrm>
            <a:off x="6838950" y="1724025"/>
            <a:ext cx="377825" cy="571500"/>
          </a:xfrm>
          <a:prstGeom prst="rightArrow">
            <a:avLst>
              <a:gd name="adj1" fmla="val 50000"/>
              <a:gd name="adj2" fmla="val 50000"/>
            </a:avLst>
          </a:prstGeom>
          <a:solidFill>
            <a:schemeClr val="accent6">
              <a:lumMod val="75000"/>
            </a:schemeClr>
          </a:solidFill>
          <a:ln w="9525" algn="ctr">
            <a:noFill/>
            <a:round/>
            <a:headEnd/>
            <a:tailEnd/>
          </a:ln>
        </p:spPr>
        <p:txBody>
          <a:bodyPr wrap="none" anchor="ctr"/>
          <a:lstStyle/>
          <a:p>
            <a:pPr eaLnBrk="0" fontAlgn="auto" hangingPunct="0">
              <a:spcBef>
                <a:spcPts val="0"/>
              </a:spcBef>
              <a:spcAft>
                <a:spcPts val="0"/>
              </a:spcAft>
              <a:defRPr/>
            </a:pPr>
            <a:endParaRPr lang="es-MX" sz="1400">
              <a:latin typeface="+mn-lt"/>
            </a:endParaRPr>
          </a:p>
        </p:txBody>
      </p:sp>
      <p:sp>
        <p:nvSpPr>
          <p:cNvPr id="52" name="Text Box 13"/>
          <p:cNvSpPr txBox="1">
            <a:spLocks noChangeArrowheads="1"/>
          </p:cNvSpPr>
          <p:nvPr/>
        </p:nvSpPr>
        <p:spPr bwMode="auto">
          <a:xfrm>
            <a:off x="2747054" y="4705422"/>
            <a:ext cx="9360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14,591</a:t>
            </a:r>
            <a:endParaRPr lang="en-US" sz="1400" b="1" dirty="0">
              <a:latin typeface="Calibri" pitchFamily="34" charset="0"/>
            </a:endParaRPr>
          </a:p>
        </p:txBody>
      </p:sp>
      <p:sp>
        <p:nvSpPr>
          <p:cNvPr id="53" name="Text Box 15"/>
          <p:cNvSpPr txBox="1">
            <a:spLocks noChangeArrowheads="1"/>
          </p:cNvSpPr>
          <p:nvPr/>
        </p:nvSpPr>
        <p:spPr bwMode="auto">
          <a:xfrm>
            <a:off x="1770780" y="4705422"/>
            <a:ext cx="936000" cy="399600"/>
          </a:xfrm>
          <a:prstGeom prst="rect">
            <a:avLst/>
          </a:prstGeom>
          <a:solidFill>
            <a:schemeClr val="bg1">
              <a:lumMod val="65000"/>
            </a:schemeClr>
          </a:solidFill>
          <a:ln w="9525">
            <a:noFill/>
            <a:miter lim="800000"/>
            <a:headEnd/>
            <a:tailEnd/>
          </a:ln>
        </p:spPr>
        <p:txBody>
          <a:bodyPr tIns="91440" bIns="91440" anchor="ctr"/>
          <a:lstStyle/>
          <a:p>
            <a:pPr algn="ctr"/>
            <a:r>
              <a:rPr lang="en-US" sz="1400" b="1" dirty="0" smtClean="0">
                <a:latin typeface="Calibri" pitchFamily="34" charset="0"/>
              </a:rPr>
              <a:t>4,896</a:t>
            </a:r>
            <a:endParaRPr lang="en-US" sz="1400" b="1" dirty="0">
              <a:latin typeface="Calibri" pitchFamily="34" charset="0"/>
            </a:endParaRPr>
          </a:p>
        </p:txBody>
      </p:sp>
      <p:sp>
        <p:nvSpPr>
          <p:cNvPr id="58" name="Text Box 17"/>
          <p:cNvSpPr txBox="1">
            <a:spLocks noChangeArrowheads="1"/>
          </p:cNvSpPr>
          <p:nvPr/>
        </p:nvSpPr>
        <p:spPr bwMode="auto">
          <a:xfrm>
            <a:off x="3714531" y="4705422"/>
            <a:ext cx="9360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3,380</a:t>
            </a:r>
            <a:endParaRPr lang="en-US" sz="1400" b="1" dirty="0">
              <a:latin typeface="Calibri" pitchFamily="34" charset="0"/>
            </a:endParaRPr>
          </a:p>
        </p:txBody>
      </p:sp>
      <p:sp>
        <p:nvSpPr>
          <p:cNvPr id="59" name="Text Box 19"/>
          <p:cNvSpPr txBox="1">
            <a:spLocks noChangeArrowheads="1"/>
          </p:cNvSpPr>
          <p:nvPr/>
        </p:nvSpPr>
        <p:spPr bwMode="auto">
          <a:xfrm>
            <a:off x="4690146" y="4705422"/>
            <a:ext cx="9360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4,729</a:t>
            </a:r>
            <a:endParaRPr lang="en-US" sz="1400" b="1" dirty="0">
              <a:latin typeface="Calibri" pitchFamily="34" charset="0"/>
            </a:endParaRPr>
          </a:p>
        </p:txBody>
      </p:sp>
      <p:sp>
        <p:nvSpPr>
          <p:cNvPr id="62" name="Text Box 41"/>
          <p:cNvSpPr txBox="1">
            <a:spLocks noChangeArrowheads="1"/>
          </p:cNvSpPr>
          <p:nvPr/>
        </p:nvSpPr>
        <p:spPr bwMode="auto">
          <a:xfrm>
            <a:off x="2747054" y="5134932"/>
            <a:ext cx="936000" cy="399600"/>
          </a:xfrm>
          <a:prstGeom prst="rect">
            <a:avLst/>
          </a:prstGeom>
          <a:solidFill>
            <a:srgbClr val="FF0000"/>
          </a:solidFill>
          <a:ln w="9525">
            <a:noFill/>
            <a:miter lim="800000"/>
            <a:headEnd/>
            <a:tailEnd/>
          </a:ln>
        </p:spPr>
        <p:txBody>
          <a:bodyPr wrap="none" tIns="91440" bIns="91440" anchor="ctr"/>
          <a:lstStyle/>
          <a:p>
            <a:pPr algn="ctr"/>
            <a:r>
              <a:rPr lang="en-US" sz="1400" b="1" dirty="0" smtClean="0">
                <a:solidFill>
                  <a:schemeClr val="bg1"/>
                </a:solidFill>
                <a:latin typeface="Calibri" pitchFamily="34" charset="0"/>
              </a:rPr>
              <a:t>33,791</a:t>
            </a:r>
            <a:endParaRPr lang="en-US" sz="1400" b="1" dirty="0">
              <a:solidFill>
                <a:schemeClr val="bg1"/>
              </a:solidFill>
              <a:latin typeface="Calibri" pitchFamily="34" charset="0"/>
            </a:endParaRPr>
          </a:p>
        </p:txBody>
      </p:sp>
      <p:sp>
        <p:nvSpPr>
          <p:cNvPr id="63" name="Text Box 42"/>
          <p:cNvSpPr txBox="1">
            <a:spLocks noChangeArrowheads="1"/>
          </p:cNvSpPr>
          <p:nvPr/>
        </p:nvSpPr>
        <p:spPr bwMode="auto">
          <a:xfrm>
            <a:off x="1770780" y="5134932"/>
            <a:ext cx="936000" cy="399600"/>
          </a:xfrm>
          <a:prstGeom prst="rect">
            <a:avLst/>
          </a:prstGeom>
          <a:solidFill>
            <a:srgbClr val="FF0000"/>
          </a:solidFill>
          <a:ln w="9525">
            <a:noFill/>
            <a:miter lim="800000"/>
            <a:headEnd/>
            <a:tailEnd/>
          </a:ln>
        </p:spPr>
        <p:txBody>
          <a:bodyPr tIns="91440" bIns="91440" anchor="ctr"/>
          <a:lstStyle/>
          <a:p>
            <a:pPr algn="ctr"/>
            <a:r>
              <a:rPr lang="en-US" sz="1400" b="1" dirty="0" smtClean="0">
                <a:solidFill>
                  <a:schemeClr val="bg1"/>
                </a:solidFill>
                <a:latin typeface="Calibri" pitchFamily="34" charset="0"/>
              </a:rPr>
              <a:t>12,134</a:t>
            </a:r>
            <a:endParaRPr lang="en-US" sz="1400" b="1" dirty="0">
              <a:solidFill>
                <a:schemeClr val="bg1"/>
              </a:solidFill>
              <a:latin typeface="Calibri" pitchFamily="34" charset="0"/>
            </a:endParaRPr>
          </a:p>
        </p:txBody>
      </p:sp>
      <p:sp>
        <p:nvSpPr>
          <p:cNvPr id="65" name="Text Box 43"/>
          <p:cNvSpPr txBox="1">
            <a:spLocks noChangeArrowheads="1"/>
          </p:cNvSpPr>
          <p:nvPr/>
        </p:nvSpPr>
        <p:spPr bwMode="auto">
          <a:xfrm>
            <a:off x="3714531" y="5134932"/>
            <a:ext cx="936000" cy="399600"/>
          </a:xfrm>
          <a:prstGeom prst="rect">
            <a:avLst/>
          </a:prstGeom>
          <a:solidFill>
            <a:srgbClr val="FF0000"/>
          </a:solidFill>
          <a:ln w="9525">
            <a:noFill/>
            <a:miter lim="800000"/>
            <a:headEnd/>
            <a:tailEnd/>
          </a:ln>
        </p:spPr>
        <p:txBody>
          <a:bodyPr wrap="none" tIns="91440" bIns="91440" anchor="ctr"/>
          <a:lstStyle/>
          <a:p>
            <a:pPr algn="ctr"/>
            <a:r>
              <a:rPr lang="en-US" sz="1400" b="1" dirty="0" smtClean="0">
                <a:solidFill>
                  <a:schemeClr val="bg1"/>
                </a:solidFill>
                <a:latin typeface="Calibri" pitchFamily="34" charset="0"/>
              </a:rPr>
              <a:t>8,341</a:t>
            </a:r>
            <a:endParaRPr lang="en-US" sz="1400" b="1" dirty="0">
              <a:solidFill>
                <a:schemeClr val="bg1"/>
              </a:solidFill>
              <a:latin typeface="Calibri" pitchFamily="34" charset="0"/>
            </a:endParaRPr>
          </a:p>
        </p:txBody>
      </p:sp>
      <p:sp>
        <p:nvSpPr>
          <p:cNvPr id="68" name="Text Box 44"/>
          <p:cNvSpPr txBox="1">
            <a:spLocks noChangeArrowheads="1"/>
          </p:cNvSpPr>
          <p:nvPr/>
        </p:nvSpPr>
        <p:spPr bwMode="auto">
          <a:xfrm>
            <a:off x="4690146" y="5134932"/>
            <a:ext cx="936000" cy="399600"/>
          </a:xfrm>
          <a:prstGeom prst="rect">
            <a:avLst/>
          </a:prstGeom>
          <a:solidFill>
            <a:srgbClr val="FF0000"/>
          </a:solidFill>
          <a:ln w="9525">
            <a:noFill/>
            <a:miter lim="800000"/>
            <a:headEnd/>
            <a:tailEnd/>
          </a:ln>
        </p:spPr>
        <p:txBody>
          <a:bodyPr wrap="none" tIns="91440" bIns="91440" anchor="ctr"/>
          <a:lstStyle/>
          <a:p>
            <a:pPr algn="ctr"/>
            <a:r>
              <a:rPr lang="en-US" sz="1400" b="1" dirty="0" smtClean="0">
                <a:solidFill>
                  <a:schemeClr val="bg1"/>
                </a:solidFill>
                <a:latin typeface="Calibri" pitchFamily="34" charset="0"/>
              </a:rPr>
              <a:t>18.970</a:t>
            </a:r>
            <a:endParaRPr lang="en-US" sz="1400" b="1" dirty="0">
              <a:solidFill>
                <a:schemeClr val="bg1"/>
              </a:solidFill>
              <a:latin typeface="Calibri" pitchFamily="34" charset="0"/>
            </a:endParaRPr>
          </a:p>
        </p:txBody>
      </p:sp>
      <p:sp>
        <p:nvSpPr>
          <p:cNvPr id="69" name="Text Box 45"/>
          <p:cNvSpPr txBox="1">
            <a:spLocks noChangeArrowheads="1"/>
          </p:cNvSpPr>
          <p:nvPr/>
        </p:nvSpPr>
        <p:spPr bwMode="auto">
          <a:xfrm>
            <a:off x="2747054" y="5552218"/>
            <a:ext cx="9360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1,440</a:t>
            </a:r>
            <a:endParaRPr lang="en-US" sz="1400" b="1" dirty="0">
              <a:latin typeface="Calibri" pitchFamily="34" charset="0"/>
            </a:endParaRPr>
          </a:p>
        </p:txBody>
      </p:sp>
      <p:sp>
        <p:nvSpPr>
          <p:cNvPr id="70" name="Text Box 46"/>
          <p:cNvSpPr txBox="1">
            <a:spLocks noChangeArrowheads="1"/>
          </p:cNvSpPr>
          <p:nvPr/>
        </p:nvSpPr>
        <p:spPr bwMode="auto">
          <a:xfrm>
            <a:off x="1770780" y="5552218"/>
            <a:ext cx="936000" cy="399600"/>
          </a:xfrm>
          <a:prstGeom prst="rect">
            <a:avLst/>
          </a:prstGeom>
          <a:solidFill>
            <a:schemeClr val="bg1">
              <a:lumMod val="65000"/>
            </a:schemeClr>
          </a:solidFill>
          <a:ln w="9525">
            <a:noFill/>
            <a:miter lim="800000"/>
            <a:headEnd/>
            <a:tailEnd/>
          </a:ln>
        </p:spPr>
        <p:txBody>
          <a:bodyPr tIns="91440" bIns="91440" anchor="ctr"/>
          <a:lstStyle/>
          <a:p>
            <a:pPr algn="ctr"/>
            <a:r>
              <a:rPr lang="en-US" sz="1400" b="1" dirty="0" smtClean="0">
                <a:latin typeface="Calibri" pitchFamily="34" charset="0"/>
              </a:rPr>
              <a:t>445</a:t>
            </a:r>
            <a:endParaRPr lang="en-US" sz="1400" b="1" dirty="0">
              <a:latin typeface="Calibri" pitchFamily="34" charset="0"/>
            </a:endParaRPr>
          </a:p>
        </p:txBody>
      </p:sp>
      <p:sp>
        <p:nvSpPr>
          <p:cNvPr id="76" name="Text Box 47"/>
          <p:cNvSpPr txBox="1">
            <a:spLocks noChangeArrowheads="1"/>
          </p:cNvSpPr>
          <p:nvPr/>
        </p:nvSpPr>
        <p:spPr bwMode="auto">
          <a:xfrm>
            <a:off x="3714531" y="5552218"/>
            <a:ext cx="9360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313</a:t>
            </a:r>
            <a:endParaRPr lang="en-US" sz="1400" b="1" dirty="0">
              <a:latin typeface="Calibri" pitchFamily="34" charset="0"/>
            </a:endParaRPr>
          </a:p>
        </p:txBody>
      </p:sp>
      <p:sp>
        <p:nvSpPr>
          <p:cNvPr id="77" name="Text Box 48"/>
          <p:cNvSpPr txBox="1">
            <a:spLocks noChangeArrowheads="1"/>
          </p:cNvSpPr>
          <p:nvPr/>
        </p:nvSpPr>
        <p:spPr bwMode="auto">
          <a:xfrm>
            <a:off x="4690146" y="5552218"/>
            <a:ext cx="9360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453</a:t>
            </a:r>
            <a:endParaRPr lang="en-US" sz="1400" b="1" dirty="0">
              <a:latin typeface="Calibri" pitchFamily="34" charset="0"/>
            </a:endParaRPr>
          </a:p>
        </p:txBody>
      </p:sp>
      <p:sp>
        <p:nvSpPr>
          <p:cNvPr id="79" name="Text Box 45"/>
          <p:cNvSpPr txBox="1">
            <a:spLocks noChangeArrowheads="1"/>
          </p:cNvSpPr>
          <p:nvPr/>
        </p:nvSpPr>
        <p:spPr bwMode="auto">
          <a:xfrm>
            <a:off x="2747054" y="5981728"/>
            <a:ext cx="936000" cy="399600"/>
          </a:xfrm>
          <a:prstGeom prst="rect">
            <a:avLst/>
          </a:prstGeom>
          <a:solidFill>
            <a:srgbClr val="FF0000"/>
          </a:solidFill>
          <a:ln w="9525">
            <a:noFill/>
            <a:miter lim="800000"/>
            <a:headEnd/>
            <a:tailEnd/>
          </a:ln>
        </p:spPr>
        <p:txBody>
          <a:bodyPr wrap="none" tIns="91440" bIns="91440" anchor="ctr"/>
          <a:lstStyle/>
          <a:p>
            <a:pPr algn="ctr"/>
            <a:r>
              <a:rPr lang="en-US" sz="1400" b="1" dirty="0" smtClean="0">
                <a:solidFill>
                  <a:schemeClr val="bg1"/>
                </a:solidFill>
                <a:latin typeface="Calibri" pitchFamily="34" charset="0"/>
              </a:rPr>
              <a:t>3,070</a:t>
            </a:r>
            <a:endParaRPr lang="en-US" sz="1400" b="1" dirty="0">
              <a:solidFill>
                <a:schemeClr val="bg1"/>
              </a:solidFill>
              <a:latin typeface="Calibri" pitchFamily="34" charset="0"/>
            </a:endParaRPr>
          </a:p>
        </p:txBody>
      </p:sp>
      <p:sp>
        <p:nvSpPr>
          <p:cNvPr id="80" name="Text Box 46"/>
          <p:cNvSpPr txBox="1">
            <a:spLocks noChangeArrowheads="1"/>
          </p:cNvSpPr>
          <p:nvPr/>
        </p:nvSpPr>
        <p:spPr bwMode="auto">
          <a:xfrm>
            <a:off x="1770780" y="5981728"/>
            <a:ext cx="936000" cy="399600"/>
          </a:xfrm>
          <a:prstGeom prst="rect">
            <a:avLst/>
          </a:prstGeom>
          <a:solidFill>
            <a:srgbClr val="FF0000"/>
          </a:solidFill>
          <a:ln w="9525">
            <a:noFill/>
            <a:miter lim="800000"/>
            <a:headEnd/>
            <a:tailEnd/>
          </a:ln>
        </p:spPr>
        <p:txBody>
          <a:bodyPr tIns="91440" bIns="91440" anchor="ctr"/>
          <a:lstStyle/>
          <a:p>
            <a:pPr algn="ctr"/>
            <a:r>
              <a:rPr lang="en-US" sz="1400" b="1" dirty="0" smtClean="0">
                <a:solidFill>
                  <a:schemeClr val="bg1"/>
                </a:solidFill>
                <a:latin typeface="Calibri" pitchFamily="34" charset="0"/>
              </a:rPr>
              <a:t>1,018</a:t>
            </a:r>
            <a:endParaRPr lang="en-US" sz="1400" b="1" dirty="0">
              <a:solidFill>
                <a:schemeClr val="bg1"/>
              </a:solidFill>
              <a:latin typeface="Calibri" pitchFamily="34" charset="0"/>
            </a:endParaRPr>
          </a:p>
        </p:txBody>
      </p:sp>
      <p:sp>
        <p:nvSpPr>
          <p:cNvPr id="82" name="Text Box 47"/>
          <p:cNvSpPr txBox="1">
            <a:spLocks noChangeArrowheads="1"/>
          </p:cNvSpPr>
          <p:nvPr/>
        </p:nvSpPr>
        <p:spPr bwMode="auto">
          <a:xfrm>
            <a:off x="3714531" y="5981728"/>
            <a:ext cx="936000" cy="399600"/>
          </a:xfrm>
          <a:prstGeom prst="rect">
            <a:avLst/>
          </a:prstGeom>
          <a:solidFill>
            <a:srgbClr val="FF0000"/>
          </a:solidFill>
          <a:ln w="9525">
            <a:noFill/>
            <a:miter lim="800000"/>
            <a:headEnd/>
            <a:tailEnd/>
          </a:ln>
        </p:spPr>
        <p:txBody>
          <a:bodyPr wrap="none" tIns="91440" bIns="91440" anchor="ctr"/>
          <a:lstStyle/>
          <a:p>
            <a:pPr algn="ctr"/>
            <a:r>
              <a:rPr lang="en-US" sz="1400" b="1" dirty="0" smtClean="0">
                <a:solidFill>
                  <a:schemeClr val="bg1"/>
                </a:solidFill>
                <a:latin typeface="Calibri" pitchFamily="34" charset="0"/>
              </a:rPr>
              <a:t>698</a:t>
            </a:r>
            <a:endParaRPr lang="en-US" sz="1400" b="1" dirty="0">
              <a:solidFill>
                <a:schemeClr val="bg1"/>
              </a:solidFill>
              <a:latin typeface="Calibri" pitchFamily="34" charset="0"/>
            </a:endParaRPr>
          </a:p>
        </p:txBody>
      </p:sp>
      <p:sp>
        <p:nvSpPr>
          <p:cNvPr id="83" name="Text Box 48"/>
          <p:cNvSpPr txBox="1">
            <a:spLocks noChangeArrowheads="1"/>
          </p:cNvSpPr>
          <p:nvPr/>
        </p:nvSpPr>
        <p:spPr bwMode="auto">
          <a:xfrm>
            <a:off x="4690146" y="5981728"/>
            <a:ext cx="936000" cy="399600"/>
          </a:xfrm>
          <a:prstGeom prst="rect">
            <a:avLst/>
          </a:prstGeom>
          <a:solidFill>
            <a:srgbClr val="FF0000"/>
          </a:solidFill>
          <a:ln w="9525">
            <a:noFill/>
            <a:miter lim="800000"/>
            <a:headEnd/>
            <a:tailEnd/>
          </a:ln>
        </p:spPr>
        <p:txBody>
          <a:bodyPr wrap="none" tIns="91440" bIns="91440" anchor="ctr"/>
          <a:lstStyle/>
          <a:p>
            <a:pPr algn="ctr"/>
            <a:r>
              <a:rPr lang="en-US" sz="1400" b="1" dirty="0" smtClean="0">
                <a:solidFill>
                  <a:schemeClr val="bg1"/>
                </a:solidFill>
                <a:latin typeface="Calibri" pitchFamily="34" charset="0"/>
              </a:rPr>
              <a:t>1,378</a:t>
            </a:r>
            <a:endParaRPr lang="en-US" sz="1400" b="1" dirty="0">
              <a:solidFill>
                <a:schemeClr val="bg1"/>
              </a:solidFill>
              <a:latin typeface="Calibri" pitchFamily="34" charset="0"/>
            </a:endParaRPr>
          </a:p>
        </p:txBody>
      </p:sp>
      <p:sp>
        <p:nvSpPr>
          <p:cNvPr id="85" name="Text Box 17"/>
          <p:cNvSpPr txBox="1">
            <a:spLocks noChangeArrowheads="1"/>
          </p:cNvSpPr>
          <p:nvPr/>
        </p:nvSpPr>
        <p:spPr bwMode="auto">
          <a:xfrm>
            <a:off x="5669230" y="4710068"/>
            <a:ext cx="9360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2,724</a:t>
            </a:r>
            <a:endParaRPr lang="en-US" sz="1400" b="1" dirty="0">
              <a:latin typeface="Calibri" pitchFamily="34" charset="0"/>
            </a:endParaRPr>
          </a:p>
        </p:txBody>
      </p:sp>
      <p:sp>
        <p:nvSpPr>
          <p:cNvPr id="86" name="Text Box 19"/>
          <p:cNvSpPr txBox="1">
            <a:spLocks noChangeArrowheads="1"/>
          </p:cNvSpPr>
          <p:nvPr/>
        </p:nvSpPr>
        <p:spPr bwMode="auto">
          <a:xfrm>
            <a:off x="6632676" y="4710068"/>
            <a:ext cx="9360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18,486</a:t>
            </a:r>
            <a:endParaRPr lang="en-US" sz="1400" b="1" dirty="0">
              <a:latin typeface="Calibri" pitchFamily="34" charset="0"/>
            </a:endParaRPr>
          </a:p>
        </p:txBody>
      </p:sp>
      <p:sp>
        <p:nvSpPr>
          <p:cNvPr id="92" name="Text Box 43"/>
          <p:cNvSpPr txBox="1">
            <a:spLocks noChangeArrowheads="1"/>
          </p:cNvSpPr>
          <p:nvPr/>
        </p:nvSpPr>
        <p:spPr bwMode="auto">
          <a:xfrm>
            <a:off x="5669230" y="5139578"/>
            <a:ext cx="936000" cy="399600"/>
          </a:xfrm>
          <a:prstGeom prst="rect">
            <a:avLst/>
          </a:prstGeom>
          <a:solidFill>
            <a:srgbClr val="FF0000"/>
          </a:solidFill>
          <a:ln w="9525">
            <a:noFill/>
            <a:miter lim="800000"/>
            <a:headEnd/>
            <a:tailEnd/>
          </a:ln>
        </p:spPr>
        <p:txBody>
          <a:bodyPr wrap="none" tIns="91440" bIns="91440" anchor="ctr"/>
          <a:lstStyle/>
          <a:p>
            <a:pPr algn="ctr"/>
            <a:r>
              <a:rPr lang="en-US" sz="1400" b="1" dirty="0" smtClean="0">
                <a:solidFill>
                  <a:schemeClr val="bg1"/>
                </a:solidFill>
                <a:latin typeface="Calibri" pitchFamily="34" charset="0"/>
              </a:rPr>
              <a:t>6,598</a:t>
            </a:r>
            <a:endParaRPr lang="en-US" sz="1400" b="1" dirty="0">
              <a:solidFill>
                <a:schemeClr val="bg1"/>
              </a:solidFill>
              <a:latin typeface="Calibri" pitchFamily="34" charset="0"/>
            </a:endParaRPr>
          </a:p>
        </p:txBody>
      </p:sp>
      <p:sp>
        <p:nvSpPr>
          <p:cNvPr id="93" name="Text Box 44"/>
          <p:cNvSpPr txBox="1">
            <a:spLocks noChangeArrowheads="1"/>
          </p:cNvSpPr>
          <p:nvPr/>
        </p:nvSpPr>
        <p:spPr bwMode="auto">
          <a:xfrm>
            <a:off x="6632676" y="5139578"/>
            <a:ext cx="936000" cy="399600"/>
          </a:xfrm>
          <a:prstGeom prst="rect">
            <a:avLst/>
          </a:prstGeom>
          <a:solidFill>
            <a:srgbClr val="FF0000"/>
          </a:solidFill>
          <a:ln w="9525">
            <a:noFill/>
            <a:miter lim="800000"/>
            <a:headEnd/>
            <a:tailEnd/>
          </a:ln>
        </p:spPr>
        <p:txBody>
          <a:bodyPr wrap="none" tIns="91440" bIns="91440" anchor="ctr"/>
          <a:lstStyle/>
          <a:p>
            <a:pPr algn="ctr"/>
            <a:r>
              <a:rPr lang="en-US" sz="1400" b="1" dirty="0" smtClean="0">
                <a:solidFill>
                  <a:schemeClr val="bg1"/>
                </a:solidFill>
                <a:latin typeface="Calibri" pitchFamily="34" charset="0"/>
              </a:rPr>
              <a:t>42,848</a:t>
            </a:r>
            <a:endParaRPr lang="en-US" sz="1400" b="1" dirty="0">
              <a:solidFill>
                <a:schemeClr val="bg1"/>
              </a:solidFill>
              <a:latin typeface="Calibri" pitchFamily="34" charset="0"/>
            </a:endParaRPr>
          </a:p>
        </p:txBody>
      </p:sp>
      <p:sp>
        <p:nvSpPr>
          <p:cNvPr id="95" name="Text Box 47"/>
          <p:cNvSpPr txBox="1">
            <a:spLocks noChangeArrowheads="1"/>
          </p:cNvSpPr>
          <p:nvPr/>
        </p:nvSpPr>
        <p:spPr bwMode="auto">
          <a:xfrm>
            <a:off x="5669230" y="5556864"/>
            <a:ext cx="9360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366</a:t>
            </a:r>
            <a:endParaRPr lang="en-US" sz="1400" b="1" dirty="0">
              <a:latin typeface="Calibri" pitchFamily="34" charset="0"/>
            </a:endParaRPr>
          </a:p>
        </p:txBody>
      </p:sp>
      <p:sp>
        <p:nvSpPr>
          <p:cNvPr id="96" name="Text Box 48"/>
          <p:cNvSpPr txBox="1">
            <a:spLocks noChangeArrowheads="1"/>
          </p:cNvSpPr>
          <p:nvPr/>
        </p:nvSpPr>
        <p:spPr bwMode="auto">
          <a:xfrm>
            <a:off x="6632676" y="5556864"/>
            <a:ext cx="9360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1,867</a:t>
            </a:r>
            <a:endParaRPr lang="en-US" sz="1400" b="1" dirty="0">
              <a:latin typeface="Calibri" pitchFamily="34" charset="0"/>
            </a:endParaRPr>
          </a:p>
        </p:txBody>
      </p:sp>
      <p:sp>
        <p:nvSpPr>
          <p:cNvPr id="97" name="Text Box 47"/>
          <p:cNvSpPr txBox="1">
            <a:spLocks noChangeArrowheads="1"/>
          </p:cNvSpPr>
          <p:nvPr/>
        </p:nvSpPr>
        <p:spPr bwMode="auto">
          <a:xfrm>
            <a:off x="5669230" y="5986374"/>
            <a:ext cx="936000" cy="399600"/>
          </a:xfrm>
          <a:prstGeom prst="rect">
            <a:avLst/>
          </a:prstGeom>
          <a:solidFill>
            <a:srgbClr val="FF0000"/>
          </a:solidFill>
          <a:ln w="9525">
            <a:noFill/>
            <a:miter lim="800000"/>
            <a:headEnd/>
            <a:tailEnd/>
          </a:ln>
        </p:spPr>
        <p:txBody>
          <a:bodyPr wrap="none" tIns="91440" bIns="91440" anchor="ctr"/>
          <a:lstStyle/>
          <a:p>
            <a:pPr algn="ctr"/>
            <a:r>
              <a:rPr lang="en-US" sz="1400" b="1" dirty="0" smtClean="0">
                <a:solidFill>
                  <a:schemeClr val="bg1"/>
                </a:solidFill>
                <a:latin typeface="Calibri" pitchFamily="34" charset="0"/>
              </a:rPr>
              <a:t>553</a:t>
            </a:r>
            <a:endParaRPr lang="en-US" sz="1400" b="1" dirty="0">
              <a:solidFill>
                <a:schemeClr val="bg1"/>
              </a:solidFill>
              <a:latin typeface="Calibri" pitchFamily="34" charset="0"/>
            </a:endParaRPr>
          </a:p>
        </p:txBody>
      </p:sp>
      <p:sp>
        <p:nvSpPr>
          <p:cNvPr id="98" name="Text Box 48"/>
          <p:cNvSpPr txBox="1">
            <a:spLocks noChangeArrowheads="1"/>
          </p:cNvSpPr>
          <p:nvPr/>
        </p:nvSpPr>
        <p:spPr bwMode="auto">
          <a:xfrm>
            <a:off x="6632676" y="5986374"/>
            <a:ext cx="936000" cy="399600"/>
          </a:xfrm>
          <a:prstGeom prst="rect">
            <a:avLst/>
          </a:prstGeom>
          <a:solidFill>
            <a:srgbClr val="FF0000"/>
          </a:solidFill>
          <a:ln w="9525">
            <a:noFill/>
            <a:miter lim="800000"/>
            <a:headEnd/>
            <a:tailEnd/>
          </a:ln>
        </p:spPr>
        <p:txBody>
          <a:bodyPr wrap="none" tIns="91440" bIns="91440" anchor="ctr"/>
          <a:lstStyle/>
          <a:p>
            <a:pPr algn="ctr"/>
            <a:r>
              <a:rPr lang="en-US" sz="1400" b="1" dirty="0" smtClean="0">
                <a:solidFill>
                  <a:schemeClr val="bg1"/>
                </a:solidFill>
                <a:latin typeface="Calibri" pitchFamily="34" charset="0"/>
              </a:rPr>
              <a:t>3,606</a:t>
            </a:r>
            <a:endParaRPr lang="en-US" sz="1400" b="1" dirty="0">
              <a:solidFill>
                <a:schemeClr val="bg1"/>
              </a:solidFill>
              <a:latin typeface="Calibri" pitchFamily="34" charset="0"/>
            </a:endParaRPr>
          </a:p>
        </p:txBody>
      </p:sp>
      <p:sp>
        <p:nvSpPr>
          <p:cNvPr id="99" name="Text Box 15"/>
          <p:cNvSpPr txBox="1">
            <a:spLocks noChangeArrowheads="1"/>
          </p:cNvSpPr>
          <p:nvPr/>
        </p:nvSpPr>
        <p:spPr bwMode="auto">
          <a:xfrm>
            <a:off x="1770780" y="4293096"/>
            <a:ext cx="936000" cy="360000"/>
          </a:xfrm>
          <a:prstGeom prst="rect">
            <a:avLst/>
          </a:prstGeom>
          <a:solidFill>
            <a:schemeClr val="tx1"/>
          </a:solidFill>
          <a:ln w="9525">
            <a:noFill/>
            <a:miter lim="800000"/>
            <a:headEnd/>
            <a:tailEnd/>
          </a:ln>
        </p:spPr>
        <p:txBody>
          <a:bodyPr anchor="ctr"/>
          <a:lstStyle/>
          <a:p>
            <a:pPr algn="ctr"/>
            <a:r>
              <a:rPr lang="en-US" sz="1400" b="1" dirty="0" smtClean="0">
                <a:solidFill>
                  <a:schemeClr val="bg1"/>
                </a:solidFill>
                <a:latin typeface="Calibri" pitchFamily="34" charset="0"/>
                <a:ea typeface="ＭＳ Ｐゴシック" pitchFamily="34" charset="-128"/>
                <a:cs typeface="Calibri" pitchFamily="34" charset="0"/>
              </a:rPr>
              <a:t>Argentina</a:t>
            </a:r>
            <a:endParaRPr lang="en-US" sz="1400" b="1" dirty="0">
              <a:solidFill>
                <a:schemeClr val="bg1"/>
              </a:solidFill>
              <a:latin typeface="Calibri" pitchFamily="34" charset="0"/>
              <a:ea typeface="ＭＳ Ｐゴシック" pitchFamily="34" charset="-128"/>
              <a:cs typeface="Calibri" pitchFamily="34" charset="0"/>
            </a:endParaRPr>
          </a:p>
        </p:txBody>
      </p:sp>
      <p:sp>
        <p:nvSpPr>
          <p:cNvPr id="100" name="Text Box 15"/>
          <p:cNvSpPr txBox="1">
            <a:spLocks noChangeArrowheads="1"/>
          </p:cNvSpPr>
          <p:nvPr/>
        </p:nvSpPr>
        <p:spPr bwMode="auto">
          <a:xfrm>
            <a:off x="2747054" y="4293096"/>
            <a:ext cx="936000" cy="360000"/>
          </a:xfrm>
          <a:prstGeom prst="rect">
            <a:avLst/>
          </a:prstGeom>
          <a:solidFill>
            <a:schemeClr val="tx1"/>
          </a:solidFill>
          <a:ln w="9525">
            <a:noFill/>
            <a:miter lim="800000"/>
            <a:headEnd/>
            <a:tailEnd/>
          </a:ln>
        </p:spPr>
        <p:txBody>
          <a:bodyPr anchor="ctr"/>
          <a:lstStyle/>
          <a:p>
            <a:pPr algn="ctr"/>
            <a:r>
              <a:rPr lang="en-US" sz="1400" b="1" dirty="0" err="1" smtClean="0">
                <a:solidFill>
                  <a:schemeClr val="bg1"/>
                </a:solidFill>
                <a:latin typeface="Calibri" pitchFamily="34" charset="0"/>
                <a:ea typeface="ＭＳ Ｐゴシック" pitchFamily="34" charset="-128"/>
                <a:cs typeface="Calibri" pitchFamily="34" charset="0"/>
              </a:rPr>
              <a:t>Brasil</a:t>
            </a:r>
            <a:endParaRPr lang="en-US" sz="1400" b="1" dirty="0">
              <a:solidFill>
                <a:schemeClr val="bg1"/>
              </a:solidFill>
              <a:latin typeface="Calibri" pitchFamily="34" charset="0"/>
              <a:ea typeface="ＭＳ Ｐゴシック" pitchFamily="34" charset="-128"/>
              <a:cs typeface="Calibri" pitchFamily="34" charset="0"/>
            </a:endParaRPr>
          </a:p>
        </p:txBody>
      </p:sp>
      <p:sp>
        <p:nvSpPr>
          <p:cNvPr id="102" name="Text Box 15"/>
          <p:cNvSpPr txBox="1">
            <a:spLocks noChangeArrowheads="1"/>
          </p:cNvSpPr>
          <p:nvPr/>
        </p:nvSpPr>
        <p:spPr bwMode="auto">
          <a:xfrm>
            <a:off x="3714531" y="4293096"/>
            <a:ext cx="936000" cy="360000"/>
          </a:xfrm>
          <a:prstGeom prst="rect">
            <a:avLst/>
          </a:prstGeom>
          <a:solidFill>
            <a:schemeClr val="tx1"/>
          </a:solidFill>
          <a:ln w="9525">
            <a:noFill/>
            <a:miter lim="800000"/>
            <a:headEnd/>
            <a:tailEnd/>
          </a:ln>
        </p:spPr>
        <p:txBody>
          <a:bodyPr anchor="ctr"/>
          <a:lstStyle/>
          <a:p>
            <a:pPr algn="ctr"/>
            <a:r>
              <a:rPr lang="en-US" sz="1400" b="1" dirty="0" smtClean="0">
                <a:solidFill>
                  <a:schemeClr val="bg1"/>
                </a:solidFill>
                <a:latin typeface="Calibri" pitchFamily="34" charset="0"/>
                <a:ea typeface="ＭＳ Ｐゴシック" pitchFamily="34" charset="-128"/>
                <a:cs typeface="Calibri" pitchFamily="34" charset="0"/>
              </a:rPr>
              <a:t>Colombia</a:t>
            </a:r>
            <a:endParaRPr lang="en-US" sz="1400" b="1" dirty="0">
              <a:solidFill>
                <a:schemeClr val="bg1"/>
              </a:solidFill>
              <a:latin typeface="Calibri" pitchFamily="34" charset="0"/>
              <a:ea typeface="ＭＳ Ｐゴシック" pitchFamily="34" charset="-128"/>
              <a:cs typeface="Calibri" pitchFamily="34" charset="0"/>
            </a:endParaRPr>
          </a:p>
        </p:txBody>
      </p:sp>
      <p:sp>
        <p:nvSpPr>
          <p:cNvPr id="103" name="Text Box 15"/>
          <p:cNvSpPr txBox="1">
            <a:spLocks noChangeArrowheads="1"/>
          </p:cNvSpPr>
          <p:nvPr/>
        </p:nvSpPr>
        <p:spPr bwMode="auto">
          <a:xfrm>
            <a:off x="4690146" y="4293096"/>
            <a:ext cx="936000" cy="360000"/>
          </a:xfrm>
          <a:prstGeom prst="rect">
            <a:avLst/>
          </a:prstGeom>
          <a:solidFill>
            <a:schemeClr val="tx1"/>
          </a:solidFill>
          <a:ln w="9525">
            <a:noFill/>
            <a:miter lim="800000"/>
            <a:headEnd/>
            <a:tailEnd/>
          </a:ln>
        </p:spPr>
        <p:txBody>
          <a:bodyPr anchor="ctr"/>
          <a:lstStyle/>
          <a:p>
            <a:pPr algn="ctr"/>
            <a:r>
              <a:rPr lang="en-US" sz="1400" b="1" dirty="0" smtClean="0">
                <a:solidFill>
                  <a:schemeClr val="bg1"/>
                </a:solidFill>
                <a:latin typeface="Calibri" pitchFamily="34" charset="0"/>
                <a:ea typeface="ＭＳ Ｐゴシック" pitchFamily="34" charset="-128"/>
                <a:cs typeface="Calibri" pitchFamily="34" charset="0"/>
              </a:rPr>
              <a:t>México</a:t>
            </a:r>
            <a:endParaRPr lang="en-US" sz="1400" b="1" dirty="0">
              <a:solidFill>
                <a:schemeClr val="bg1"/>
              </a:solidFill>
              <a:latin typeface="Calibri" pitchFamily="34" charset="0"/>
              <a:ea typeface="ＭＳ Ｐゴシック" pitchFamily="34" charset="-128"/>
              <a:cs typeface="Calibri" pitchFamily="34" charset="0"/>
            </a:endParaRPr>
          </a:p>
        </p:txBody>
      </p:sp>
      <p:sp>
        <p:nvSpPr>
          <p:cNvPr id="105" name="Text Box 15"/>
          <p:cNvSpPr txBox="1">
            <a:spLocks noChangeArrowheads="1"/>
          </p:cNvSpPr>
          <p:nvPr/>
        </p:nvSpPr>
        <p:spPr bwMode="auto">
          <a:xfrm>
            <a:off x="5669230" y="4293096"/>
            <a:ext cx="936000" cy="360000"/>
          </a:xfrm>
          <a:prstGeom prst="rect">
            <a:avLst/>
          </a:prstGeom>
          <a:solidFill>
            <a:schemeClr val="tx1"/>
          </a:solidFill>
          <a:ln w="9525">
            <a:noFill/>
            <a:miter lim="800000"/>
            <a:headEnd/>
            <a:tailEnd/>
          </a:ln>
        </p:spPr>
        <p:txBody>
          <a:bodyPr anchor="ctr"/>
          <a:lstStyle/>
          <a:p>
            <a:pPr algn="ctr"/>
            <a:r>
              <a:rPr lang="en-US" sz="1400" b="1" dirty="0" err="1" smtClean="0">
                <a:solidFill>
                  <a:schemeClr val="bg1"/>
                </a:solidFill>
                <a:latin typeface="Calibri" pitchFamily="34" charset="0"/>
                <a:ea typeface="ＭＳ Ｐゴシック" pitchFamily="34" charset="-128"/>
                <a:cs typeface="Calibri" pitchFamily="34" charset="0"/>
              </a:rPr>
              <a:t>Perú</a:t>
            </a:r>
            <a:endParaRPr lang="en-US" sz="1400" b="1" dirty="0">
              <a:solidFill>
                <a:schemeClr val="bg1"/>
              </a:solidFill>
              <a:latin typeface="Calibri" pitchFamily="34" charset="0"/>
              <a:ea typeface="ＭＳ Ｐゴシック" pitchFamily="34" charset="-128"/>
              <a:cs typeface="Calibri" pitchFamily="34" charset="0"/>
            </a:endParaRPr>
          </a:p>
        </p:txBody>
      </p:sp>
      <p:sp>
        <p:nvSpPr>
          <p:cNvPr id="106" name="Text Box 15"/>
          <p:cNvSpPr txBox="1">
            <a:spLocks noChangeArrowheads="1"/>
          </p:cNvSpPr>
          <p:nvPr/>
        </p:nvSpPr>
        <p:spPr bwMode="auto">
          <a:xfrm>
            <a:off x="6632676" y="4293096"/>
            <a:ext cx="936000" cy="360000"/>
          </a:xfrm>
          <a:prstGeom prst="rect">
            <a:avLst/>
          </a:prstGeom>
          <a:solidFill>
            <a:schemeClr val="tx1"/>
          </a:solidFill>
          <a:ln w="9525">
            <a:noFill/>
            <a:miter lim="800000"/>
            <a:headEnd/>
            <a:tailEnd/>
          </a:ln>
        </p:spPr>
        <p:txBody>
          <a:bodyPr anchor="ctr"/>
          <a:lstStyle/>
          <a:p>
            <a:pPr algn="ctr"/>
            <a:r>
              <a:rPr lang="en-US" sz="1400" b="1" dirty="0" err="1" smtClean="0">
                <a:solidFill>
                  <a:schemeClr val="bg1"/>
                </a:solidFill>
                <a:latin typeface="Calibri" pitchFamily="34" charset="0"/>
                <a:ea typeface="ＭＳ Ｐゴシック" pitchFamily="34" charset="-128"/>
                <a:cs typeface="Calibri" pitchFamily="34" charset="0"/>
              </a:rPr>
              <a:t>Resto</a:t>
            </a:r>
            <a:r>
              <a:rPr lang="en-US" sz="1400" b="1" dirty="0" smtClean="0">
                <a:solidFill>
                  <a:schemeClr val="bg1"/>
                </a:solidFill>
                <a:latin typeface="Calibri" pitchFamily="34" charset="0"/>
                <a:ea typeface="ＭＳ Ｐゴシック" pitchFamily="34" charset="-128"/>
                <a:cs typeface="Calibri" pitchFamily="34" charset="0"/>
              </a:rPr>
              <a:t> AL</a:t>
            </a:r>
            <a:endParaRPr lang="en-US" sz="1400" b="1" dirty="0">
              <a:solidFill>
                <a:schemeClr val="bg1"/>
              </a:solidFill>
              <a:latin typeface="Calibri" pitchFamily="34" charset="0"/>
              <a:ea typeface="ＭＳ Ｐゴシック" pitchFamily="34" charset="-128"/>
              <a:cs typeface="Calibri" pitchFamily="34" charset="0"/>
            </a:endParaRPr>
          </a:p>
        </p:txBody>
      </p:sp>
      <p:sp>
        <p:nvSpPr>
          <p:cNvPr id="107" name="Text Box 15"/>
          <p:cNvSpPr txBox="1">
            <a:spLocks noChangeArrowheads="1"/>
          </p:cNvSpPr>
          <p:nvPr/>
        </p:nvSpPr>
        <p:spPr bwMode="auto">
          <a:xfrm>
            <a:off x="193464" y="4705422"/>
            <a:ext cx="1512000" cy="399600"/>
          </a:xfrm>
          <a:prstGeom prst="rect">
            <a:avLst/>
          </a:prstGeom>
          <a:solidFill>
            <a:schemeClr val="bg1">
              <a:lumMod val="65000"/>
            </a:schemeClr>
          </a:solidFill>
          <a:ln w="9525">
            <a:noFill/>
            <a:miter lim="800000"/>
            <a:headEnd/>
            <a:tailEnd/>
          </a:ln>
        </p:spPr>
        <p:txBody>
          <a:bodyPr tIns="91440" bIns="91440" anchor="ctr"/>
          <a:lstStyle/>
          <a:p>
            <a:pPr algn="ctr"/>
            <a:r>
              <a:rPr lang="en-US" sz="1400" b="1" dirty="0" smtClean="0">
                <a:latin typeface="Calibri" pitchFamily="34" charset="0"/>
              </a:rPr>
              <a:t>ERB con 700 MHz</a:t>
            </a:r>
            <a:endParaRPr lang="en-US" sz="1400" b="1" dirty="0">
              <a:latin typeface="Calibri" pitchFamily="34" charset="0"/>
            </a:endParaRPr>
          </a:p>
        </p:txBody>
      </p:sp>
      <p:sp>
        <p:nvSpPr>
          <p:cNvPr id="109" name="Text Box 15"/>
          <p:cNvSpPr txBox="1">
            <a:spLocks noChangeArrowheads="1"/>
          </p:cNvSpPr>
          <p:nvPr/>
        </p:nvSpPr>
        <p:spPr bwMode="auto">
          <a:xfrm>
            <a:off x="193464" y="5134932"/>
            <a:ext cx="1512000" cy="399600"/>
          </a:xfrm>
          <a:prstGeom prst="rect">
            <a:avLst/>
          </a:prstGeom>
          <a:solidFill>
            <a:srgbClr val="FF0000"/>
          </a:solidFill>
          <a:ln w="9525">
            <a:noFill/>
            <a:miter lim="800000"/>
            <a:headEnd/>
            <a:tailEnd/>
          </a:ln>
        </p:spPr>
        <p:txBody>
          <a:bodyPr tIns="91440" bIns="91440" anchor="ctr"/>
          <a:lstStyle/>
          <a:p>
            <a:pPr algn="ctr"/>
            <a:r>
              <a:rPr lang="en-US" sz="1400" b="1" dirty="0" smtClean="0">
                <a:solidFill>
                  <a:schemeClr val="bg1"/>
                </a:solidFill>
                <a:latin typeface="Calibri" pitchFamily="34" charset="0"/>
              </a:rPr>
              <a:t>ERB sin  700 MHz</a:t>
            </a:r>
            <a:endParaRPr lang="en-US" sz="1400" b="1" dirty="0">
              <a:solidFill>
                <a:schemeClr val="bg1"/>
              </a:solidFill>
              <a:latin typeface="Calibri" pitchFamily="34" charset="0"/>
            </a:endParaRPr>
          </a:p>
        </p:txBody>
      </p:sp>
      <p:sp>
        <p:nvSpPr>
          <p:cNvPr id="110" name="Text Box 15"/>
          <p:cNvSpPr txBox="1">
            <a:spLocks noChangeArrowheads="1"/>
          </p:cNvSpPr>
          <p:nvPr/>
        </p:nvSpPr>
        <p:spPr bwMode="auto">
          <a:xfrm>
            <a:off x="193464" y="5552218"/>
            <a:ext cx="1512000" cy="399600"/>
          </a:xfrm>
          <a:prstGeom prst="rect">
            <a:avLst/>
          </a:prstGeom>
          <a:solidFill>
            <a:schemeClr val="bg1">
              <a:lumMod val="65000"/>
            </a:schemeClr>
          </a:solidFill>
          <a:ln w="9525">
            <a:noFill/>
            <a:miter lim="800000"/>
            <a:headEnd/>
            <a:tailEnd/>
          </a:ln>
        </p:spPr>
        <p:txBody>
          <a:bodyPr tIns="91440" bIns="91440" anchor="ctr"/>
          <a:lstStyle/>
          <a:p>
            <a:pPr algn="ctr"/>
            <a:r>
              <a:rPr lang="en-US" sz="1400" b="1" dirty="0" err="1" smtClean="0">
                <a:latin typeface="Calibri" pitchFamily="34" charset="0"/>
              </a:rPr>
              <a:t>Inversión</a:t>
            </a:r>
            <a:r>
              <a:rPr lang="en-US" sz="1400" b="1" dirty="0" smtClean="0">
                <a:latin typeface="Calibri" pitchFamily="34" charset="0"/>
              </a:rPr>
              <a:t> con 700 MHz (MM USD)</a:t>
            </a:r>
            <a:endParaRPr lang="en-US" sz="1400" b="1" dirty="0">
              <a:latin typeface="Calibri" pitchFamily="34" charset="0"/>
            </a:endParaRPr>
          </a:p>
        </p:txBody>
      </p:sp>
      <p:sp>
        <p:nvSpPr>
          <p:cNvPr id="116" name="Text Box 15"/>
          <p:cNvSpPr txBox="1">
            <a:spLocks noChangeArrowheads="1"/>
          </p:cNvSpPr>
          <p:nvPr/>
        </p:nvSpPr>
        <p:spPr bwMode="auto">
          <a:xfrm>
            <a:off x="193464" y="5981728"/>
            <a:ext cx="1512000" cy="399600"/>
          </a:xfrm>
          <a:prstGeom prst="rect">
            <a:avLst/>
          </a:prstGeom>
          <a:solidFill>
            <a:srgbClr val="FF0000"/>
          </a:solidFill>
          <a:ln w="9525">
            <a:noFill/>
            <a:miter lim="800000"/>
            <a:headEnd/>
            <a:tailEnd/>
          </a:ln>
        </p:spPr>
        <p:txBody>
          <a:bodyPr tIns="91440" bIns="91440" anchor="ctr"/>
          <a:lstStyle/>
          <a:p>
            <a:pPr algn="ctr"/>
            <a:r>
              <a:rPr lang="en-US" sz="1400" b="1" dirty="0" err="1" smtClean="0">
                <a:solidFill>
                  <a:schemeClr val="bg1"/>
                </a:solidFill>
                <a:latin typeface="Calibri" pitchFamily="34" charset="0"/>
              </a:rPr>
              <a:t>Inversión</a:t>
            </a:r>
            <a:r>
              <a:rPr lang="en-US" sz="1400" b="1" dirty="0" smtClean="0">
                <a:solidFill>
                  <a:schemeClr val="bg1"/>
                </a:solidFill>
                <a:latin typeface="Calibri" pitchFamily="34" charset="0"/>
              </a:rPr>
              <a:t> sin 700 MHz (MM USD)</a:t>
            </a:r>
            <a:endParaRPr lang="en-US" sz="1400" b="1" dirty="0">
              <a:solidFill>
                <a:schemeClr val="bg1"/>
              </a:solidFill>
              <a:latin typeface="Calibri" pitchFamily="34" charset="0"/>
            </a:endParaRPr>
          </a:p>
        </p:txBody>
      </p:sp>
      <p:sp>
        <p:nvSpPr>
          <p:cNvPr id="118" name="Text Box 15"/>
          <p:cNvSpPr txBox="1">
            <a:spLocks noChangeArrowheads="1"/>
          </p:cNvSpPr>
          <p:nvPr/>
        </p:nvSpPr>
        <p:spPr bwMode="auto">
          <a:xfrm>
            <a:off x="7610288" y="4710068"/>
            <a:ext cx="1195388" cy="835200"/>
          </a:xfrm>
          <a:prstGeom prst="rect">
            <a:avLst/>
          </a:prstGeom>
          <a:solidFill>
            <a:schemeClr val="tx1"/>
          </a:solidFill>
          <a:ln w="9525">
            <a:noFill/>
            <a:miter lim="800000"/>
            <a:headEnd/>
            <a:tailEnd/>
          </a:ln>
        </p:spPr>
        <p:txBody>
          <a:bodyPr anchor="ctr"/>
          <a:lstStyle/>
          <a:p>
            <a:pPr algn="ctr"/>
            <a:r>
              <a:rPr lang="en-US" sz="1400" b="1" dirty="0" err="1" smtClean="0">
                <a:solidFill>
                  <a:schemeClr val="bg1"/>
                </a:solidFill>
                <a:ea typeface="MS PGothic" pitchFamily="34" charset="-128"/>
                <a:cs typeface="Arial" pitchFamily="34" charset="0"/>
              </a:rPr>
              <a:t>Ahorro</a:t>
            </a:r>
            <a:r>
              <a:rPr lang="en-US" sz="1400" b="1" dirty="0" smtClean="0">
                <a:solidFill>
                  <a:schemeClr val="bg1"/>
                </a:solidFill>
                <a:ea typeface="MS PGothic" pitchFamily="34" charset="-128"/>
                <a:cs typeface="Arial" pitchFamily="34" charset="0"/>
              </a:rPr>
              <a:t> de 73,876 ERB</a:t>
            </a:r>
            <a:endParaRPr lang="en-US" sz="1400" b="1" dirty="0">
              <a:solidFill>
                <a:schemeClr val="bg1"/>
              </a:solidFill>
              <a:ea typeface="MS PGothic" pitchFamily="34" charset="-128"/>
              <a:cs typeface="Arial" pitchFamily="34" charset="0"/>
            </a:endParaRPr>
          </a:p>
        </p:txBody>
      </p:sp>
      <p:sp>
        <p:nvSpPr>
          <p:cNvPr id="119" name="Text Box 15"/>
          <p:cNvSpPr txBox="1">
            <a:spLocks noChangeArrowheads="1"/>
          </p:cNvSpPr>
          <p:nvPr/>
        </p:nvSpPr>
        <p:spPr bwMode="auto">
          <a:xfrm>
            <a:off x="7610288" y="5556864"/>
            <a:ext cx="1195388" cy="835200"/>
          </a:xfrm>
          <a:prstGeom prst="rect">
            <a:avLst/>
          </a:prstGeom>
          <a:solidFill>
            <a:schemeClr val="tx1"/>
          </a:solidFill>
          <a:ln w="9525">
            <a:noFill/>
            <a:miter lim="800000"/>
            <a:headEnd/>
            <a:tailEnd/>
          </a:ln>
        </p:spPr>
        <p:txBody>
          <a:bodyPr anchor="ctr"/>
          <a:lstStyle/>
          <a:p>
            <a:pPr algn="ctr"/>
            <a:r>
              <a:rPr lang="en-US" sz="1400" b="1" dirty="0" err="1" smtClean="0">
                <a:solidFill>
                  <a:schemeClr val="bg1"/>
                </a:solidFill>
                <a:ea typeface="MS PGothic" pitchFamily="34" charset="-128"/>
                <a:cs typeface="Arial" pitchFamily="34" charset="0"/>
              </a:rPr>
              <a:t>Ahorro</a:t>
            </a:r>
            <a:r>
              <a:rPr lang="en-US" sz="1400" b="1" dirty="0" smtClean="0">
                <a:solidFill>
                  <a:schemeClr val="bg1"/>
                </a:solidFill>
                <a:ea typeface="MS PGothic" pitchFamily="34" charset="-128"/>
                <a:cs typeface="Arial" pitchFamily="34" charset="0"/>
              </a:rPr>
              <a:t> de 5,440 MM USD</a:t>
            </a:r>
            <a:endParaRPr lang="en-US" sz="1400" b="1" dirty="0">
              <a:solidFill>
                <a:schemeClr val="bg1"/>
              </a:solidFill>
              <a:ea typeface="MS PGothic" pitchFamily="34" charset="-128"/>
              <a:cs typeface="Arial" pitchFamily="34" charset="0"/>
            </a:endParaRPr>
          </a:p>
        </p:txBody>
      </p:sp>
      <p:cxnSp>
        <p:nvCxnSpPr>
          <p:cNvPr id="121" name="120 Conector recto"/>
          <p:cNvCxnSpPr/>
          <p:nvPr/>
        </p:nvCxnSpPr>
        <p:spPr>
          <a:xfrm>
            <a:off x="237006" y="4178108"/>
            <a:ext cx="8568000"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0"/>
          <p:cNvSpPr>
            <a:spLocks noChangeArrowheads="1"/>
          </p:cNvSpPr>
          <p:nvPr/>
        </p:nvSpPr>
        <p:spPr bwMode="auto">
          <a:xfrm>
            <a:off x="497524" y="822714"/>
            <a:ext cx="7398892" cy="523220"/>
          </a:xfrm>
          <a:prstGeom prst="rect">
            <a:avLst/>
          </a:prstGeom>
          <a:noFill/>
          <a:ln w="9525" algn="ctr">
            <a:noFill/>
            <a:miter lim="800000"/>
            <a:headEnd/>
            <a:tailEnd/>
          </a:ln>
        </p:spPr>
        <p:txBody>
          <a:bodyPr wrap="square" lIns="0" tIns="0" rIns="0" bIns="0">
            <a:spAutoFit/>
          </a:bodyPr>
          <a:lstStyle/>
          <a:p>
            <a:pPr eaLnBrk="0" hangingPunct="0"/>
            <a:r>
              <a:rPr lang="es-MX" sz="2000" b="1" dirty="0" smtClean="0">
                <a:latin typeface="Calibri" pitchFamily="34" charset="0"/>
              </a:rPr>
              <a:t>Impacto en la cadena productiva de la industria móvil</a:t>
            </a:r>
          </a:p>
          <a:p>
            <a:pPr eaLnBrk="0" hangingPunct="0"/>
            <a:r>
              <a:rPr lang="es-MX" sz="1400" dirty="0" smtClean="0">
                <a:latin typeface="Calibri" pitchFamily="34" charset="0"/>
              </a:rPr>
              <a:t>Millones de dólares</a:t>
            </a:r>
          </a:p>
        </p:txBody>
      </p:sp>
      <p:grpSp>
        <p:nvGrpSpPr>
          <p:cNvPr id="35" name="34 Grupo"/>
          <p:cNvGrpSpPr/>
          <p:nvPr/>
        </p:nvGrpSpPr>
        <p:grpSpPr>
          <a:xfrm>
            <a:off x="1916778" y="1531978"/>
            <a:ext cx="1656000" cy="838200"/>
            <a:chOff x="1475656" y="1916832"/>
            <a:chExt cx="1656000" cy="838200"/>
          </a:xfrm>
        </p:grpSpPr>
        <p:sp>
          <p:nvSpPr>
            <p:cNvPr id="23" name="AutoShape 47"/>
            <p:cNvSpPr>
              <a:spLocks noChangeArrowheads="1"/>
            </p:cNvSpPr>
            <p:nvPr/>
          </p:nvSpPr>
          <p:spPr bwMode="auto">
            <a:xfrm>
              <a:off x="1475656" y="1916832"/>
              <a:ext cx="1656000" cy="838200"/>
            </a:xfrm>
            <a:prstGeom prst="homePlate">
              <a:avLst>
                <a:gd name="adj" fmla="val 45455"/>
              </a:avLst>
            </a:prstGeom>
            <a:solidFill>
              <a:srgbClr val="322ADA"/>
            </a:solidFill>
            <a:ln w="9525">
              <a:noFill/>
              <a:miter lim="800000"/>
              <a:headEnd/>
              <a:tailEnd/>
            </a:ln>
          </p:spPr>
          <p:txBody>
            <a:bodyPr wrap="none" anchor="ctr"/>
            <a:lstStyle/>
            <a:p>
              <a:pPr algn="ctr"/>
              <a:endParaRPr lang="en-US" sz="1400" b="1" dirty="0">
                <a:solidFill>
                  <a:schemeClr val="bg1"/>
                </a:solidFill>
                <a:latin typeface="Calibri" pitchFamily="34" charset="0"/>
              </a:endParaRPr>
            </a:p>
          </p:txBody>
        </p:sp>
        <p:sp>
          <p:nvSpPr>
            <p:cNvPr id="27" name="Rectangle 20"/>
            <p:cNvSpPr>
              <a:spLocks noChangeArrowheads="1"/>
            </p:cNvSpPr>
            <p:nvPr/>
          </p:nvSpPr>
          <p:spPr bwMode="auto">
            <a:xfrm>
              <a:off x="1694622" y="2120489"/>
              <a:ext cx="1044256" cy="430887"/>
            </a:xfrm>
            <a:prstGeom prst="rect">
              <a:avLst/>
            </a:prstGeom>
            <a:noFill/>
            <a:ln w="9525" algn="ctr">
              <a:noFill/>
              <a:miter lim="800000"/>
              <a:headEnd/>
              <a:tailEnd/>
            </a:ln>
          </p:spPr>
          <p:txBody>
            <a:bodyPr wrap="square" lIns="0" tIns="0" rIns="0" bIns="0">
              <a:spAutoFit/>
            </a:bodyPr>
            <a:lstStyle/>
            <a:p>
              <a:pPr eaLnBrk="0" hangingPunct="0"/>
              <a:r>
                <a:rPr lang="es-MX" sz="1400" b="1" dirty="0" smtClean="0">
                  <a:solidFill>
                    <a:schemeClr val="bg1"/>
                  </a:solidFill>
                  <a:latin typeface="Calibri" pitchFamily="34" charset="0"/>
                </a:rPr>
                <a:t>Adquisición de espectro</a:t>
              </a:r>
            </a:p>
          </p:txBody>
        </p:sp>
      </p:grpSp>
      <p:grpSp>
        <p:nvGrpSpPr>
          <p:cNvPr id="34" name="33 Grupo"/>
          <p:cNvGrpSpPr/>
          <p:nvPr/>
        </p:nvGrpSpPr>
        <p:grpSpPr>
          <a:xfrm>
            <a:off x="3572962" y="1531978"/>
            <a:ext cx="1656000" cy="838200"/>
            <a:chOff x="3131840" y="2060848"/>
            <a:chExt cx="1656000" cy="838200"/>
          </a:xfrm>
        </p:grpSpPr>
        <p:sp>
          <p:nvSpPr>
            <p:cNvPr id="24" name="AutoShape 47"/>
            <p:cNvSpPr>
              <a:spLocks noChangeArrowheads="1"/>
            </p:cNvSpPr>
            <p:nvPr/>
          </p:nvSpPr>
          <p:spPr bwMode="auto">
            <a:xfrm>
              <a:off x="3131840" y="2060848"/>
              <a:ext cx="1656000" cy="838200"/>
            </a:xfrm>
            <a:prstGeom prst="homePlate">
              <a:avLst>
                <a:gd name="adj" fmla="val 45455"/>
              </a:avLst>
            </a:prstGeom>
            <a:solidFill>
              <a:srgbClr val="322ADA"/>
            </a:solidFill>
            <a:ln w="9525">
              <a:noFill/>
              <a:miter lim="800000"/>
              <a:headEnd/>
              <a:tailEnd/>
            </a:ln>
          </p:spPr>
          <p:txBody>
            <a:bodyPr wrap="none" anchor="ctr"/>
            <a:lstStyle/>
            <a:p>
              <a:pPr algn="ctr"/>
              <a:endParaRPr lang="en-US" sz="1400" b="1" dirty="0">
                <a:solidFill>
                  <a:schemeClr val="bg1"/>
                </a:solidFill>
                <a:latin typeface="Calibri" pitchFamily="34" charset="0"/>
              </a:endParaRPr>
            </a:p>
          </p:txBody>
        </p:sp>
        <p:sp>
          <p:nvSpPr>
            <p:cNvPr id="28" name="Rectangle 20"/>
            <p:cNvSpPr>
              <a:spLocks noChangeArrowheads="1"/>
            </p:cNvSpPr>
            <p:nvPr/>
          </p:nvSpPr>
          <p:spPr bwMode="auto">
            <a:xfrm>
              <a:off x="3410766" y="2156783"/>
              <a:ext cx="1044256" cy="646331"/>
            </a:xfrm>
            <a:prstGeom prst="rect">
              <a:avLst/>
            </a:prstGeom>
            <a:noFill/>
            <a:ln w="9525" algn="ctr">
              <a:noFill/>
              <a:miter lim="800000"/>
              <a:headEnd/>
              <a:tailEnd/>
            </a:ln>
          </p:spPr>
          <p:txBody>
            <a:bodyPr wrap="square" lIns="0" tIns="0" rIns="0" bIns="0">
              <a:spAutoFit/>
            </a:bodyPr>
            <a:lstStyle/>
            <a:p>
              <a:pPr eaLnBrk="0" hangingPunct="0"/>
              <a:r>
                <a:rPr lang="es-MX" sz="1400" b="1" dirty="0" smtClean="0">
                  <a:solidFill>
                    <a:schemeClr val="bg1"/>
                  </a:solidFill>
                  <a:latin typeface="Calibri" pitchFamily="34" charset="0"/>
                </a:rPr>
                <a:t>Adquisición de bienes productivos</a:t>
              </a:r>
            </a:p>
          </p:txBody>
        </p:sp>
      </p:grpSp>
      <p:grpSp>
        <p:nvGrpSpPr>
          <p:cNvPr id="33" name="32 Grupo"/>
          <p:cNvGrpSpPr/>
          <p:nvPr/>
        </p:nvGrpSpPr>
        <p:grpSpPr>
          <a:xfrm>
            <a:off x="5232304" y="1531978"/>
            <a:ext cx="1656000" cy="838200"/>
            <a:chOff x="4488160" y="2069232"/>
            <a:chExt cx="1656000" cy="838200"/>
          </a:xfrm>
        </p:grpSpPr>
        <p:sp>
          <p:nvSpPr>
            <p:cNvPr id="25" name="AutoShape 47"/>
            <p:cNvSpPr>
              <a:spLocks noChangeArrowheads="1"/>
            </p:cNvSpPr>
            <p:nvPr/>
          </p:nvSpPr>
          <p:spPr bwMode="auto">
            <a:xfrm>
              <a:off x="4488160" y="2069232"/>
              <a:ext cx="1656000" cy="838200"/>
            </a:xfrm>
            <a:prstGeom prst="homePlate">
              <a:avLst>
                <a:gd name="adj" fmla="val 45455"/>
              </a:avLst>
            </a:prstGeom>
            <a:solidFill>
              <a:srgbClr val="322ADA"/>
            </a:solidFill>
            <a:ln w="9525">
              <a:noFill/>
              <a:miter lim="800000"/>
              <a:headEnd/>
              <a:tailEnd/>
            </a:ln>
          </p:spPr>
          <p:txBody>
            <a:bodyPr wrap="none" anchor="ctr"/>
            <a:lstStyle/>
            <a:p>
              <a:pPr algn="ctr"/>
              <a:endParaRPr lang="en-US" sz="1400" b="1" dirty="0">
                <a:solidFill>
                  <a:schemeClr val="bg1"/>
                </a:solidFill>
                <a:latin typeface="Calibri" pitchFamily="34" charset="0"/>
              </a:endParaRPr>
            </a:p>
          </p:txBody>
        </p:sp>
        <p:sp>
          <p:nvSpPr>
            <p:cNvPr id="29" name="Rectangle 20"/>
            <p:cNvSpPr>
              <a:spLocks noChangeArrowheads="1"/>
            </p:cNvSpPr>
            <p:nvPr/>
          </p:nvSpPr>
          <p:spPr bwMode="auto">
            <a:xfrm>
              <a:off x="4755102" y="2165167"/>
              <a:ext cx="1044256" cy="646331"/>
            </a:xfrm>
            <a:prstGeom prst="rect">
              <a:avLst/>
            </a:prstGeom>
            <a:noFill/>
            <a:ln w="9525" algn="ctr">
              <a:noFill/>
              <a:miter lim="800000"/>
              <a:headEnd/>
              <a:tailEnd/>
            </a:ln>
          </p:spPr>
          <p:txBody>
            <a:bodyPr wrap="square" lIns="0" tIns="0" rIns="0" bIns="0">
              <a:spAutoFit/>
            </a:bodyPr>
            <a:lstStyle/>
            <a:p>
              <a:pPr eaLnBrk="0" hangingPunct="0"/>
              <a:r>
                <a:rPr lang="es-MX" sz="1400" b="1" dirty="0" smtClean="0">
                  <a:solidFill>
                    <a:schemeClr val="bg1"/>
                  </a:solidFill>
                  <a:latin typeface="Calibri" pitchFamily="34" charset="0"/>
                </a:rPr>
                <a:t>Adquisición de servicios operativos</a:t>
              </a:r>
            </a:p>
          </p:txBody>
        </p:sp>
      </p:grpSp>
      <p:grpSp>
        <p:nvGrpSpPr>
          <p:cNvPr id="32" name="31 Grupo"/>
          <p:cNvGrpSpPr/>
          <p:nvPr/>
        </p:nvGrpSpPr>
        <p:grpSpPr>
          <a:xfrm>
            <a:off x="6888488" y="1531978"/>
            <a:ext cx="1656000" cy="838200"/>
            <a:chOff x="6144344" y="2213248"/>
            <a:chExt cx="1656000" cy="838200"/>
          </a:xfrm>
        </p:grpSpPr>
        <p:sp>
          <p:nvSpPr>
            <p:cNvPr id="26" name="AutoShape 47"/>
            <p:cNvSpPr>
              <a:spLocks noChangeArrowheads="1"/>
            </p:cNvSpPr>
            <p:nvPr/>
          </p:nvSpPr>
          <p:spPr bwMode="auto">
            <a:xfrm>
              <a:off x="6144344" y="2213248"/>
              <a:ext cx="1656000" cy="838200"/>
            </a:xfrm>
            <a:prstGeom prst="homePlate">
              <a:avLst>
                <a:gd name="adj" fmla="val 45455"/>
              </a:avLst>
            </a:prstGeom>
            <a:solidFill>
              <a:srgbClr val="322ADA"/>
            </a:solidFill>
            <a:ln w="9525">
              <a:noFill/>
              <a:miter lim="800000"/>
              <a:headEnd/>
              <a:tailEnd/>
            </a:ln>
          </p:spPr>
          <p:txBody>
            <a:bodyPr wrap="none" anchor="ctr"/>
            <a:lstStyle/>
            <a:p>
              <a:pPr algn="ctr"/>
              <a:endParaRPr lang="en-US" sz="1400" b="1" dirty="0">
                <a:solidFill>
                  <a:schemeClr val="bg1"/>
                </a:solidFill>
                <a:latin typeface="Calibri" pitchFamily="34" charset="0"/>
              </a:endParaRPr>
            </a:p>
          </p:txBody>
        </p:sp>
        <p:sp>
          <p:nvSpPr>
            <p:cNvPr id="30" name="Rectangle 20"/>
            <p:cNvSpPr>
              <a:spLocks noChangeArrowheads="1"/>
            </p:cNvSpPr>
            <p:nvPr/>
          </p:nvSpPr>
          <p:spPr bwMode="auto">
            <a:xfrm>
              <a:off x="6405122" y="2309183"/>
              <a:ext cx="1044256" cy="646331"/>
            </a:xfrm>
            <a:prstGeom prst="rect">
              <a:avLst/>
            </a:prstGeom>
            <a:noFill/>
            <a:ln w="9525" algn="ctr">
              <a:noFill/>
              <a:miter lim="800000"/>
              <a:headEnd/>
              <a:tailEnd/>
            </a:ln>
          </p:spPr>
          <p:txBody>
            <a:bodyPr wrap="square" lIns="0" tIns="0" rIns="0" bIns="0">
              <a:spAutoFit/>
            </a:bodyPr>
            <a:lstStyle/>
            <a:p>
              <a:pPr eaLnBrk="0" hangingPunct="0"/>
              <a:r>
                <a:rPr lang="es-MX" sz="1400" b="1" dirty="0" smtClean="0">
                  <a:solidFill>
                    <a:schemeClr val="bg1"/>
                  </a:solidFill>
                  <a:latin typeface="Calibri" pitchFamily="34" charset="0"/>
                </a:rPr>
                <a:t>Adquisición de servicios comerciales</a:t>
              </a:r>
            </a:p>
          </p:txBody>
        </p:sp>
      </p:grpSp>
      <p:sp>
        <p:nvSpPr>
          <p:cNvPr id="52" name="Text Box 9"/>
          <p:cNvSpPr txBox="1">
            <a:spLocks noChangeArrowheads="1"/>
          </p:cNvSpPr>
          <p:nvPr/>
        </p:nvSpPr>
        <p:spPr bwMode="auto">
          <a:xfrm>
            <a:off x="1889125" y="2298053"/>
            <a:ext cx="1397000" cy="913070"/>
          </a:xfrm>
          <a:prstGeom prst="rect">
            <a:avLst/>
          </a:prstGeom>
          <a:noFill/>
          <a:ln w="9525">
            <a:noFill/>
            <a:miter lim="800000"/>
            <a:headEnd/>
            <a:tailEnd/>
          </a:ln>
        </p:spPr>
        <p:txBody>
          <a:bodyPr>
            <a:spAutoFit/>
          </a:bodyPr>
          <a:lstStyle/>
          <a:p>
            <a:pPr marL="111125" indent="-111125">
              <a:lnSpc>
                <a:spcPts val="1600"/>
              </a:lnSpc>
              <a:buClr>
                <a:schemeClr val="tx1"/>
              </a:buClr>
              <a:buFont typeface="Calibri" pitchFamily="34" charset="0"/>
              <a:buChar char="•"/>
            </a:pPr>
            <a:r>
              <a:rPr lang="en-US" sz="1200" dirty="0" err="1">
                <a:latin typeface="Calibri" pitchFamily="34" charset="0"/>
              </a:rPr>
              <a:t>Inversión</a:t>
            </a:r>
            <a:r>
              <a:rPr lang="en-US" sz="1200" dirty="0">
                <a:latin typeface="Calibri" pitchFamily="34" charset="0"/>
              </a:rPr>
              <a:t> </a:t>
            </a:r>
            <a:r>
              <a:rPr lang="en-US" sz="1200" dirty="0" err="1">
                <a:latin typeface="Calibri" pitchFamily="34" charset="0"/>
              </a:rPr>
              <a:t>para</a:t>
            </a:r>
            <a:r>
              <a:rPr lang="en-US" sz="1200" dirty="0">
                <a:latin typeface="Calibri" pitchFamily="34" charset="0"/>
              </a:rPr>
              <a:t> la </a:t>
            </a:r>
            <a:r>
              <a:rPr lang="en-US" sz="1200" dirty="0" err="1">
                <a:latin typeface="Calibri" pitchFamily="34" charset="0"/>
              </a:rPr>
              <a:t>adquisición</a:t>
            </a:r>
            <a:r>
              <a:rPr lang="en-US" sz="1200" dirty="0">
                <a:latin typeface="Calibri" pitchFamily="34" charset="0"/>
              </a:rPr>
              <a:t> de </a:t>
            </a:r>
            <a:r>
              <a:rPr lang="en-US" sz="1200" dirty="0" err="1">
                <a:latin typeface="Calibri" pitchFamily="34" charset="0"/>
              </a:rPr>
              <a:t>espectro</a:t>
            </a:r>
            <a:r>
              <a:rPr lang="en-US" sz="1200" dirty="0">
                <a:latin typeface="Calibri" pitchFamily="34" charset="0"/>
              </a:rPr>
              <a:t> en </a:t>
            </a:r>
            <a:r>
              <a:rPr lang="en-US" sz="1200" dirty="0" err="1">
                <a:latin typeface="Calibri" pitchFamily="34" charset="0"/>
              </a:rPr>
              <a:t>subasta</a:t>
            </a:r>
            <a:endParaRPr lang="en-US" sz="1200" dirty="0">
              <a:latin typeface="Calibri" pitchFamily="34" charset="0"/>
            </a:endParaRPr>
          </a:p>
        </p:txBody>
      </p:sp>
      <p:sp>
        <p:nvSpPr>
          <p:cNvPr id="53" name="Text Box 10"/>
          <p:cNvSpPr txBox="1">
            <a:spLocks noChangeArrowheads="1"/>
          </p:cNvSpPr>
          <p:nvPr/>
        </p:nvSpPr>
        <p:spPr bwMode="auto">
          <a:xfrm>
            <a:off x="3578225" y="2298053"/>
            <a:ext cx="1562100" cy="1312795"/>
          </a:xfrm>
          <a:prstGeom prst="rect">
            <a:avLst/>
          </a:prstGeom>
          <a:noFill/>
          <a:ln w="9525">
            <a:noFill/>
            <a:miter lim="800000"/>
            <a:headEnd/>
            <a:tailEnd/>
          </a:ln>
        </p:spPr>
        <p:txBody>
          <a:bodyPr>
            <a:spAutoFit/>
          </a:bodyPr>
          <a:lstStyle/>
          <a:p>
            <a:pPr marL="111125" indent="-111125">
              <a:lnSpc>
                <a:spcPts val="1600"/>
              </a:lnSpc>
              <a:buClr>
                <a:schemeClr val="tx1"/>
              </a:buClr>
              <a:buFont typeface="Calibri" pitchFamily="34" charset="0"/>
              <a:buChar char="•"/>
            </a:pPr>
            <a:r>
              <a:rPr lang="en-US" sz="1200">
                <a:latin typeface="Calibri" pitchFamily="34" charset="0"/>
              </a:rPr>
              <a:t>Sitios</a:t>
            </a:r>
          </a:p>
          <a:p>
            <a:pPr marL="111125" indent="-111125">
              <a:lnSpc>
                <a:spcPts val="1600"/>
              </a:lnSpc>
              <a:buClr>
                <a:schemeClr val="tx1"/>
              </a:buClr>
              <a:buFont typeface="Calibri" pitchFamily="34" charset="0"/>
              <a:buChar char="•"/>
            </a:pPr>
            <a:r>
              <a:rPr lang="en-US" sz="1200">
                <a:latin typeface="Calibri" pitchFamily="34" charset="0"/>
              </a:rPr>
              <a:t>Equipamiento de acceso</a:t>
            </a:r>
          </a:p>
          <a:p>
            <a:pPr marL="111125" indent="-111125">
              <a:lnSpc>
                <a:spcPts val="1600"/>
              </a:lnSpc>
              <a:buClr>
                <a:schemeClr val="tx1"/>
              </a:buClr>
              <a:buFont typeface="Calibri" pitchFamily="34" charset="0"/>
              <a:buChar char="•"/>
            </a:pPr>
            <a:r>
              <a:rPr lang="en-US" sz="1200">
                <a:latin typeface="Calibri" pitchFamily="34" charset="0"/>
              </a:rPr>
              <a:t>Red troncal</a:t>
            </a:r>
          </a:p>
          <a:p>
            <a:pPr marL="111125" indent="-111125">
              <a:lnSpc>
                <a:spcPts val="1600"/>
              </a:lnSpc>
              <a:buClr>
                <a:schemeClr val="tx1"/>
              </a:buClr>
              <a:buFont typeface="Calibri" pitchFamily="34" charset="0"/>
              <a:buChar char="•"/>
            </a:pPr>
            <a:r>
              <a:rPr lang="en-US" sz="1200">
                <a:latin typeface="Calibri" pitchFamily="34" charset="0"/>
              </a:rPr>
              <a:t>Sistemas (OSS)</a:t>
            </a:r>
          </a:p>
          <a:p>
            <a:pPr marL="111125" indent="-111125">
              <a:lnSpc>
                <a:spcPts val="1600"/>
              </a:lnSpc>
              <a:buClr>
                <a:schemeClr val="tx1"/>
              </a:buClr>
              <a:buFont typeface="Calibri" pitchFamily="34" charset="0"/>
              <a:buChar char="•"/>
            </a:pPr>
            <a:r>
              <a:rPr lang="en-US" sz="1200">
                <a:latin typeface="Calibri" pitchFamily="34" charset="0"/>
              </a:rPr>
              <a:t>Ingeniería civil</a:t>
            </a:r>
          </a:p>
        </p:txBody>
      </p:sp>
      <p:sp>
        <p:nvSpPr>
          <p:cNvPr id="54" name="Text Box 11"/>
          <p:cNvSpPr txBox="1">
            <a:spLocks noChangeArrowheads="1"/>
          </p:cNvSpPr>
          <p:nvPr/>
        </p:nvSpPr>
        <p:spPr bwMode="auto">
          <a:xfrm>
            <a:off x="5241925" y="2298053"/>
            <a:ext cx="1549400" cy="1107611"/>
          </a:xfrm>
          <a:prstGeom prst="rect">
            <a:avLst/>
          </a:prstGeom>
          <a:noFill/>
          <a:ln w="9525">
            <a:noFill/>
            <a:miter lim="800000"/>
            <a:headEnd/>
            <a:tailEnd/>
          </a:ln>
        </p:spPr>
        <p:txBody>
          <a:bodyPr>
            <a:spAutoFit/>
          </a:bodyPr>
          <a:lstStyle/>
          <a:p>
            <a:pPr marL="111125" indent="-111125">
              <a:lnSpc>
                <a:spcPts val="1600"/>
              </a:lnSpc>
              <a:buClr>
                <a:schemeClr val="tx1"/>
              </a:buClr>
              <a:buFont typeface="Calibri" pitchFamily="34" charset="0"/>
              <a:buChar char="•"/>
            </a:pPr>
            <a:r>
              <a:rPr lang="en-US" sz="1200">
                <a:latin typeface="Calibri" pitchFamily="34" charset="0"/>
              </a:rPr>
              <a:t>Mantenimiento y reparación</a:t>
            </a:r>
          </a:p>
          <a:p>
            <a:pPr marL="111125" indent="-111125">
              <a:lnSpc>
                <a:spcPts val="1600"/>
              </a:lnSpc>
              <a:buClr>
                <a:schemeClr val="tx1"/>
              </a:buClr>
              <a:buFont typeface="Calibri" pitchFamily="34" charset="0"/>
              <a:buChar char="•"/>
            </a:pPr>
            <a:r>
              <a:rPr lang="en-US" sz="1200">
                <a:latin typeface="Calibri" pitchFamily="34" charset="0"/>
              </a:rPr>
              <a:t>Distribución</a:t>
            </a:r>
          </a:p>
          <a:p>
            <a:pPr marL="111125" indent="-111125">
              <a:lnSpc>
                <a:spcPts val="1600"/>
              </a:lnSpc>
              <a:buClr>
                <a:schemeClr val="tx1"/>
              </a:buClr>
              <a:buFont typeface="Calibri" pitchFamily="34" charset="0"/>
              <a:buChar char="•"/>
            </a:pPr>
            <a:r>
              <a:rPr lang="en-US" sz="1200">
                <a:latin typeface="Calibri" pitchFamily="34" charset="0"/>
              </a:rPr>
              <a:t>Logística</a:t>
            </a:r>
          </a:p>
          <a:p>
            <a:pPr marL="111125" indent="-111125">
              <a:lnSpc>
                <a:spcPts val="1600"/>
              </a:lnSpc>
              <a:buClr>
                <a:schemeClr val="tx1"/>
              </a:buClr>
              <a:buFont typeface="Calibri" pitchFamily="34" charset="0"/>
              <a:buChar char="•"/>
            </a:pPr>
            <a:r>
              <a:rPr lang="en-US" sz="1200">
                <a:latin typeface="Calibri" pitchFamily="34" charset="0"/>
              </a:rPr>
              <a:t>Otros servicios</a:t>
            </a:r>
          </a:p>
        </p:txBody>
      </p:sp>
      <p:sp>
        <p:nvSpPr>
          <p:cNvPr id="55" name="Text Box 12"/>
          <p:cNvSpPr txBox="1">
            <a:spLocks noChangeArrowheads="1"/>
          </p:cNvSpPr>
          <p:nvPr/>
        </p:nvSpPr>
        <p:spPr bwMode="auto">
          <a:xfrm>
            <a:off x="6891023" y="2298053"/>
            <a:ext cx="1728415" cy="1312795"/>
          </a:xfrm>
          <a:prstGeom prst="rect">
            <a:avLst/>
          </a:prstGeom>
          <a:noFill/>
          <a:ln w="9525">
            <a:noFill/>
            <a:miter lim="800000"/>
            <a:headEnd/>
            <a:tailEnd/>
          </a:ln>
        </p:spPr>
        <p:txBody>
          <a:bodyPr wrap="square">
            <a:spAutoFit/>
          </a:bodyPr>
          <a:lstStyle/>
          <a:p>
            <a:pPr marL="111125" indent="-111125">
              <a:lnSpc>
                <a:spcPts val="1600"/>
              </a:lnSpc>
              <a:buClr>
                <a:schemeClr val="tx1"/>
              </a:buClr>
              <a:buFont typeface="Calibri" pitchFamily="34" charset="0"/>
              <a:buChar char="•"/>
            </a:pPr>
            <a:r>
              <a:rPr lang="en-US" sz="1200" dirty="0" err="1">
                <a:latin typeface="Calibri" pitchFamily="34" charset="0"/>
              </a:rPr>
              <a:t>Aplicaciones</a:t>
            </a:r>
            <a:endParaRPr lang="en-US" sz="1200" dirty="0">
              <a:latin typeface="Calibri" pitchFamily="34" charset="0"/>
            </a:endParaRPr>
          </a:p>
          <a:p>
            <a:pPr marL="111125" indent="-111125">
              <a:lnSpc>
                <a:spcPts val="1600"/>
              </a:lnSpc>
              <a:buClr>
                <a:schemeClr val="tx1"/>
              </a:buClr>
              <a:buFont typeface="Calibri" pitchFamily="34" charset="0"/>
              <a:buChar char="•"/>
            </a:pPr>
            <a:r>
              <a:rPr lang="en-US" sz="1200" dirty="0" err="1">
                <a:latin typeface="Calibri" pitchFamily="34" charset="0"/>
              </a:rPr>
              <a:t>Publicidad</a:t>
            </a:r>
            <a:endParaRPr lang="en-US" sz="1200" dirty="0">
              <a:latin typeface="Calibri" pitchFamily="34" charset="0"/>
            </a:endParaRPr>
          </a:p>
          <a:p>
            <a:pPr marL="111125" indent="-111125">
              <a:lnSpc>
                <a:spcPts val="1600"/>
              </a:lnSpc>
              <a:buClr>
                <a:schemeClr val="tx1"/>
              </a:buClr>
              <a:buFont typeface="Calibri" pitchFamily="34" charset="0"/>
              <a:buChar char="•"/>
            </a:pPr>
            <a:r>
              <a:rPr lang="en-US" sz="1200" dirty="0" err="1">
                <a:latin typeface="Calibri" pitchFamily="34" charset="0"/>
              </a:rPr>
              <a:t>Integración</a:t>
            </a:r>
            <a:r>
              <a:rPr lang="en-US" sz="1200" dirty="0">
                <a:latin typeface="Calibri" pitchFamily="34" charset="0"/>
              </a:rPr>
              <a:t> de </a:t>
            </a:r>
            <a:r>
              <a:rPr lang="en-US" sz="1200" dirty="0" err="1">
                <a:latin typeface="Calibri" pitchFamily="34" charset="0"/>
              </a:rPr>
              <a:t>sistemas</a:t>
            </a:r>
            <a:r>
              <a:rPr lang="en-US" sz="1200" dirty="0">
                <a:latin typeface="Calibri" pitchFamily="34" charset="0"/>
              </a:rPr>
              <a:t> </a:t>
            </a:r>
            <a:r>
              <a:rPr lang="en-US" sz="1200" dirty="0" err="1">
                <a:latin typeface="Calibri" pitchFamily="34" charset="0"/>
              </a:rPr>
              <a:t>comerciales</a:t>
            </a:r>
            <a:r>
              <a:rPr lang="en-US" sz="1200" dirty="0">
                <a:latin typeface="Calibri" pitchFamily="34" charset="0"/>
              </a:rPr>
              <a:t> (CRM, </a:t>
            </a:r>
            <a:r>
              <a:rPr lang="en-US" sz="1200" dirty="0" err="1">
                <a:latin typeface="Calibri" pitchFamily="34" charset="0"/>
              </a:rPr>
              <a:t>facturación</a:t>
            </a:r>
            <a:r>
              <a:rPr lang="en-US" sz="1200" dirty="0">
                <a:latin typeface="Calibri" pitchFamily="34" charset="0"/>
              </a:rPr>
              <a:t>, etc.)</a:t>
            </a:r>
          </a:p>
        </p:txBody>
      </p:sp>
      <p:sp>
        <p:nvSpPr>
          <p:cNvPr id="56" name="Text Box 13"/>
          <p:cNvSpPr txBox="1">
            <a:spLocks noChangeArrowheads="1"/>
          </p:cNvSpPr>
          <p:nvPr/>
        </p:nvSpPr>
        <p:spPr bwMode="auto">
          <a:xfrm>
            <a:off x="3668359" y="3573578"/>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445</a:t>
            </a:r>
            <a:endParaRPr lang="en-US" sz="1400" b="1" dirty="0">
              <a:latin typeface="Calibri" pitchFamily="34" charset="0"/>
            </a:endParaRPr>
          </a:p>
        </p:txBody>
      </p:sp>
      <p:sp>
        <p:nvSpPr>
          <p:cNvPr id="58" name="Text Box 15"/>
          <p:cNvSpPr txBox="1">
            <a:spLocks noChangeArrowheads="1"/>
          </p:cNvSpPr>
          <p:nvPr/>
        </p:nvSpPr>
        <p:spPr bwMode="auto">
          <a:xfrm>
            <a:off x="2000566" y="3573578"/>
            <a:ext cx="1371600" cy="399600"/>
          </a:xfrm>
          <a:prstGeom prst="rect">
            <a:avLst/>
          </a:prstGeom>
          <a:solidFill>
            <a:schemeClr val="bg1">
              <a:lumMod val="65000"/>
            </a:schemeClr>
          </a:solidFill>
          <a:ln w="9525">
            <a:noFill/>
            <a:miter lim="800000"/>
            <a:headEnd/>
            <a:tailEnd/>
          </a:ln>
        </p:spPr>
        <p:txBody>
          <a:bodyPr tIns="91440" bIns="91440" anchor="ctr"/>
          <a:lstStyle/>
          <a:p>
            <a:pPr algn="ctr"/>
            <a:r>
              <a:rPr lang="en-US" sz="1400" b="1" dirty="0" smtClean="0">
                <a:latin typeface="Calibri" pitchFamily="34" charset="0"/>
              </a:rPr>
              <a:t>474 </a:t>
            </a:r>
            <a:r>
              <a:rPr lang="en-US" sz="1400" b="1" dirty="0">
                <a:latin typeface="Calibri" pitchFamily="34" charset="0"/>
              </a:rPr>
              <a:t>- </a:t>
            </a:r>
            <a:r>
              <a:rPr lang="en-US" sz="1400" b="1" dirty="0" smtClean="0">
                <a:latin typeface="Calibri" pitchFamily="34" charset="0"/>
              </a:rPr>
              <a:t>711</a:t>
            </a:r>
            <a:endParaRPr lang="en-US" sz="1400" b="1" dirty="0">
              <a:latin typeface="Calibri" pitchFamily="34" charset="0"/>
            </a:endParaRPr>
          </a:p>
        </p:txBody>
      </p:sp>
      <p:sp>
        <p:nvSpPr>
          <p:cNvPr id="60" name="Text Box 17"/>
          <p:cNvSpPr txBox="1">
            <a:spLocks noChangeArrowheads="1"/>
          </p:cNvSpPr>
          <p:nvPr/>
        </p:nvSpPr>
        <p:spPr bwMode="auto">
          <a:xfrm>
            <a:off x="5332508" y="3573578"/>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11</a:t>
            </a:r>
            <a:endParaRPr lang="en-US" sz="1400" b="1" dirty="0">
              <a:latin typeface="Calibri" pitchFamily="34" charset="0"/>
            </a:endParaRPr>
          </a:p>
        </p:txBody>
      </p:sp>
      <p:sp>
        <p:nvSpPr>
          <p:cNvPr id="62" name="Text Box 19"/>
          <p:cNvSpPr txBox="1">
            <a:spLocks noChangeArrowheads="1"/>
          </p:cNvSpPr>
          <p:nvPr/>
        </p:nvSpPr>
        <p:spPr bwMode="auto">
          <a:xfrm>
            <a:off x="6975778" y="3573578"/>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13</a:t>
            </a:r>
            <a:endParaRPr lang="en-US" sz="1400" b="1" dirty="0">
              <a:latin typeface="Calibri" pitchFamily="34" charset="0"/>
            </a:endParaRPr>
          </a:p>
        </p:txBody>
      </p:sp>
      <p:sp>
        <p:nvSpPr>
          <p:cNvPr id="64" name="Text Box 21"/>
          <p:cNvSpPr txBox="1">
            <a:spLocks noChangeArrowheads="1"/>
          </p:cNvSpPr>
          <p:nvPr/>
        </p:nvSpPr>
        <p:spPr bwMode="auto">
          <a:xfrm>
            <a:off x="476572" y="3620978"/>
            <a:ext cx="912813" cy="304800"/>
          </a:xfrm>
          <a:prstGeom prst="rect">
            <a:avLst/>
          </a:prstGeom>
          <a:noFill/>
          <a:ln w="9525">
            <a:noFill/>
            <a:miter lim="800000"/>
            <a:headEnd/>
            <a:tailEnd/>
          </a:ln>
        </p:spPr>
        <p:txBody>
          <a:bodyPr wrap="none">
            <a:spAutoFit/>
          </a:bodyPr>
          <a:lstStyle/>
          <a:p>
            <a:r>
              <a:rPr lang="en-US" sz="1400" b="1">
                <a:latin typeface="Calibri" pitchFamily="34" charset="0"/>
              </a:rPr>
              <a:t>Argentina</a:t>
            </a:r>
          </a:p>
        </p:txBody>
      </p:sp>
      <p:sp>
        <p:nvSpPr>
          <p:cNvPr id="65" name="Text Box 39"/>
          <p:cNvSpPr txBox="1">
            <a:spLocks noChangeArrowheads="1"/>
          </p:cNvSpPr>
          <p:nvPr/>
        </p:nvSpPr>
        <p:spPr bwMode="auto">
          <a:xfrm>
            <a:off x="476572" y="4050488"/>
            <a:ext cx="595313" cy="304800"/>
          </a:xfrm>
          <a:prstGeom prst="rect">
            <a:avLst/>
          </a:prstGeom>
          <a:noFill/>
          <a:ln w="9525">
            <a:noFill/>
            <a:miter lim="800000"/>
            <a:headEnd/>
            <a:tailEnd/>
          </a:ln>
        </p:spPr>
        <p:txBody>
          <a:bodyPr wrap="none">
            <a:spAutoFit/>
          </a:bodyPr>
          <a:lstStyle/>
          <a:p>
            <a:r>
              <a:rPr lang="en-US" sz="1400" b="1">
                <a:latin typeface="Calibri" pitchFamily="34" charset="0"/>
              </a:rPr>
              <a:t>Brasil</a:t>
            </a:r>
          </a:p>
        </p:txBody>
      </p:sp>
      <p:sp>
        <p:nvSpPr>
          <p:cNvPr id="66" name="Text Box 40"/>
          <p:cNvSpPr txBox="1">
            <a:spLocks noChangeArrowheads="1"/>
          </p:cNvSpPr>
          <p:nvPr/>
        </p:nvSpPr>
        <p:spPr bwMode="auto">
          <a:xfrm>
            <a:off x="476572" y="4467774"/>
            <a:ext cx="891591" cy="307777"/>
          </a:xfrm>
          <a:prstGeom prst="rect">
            <a:avLst/>
          </a:prstGeom>
          <a:noFill/>
          <a:ln w="9525">
            <a:noFill/>
            <a:miter lim="800000"/>
            <a:headEnd/>
            <a:tailEnd/>
          </a:ln>
        </p:spPr>
        <p:txBody>
          <a:bodyPr wrap="none">
            <a:spAutoFit/>
          </a:bodyPr>
          <a:lstStyle/>
          <a:p>
            <a:r>
              <a:rPr lang="en-US" sz="1400" b="1" dirty="0" smtClean="0">
                <a:latin typeface="Calibri" pitchFamily="34" charset="0"/>
              </a:rPr>
              <a:t>Colombia</a:t>
            </a:r>
            <a:endParaRPr lang="en-US" sz="1400" b="1" dirty="0">
              <a:latin typeface="Calibri" pitchFamily="34" charset="0"/>
            </a:endParaRPr>
          </a:p>
        </p:txBody>
      </p:sp>
      <p:sp>
        <p:nvSpPr>
          <p:cNvPr id="67" name="Text Box 41"/>
          <p:cNvSpPr txBox="1">
            <a:spLocks noChangeArrowheads="1"/>
          </p:cNvSpPr>
          <p:nvPr/>
        </p:nvSpPr>
        <p:spPr bwMode="auto">
          <a:xfrm>
            <a:off x="3668359" y="4003088"/>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1,440</a:t>
            </a:r>
            <a:endParaRPr lang="en-US" sz="1400" b="1" dirty="0">
              <a:latin typeface="Calibri" pitchFamily="34" charset="0"/>
            </a:endParaRPr>
          </a:p>
        </p:txBody>
      </p:sp>
      <p:sp>
        <p:nvSpPr>
          <p:cNvPr id="68" name="Text Box 42"/>
          <p:cNvSpPr txBox="1">
            <a:spLocks noChangeArrowheads="1"/>
          </p:cNvSpPr>
          <p:nvPr/>
        </p:nvSpPr>
        <p:spPr bwMode="auto">
          <a:xfrm>
            <a:off x="2000566" y="4003088"/>
            <a:ext cx="1371600" cy="399600"/>
          </a:xfrm>
          <a:prstGeom prst="rect">
            <a:avLst/>
          </a:prstGeom>
          <a:solidFill>
            <a:schemeClr val="bg1">
              <a:lumMod val="65000"/>
            </a:schemeClr>
          </a:solidFill>
          <a:ln w="9525">
            <a:noFill/>
            <a:miter lim="800000"/>
            <a:headEnd/>
            <a:tailEnd/>
          </a:ln>
        </p:spPr>
        <p:txBody>
          <a:bodyPr tIns="91440" bIns="91440" anchor="ctr"/>
          <a:lstStyle/>
          <a:p>
            <a:pPr algn="ctr"/>
            <a:r>
              <a:rPr lang="en-US" sz="1400" b="1" dirty="0" smtClean="0">
                <a:latin typeface="Calibri" pitchFamily="34" charset="0"/>
              </a:rPr>
              <a:t>2,676 </a:t>
            </a:r>
            <a:r>
              <a:rPr lang="en-US" sz="1400" b="1" dirty="0">
                <a:latin typeface="Calibri" pitchFamily="34" charset="0"/>
              </a:rPr>
              <a:t>- </a:t>
            </a:r>
            <a:r>
              <a:rPr lang="en-US" sz="1400" b="1" dirty="0" smtClean="0">
                <a:latin typeface="Calibri" pitchFamily="34" charset="0"/>
              </a:rPr>
              <a:t>4,014</a:t>
            </a:r>
            <a:endParaRPr lang="en-US" sz="1400" b="1" dirty="0">
              <a:latin typeface="Calibri" pitchFamily="34" charset="0"/>
            </a:endParaRPr>
          </a:p>
        </p:txBody>
      </p:sp>
      <p:sp>
        <p:nvSpPr>
          <p:cNvPr id="69" name="Text Box 43"/>
          <p:cNvSpPr txBox="1">
            <a:spLocks noChangeArrowheads="1"/>
          </p:cNvSpPr>
          <p:nvPr/>
        </p:nvSpPr>
        <p:spPr bwMode="auto">
          <a:xfrm>
            <a:off x="5332508" y="4003088"/>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53</a:t>
            </a:r>
            <a:endParaRPr lang="en-US" sz="1400" b="1" dirty="0">
              <a:latin typeface="Calibri" pitchFamily="34" charset="0"/>
            </a:endParaRPr>
          </a:p>
        </p:txBody>
      </p:sp>
      <p:sp>
        <p:nvSpPr>
          <p:cNvPr id="70" name="Text Box 44"/>
          <p:cNvSpPr txBox="1">
            <a:spLocks noChangeArrowheads="1"/>
          </p:cNvSpPr>
          <p:nvPr/>
        </p:nvSpPr>
        <p:spPr bwMode="auto">
          <a:xfrm>
            <a:off x="6975778" y="4003088"/>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61</a:t>
            </a:r>
            <a:endParaRPr lang="en-US" sz="1400" b="1" dirty="0">
              <a:latin typeface="Calibri" pitchFamily="34" charset="0"/>
            </a:endParaRPr>
          </a:p>
        </p:txBody>
      </p:sp>
      <p:sp>
        <p:nvSpPr>
          <p:cNvPr id="71" name="Text Box 45"/>
          <p:cNvSpPr txBox="1">
            <a:spLocks noChangeArrowheads="1"/>
          </p:cNvSpPr>
          <p:nvPr/>
        </p:nvSpPr>
        <p:spPr bwMode="auto">
          <a:xfrm>
            <a:off x="3668359" y="4420374"/>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313</a:t>
            </a:r>
            <a:endParaRPr lang="en-US" sz="1400" b="1" dirty="0">
              <a:latin typeface="Calibri" pitchFamily="34" charset="0"/>
            </a:endParaRPr>
          </a:p>
        </p:txBody>
      </p:sp>
      <p:sp>
        <p:nvSpPr>
          <p:cNvPr id="76" name="Text Box 46"/>
          <p:cNvSpPr txBox="1">
            <a:spLocks noChangeArrowheads="1"/>
          </p:cNvSpPr>
          <p:nvPr/>
        </p:nvSpPr>
        <p:spPr bwMode="auto">
          <a:xfrm>
            <a:off x="2000566" y="4420374"/>
            <a:ext cx="1371600" cy="399600"/>
          </a:xfrm>
          <a:prstGeom prst="rect">
            <a:avLst/>
          </a:prstGeom>
          <a:solidFill>
            <a:schemeClr val="bg1">
              <a:lumMod val="65000"/>
            </a:schemeClr>
          </a:solidFill>
          <a:ln w="9525">
            <a:noFill/>
            <a:miter lim="800000"/>
            <a:headEnd/>
            <a:tailEnd/>
          </a:ln>
        </p:spPr>
        <p:txBody>
          <a:bodyPr tIns="91440" bIns="91440" anchor="ctr"/>
          <a:lstStyle/>
          <a:p>
            <a:pPr algn="ctr"/>
            <a:r>
              <a:rPr lang="en-US" sz="1400" b="1" dirty="0" smtClean="0">
                <a:latin typeface="Calibri" pitchFamily="34" charset="0"/>
              </a:rPr>
              <a:t>366 - 548</a:t>
            </a:r>
            <a:endParaRPr lang="en-US" sz="1400" b="1" dirty="0">
              <a:latin typeface="Calibri" pitchFamily="34" charset="0"/>
            </a:endParaRPr>
          </a:p>
        </p:txBody>
      </p:sp>
      <p:sp>
        <p:nvSpPr>
          <p:cNvPr id="77" name="Text Box 47"/>
          <p:cNvSpPr txBox="1">
            <a:spLocks noChangeArrowheads="1"/>
          </p:cNvSpPr>
          <p:nvPr/>
        </p:nvSpPr>
        <p:spPr bwMode="auto">
          <a:xfrm>
            <a:off x="5332508" y="4420374"/>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24</a:t>
            </a:r>
            <a:endParaRPr lang="en-US" sz="1400" b="1" dirty="0">
              <a:latin typeface="Calibri" pitchFamily="34" charset="0"/>
            </a:endParaRPr>
          </a:p>
        </p:txBody>
      </p:sp>
      <p:sp>
        <p:nvSpPr>
          <p:cNvPr id="78" name="Text Box 48"/>
          <p:cNvSpPr txBox="1">
            <a:spLocks noChangeArrowheads="1"/>
          </p:cNvSpPr>
          <p:nvPr/>
        </p:nvSpPr>
        <p:spPr bwMode="auto">
          <a:xfrm>
            <a:off x="6975778" y="4420374"/>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29</a:t>
            </a:r>
            <a:endParaRPr lang="en-US" sz="1400" b="1" dirty="0">
              <a:latin typeface="Calibri" pitchFamily="34" charset="0"/>
            </a:endParaRPr>
          </a:p>
        </p:txBody>
      </p:sp>
      <p:sp>
        <p:nvSpPr>
          <p:cNvPr id="79" name="Text Box 45"/>
          <p:cNvSpPr txBox="1">
            <a:spLocks noChangeArrowheads="1"/>
          </p:cNvSpPr>
          <p:nvPr/>
        </p:nvSpPr>
        <p:spPr bwMode="auto">
          <a:xfrm>
            <a:off x="3671534" y="6213403"/>
            <a:ext cx="1371600" cy="398463"/>
          </a:xfrm>
          <a:prstGeom prst="rect">
            <a:avLst/>
          </a:prstGeom>
          <a:solidFill>
            <a:srgbClr val="FA12CE"/>
          </a:solidFill>
          <a:ln w="9525">
            <a:noFill/>
            <a:miter lim="800000"/>
            <a:headEnd/>
            <a:tailEnd/>
          </a:ln>
        </p:spPr>
        <p:txBody>
          <a:bodyPr wrap="none" tIns="91440" bIns="91440" anchor="ctr"/>
          <a:lstStyle/>
          <a:p>
            <a:pPr algn="ctr"/>
            <a:r>
              <a:rPr lang="en-US" sz="1400" b="1" dirty="0" smtClean="0">
                <a:solidFill>
                  <a:schemeClr val="bg1"/>
                </a:solidFill>
                <a:latin typeface="Calibri" pitchFamily="34" charset="0"/>
              </a:rPr>
              <a:t>4,884</a:t>
            </a:r>
            <a:endParaRPr lang="en-US" sz="1400" b="1" dirty="0">
              <a:solidFill>
                <a:schemeClr val="bg1"/>
              </a:solidFill>
              <a:latin typeface="Calibri" pitchFamily="34" charset="0"/>
            </a:endParaRPr>
          </a:p>
        </p:txBody>
      </p:sp>
      <p:sp>
        <p:nvSpPr>
          <p:cNvPr id="80" name="Text Box 47"/>
          <p:cNvSpPr txBox="1">
            <a:spLocks noChangeArrowheads="1"/>
          </p:cNvSpPr>
          <p:nvPr/>
        </p:nvSpPr>
        <p:spPr bwMode="auto">
          <a:xfrm>
            <a:off x="5335683" y="6213403"/>
            <a:ext cx="1371600" cy="398463"/>
          </a:xfrm>
          <a:prstGeom prst="rect">
            <a:avLst/>
          </a:prstGeom>
          <a:solidFill>
            <a:srgbClr val="FA12CE"/>
          </a:solidFill>
          <a:ln w="9525">
            <a:noFill/>
            <a:miter lim="800000"/>
            <a:headEnd/>
            <a:tailEnd/>
          </a:ln>
        </p:spPr>
        <p:txBody>
          <a:bodyPr wrap="none" tIns="91440" bIns="91440" anchor="ctr"/>
          <a:lstStyle/>
          <a:p>
            <a:pPr algn="ctr"/>
            <a:r>
              <a:rPr lang="en-US" sz="1400" b="1" dirty="0" smtClean="0">
                <a:solidFill>
                  <a:schemeClr val="bg1"/>
                </a:solidFill>
                <a:latin typeface="Calibri" pitchFamily="34" charset="0"/>
              </a:rPr>
              <a:t>303</a:t>
            </a:r>
            <a:endParaRPr lang="en-US" sz="1400" b="1" dirty="0">
              <a:solidFill>
                <a:schemeClr val="bg1"/>
              </a:solidFill>
              <a:latin typeface="Calibri" pitchFamily="34" charset="0"/>
            </a:endParaRPr>
          </a:p>
        </p:txBody>
      </p:sp>
      <p:sp>
        <p:nvSpPr>
          <p:cNvPr id="81" name="Text Box 48"/>
          <p:cNvSpPr txBox="1">
            <a:spLocks noChangeArrowheads="1"/>
          </p:cNvSpPr>
          <p:nvPr/>
        </p:nvSpPr>
        <p:spPr bwMode="auto">
          <a:xfrm>
            <a:off x="6978953" y="6213403"/>
            <a:ext cx="1371600" cy="398463"/>
          </a:xfrm>
          <a:prstGeom prst="rect">
            <a:avLst/>
          </a:prstGeom>
          <a:solidFill>
            <a:srgbClr val="FA12CE"/>
          </a:solidFill>
          <a:ln w="9525">
            <a:noFill/>
            <a:miter lim="800000"/>
            <a:headEnd/>
            <a:tailEnd/>
          </a:ln>
        </p:spPr>
        <p:txBody>
          <a:bodyPr wrap="none" tIns="91440" bIns="91440" anchor="ctr"/>
          <a:lstStyle/>
          <a:p>
            <a:pPr algn="ctr"/>
            <a:r>
              <a:rPr lang="en-US" sz="1400" b="1" dirty="0" smtClean="0">
                <a:solidFill>
                  <a:schemeClr val="bg1"/>
                </a:solidFill>
                <a:latin typeface="Calibri" pitchFamily="34" charset="0"/>
              </a:rPr>
              <a:t>171</a:t>
            </a:r>
            <a:endParaRPr lang="en-US" sz="1400" b="1" dirty="0">
              <a:solidFill>
                <a:schemeClr val="bg1"/>
              </a:solidFill>
              <a:latin typeface="Calibri" pitchFamily="34" charset="0"/>
            </a:endParaRPr>
          </a:p>
        </p:txBody>
      </p:sp>
      <p:sp>
        <p:nvSpPr>
          <p:cNvPr id="82" name="Text Box 45"/>
          <p:cNvSpPr txBox="1">
            <a:spLocks noChangeArrowheads="1"/>
          </p:cNvSpPr>
          <p:nvPr/>
        </p:nvSpPr>
        <p:spPr bwMode="auto">
          <a:xfrm>
            <a:off x="2000566" y="6213403"/>
            <a:ext cx="1371600" cy="398463"/>
          </a:xfrm>
          <a:prstGeom prst="rect">
            <a:avLst/>
          </a:prstGeom>
          <a:solidFill>
            <a:srgbClr val="FA12CE"/>
          </a:solidFill>
          <a:ln w="9525">
            <a:noFill/>
            <a:miter lim="800000"/>
            <a:headEnd/>
            <a:tailEnd/>
          </a:ln>
        </p:spPr>
        <p:txBody>
          <a:bodyPr wrap="none" tIns="91440" bIns="91440" anchor="ctr"/>
          <a:lstStyle/>
          <a:p>
            <a:pPr algn="ctr"/>
            <a:r>
              <a:rPr lang="en-US" sz="1400" b="1" dirty="0" smtClean="0">
                <a:solidFill>
                  <a:schemeClr val="bg1"/>
                </a:solidFill>
                <a:latin typeface="Calibri" pitchFamily="34" charset="0"/>
              </a:rPr>
              <a:t>6,128 </a:t>
            </a:r>
            <a:r>
              <a:rPr lang="en-US" sz="1400" b="1" dirty="0">
                <a:solidFill>
                  <a:schemeClr val="bg1"/>
                </a:solidFill>
                <a:latin typeface="Calibri" pitchFamily="34" charset="0"/>
              </a:rPr>
              <a:t>- </a:t>
            </a:r>
            <a:r>
              <a:rPr lang="en-US" sz="1400" b="1" dirty="0" smtClean="0">
                <a:solidFill>
                  <a:schemeClr val="bg1"/>
                </a:solidFill>
                <a:latin typeface="Calibri" pitchFamily="34" charset="0"/>
              </a:rPr>
              <a:t>9,192</a:t>
            </a:r>
            <a:endParaRPr lang="en-US" sz="1400" b="1" dirty="0">
              <a:solidFill>
                <a:schemeClr val="bg1"/>
              </a:solidFill>
              <a:latin typeface="Calibri" pitchFamily="34" charset="0"/>
            </a:endParaRPr>
          </a:p>
        </p:txBody>
      </p:sp>
      <p:sp>
        <p:nvSpPr>
          <p:cNvPr id="83" name="Text Box 40"/>
          <p:cNvSpPr txBox="1">
            <a:spLocks noChangeArrowheads="1"/>
          </p:cNvSpPr>
          <p:nvPr/>
        </p:nvSpPr>
        <p:spPr bwMode="auto">
          <a:xfrm>
            <a:off x="476572" y="4897284"/>
            <a:ext cx="725968" cy="307777"/>
          </a:xfrm>
          <a:prstGeom prst="rect">
            <a:avLst/>
          </a:prstGeom>
          <a:noFill/>
          <a:ln w="9525">
            <a:noFill/>
            <a:miter lim="800000"/>
            <a:headEnd/>
            <a:tailEnd/>
          </a:ln>
        </p:spPr>
        <p:txBody>
          <a:bodyPr wrap="none">
            <a:spAutoFit/>
          </a:bodyPr>
          <a:lstStyle/>
          <a:p>
            <a:r>
              <a:rPr lang="en-US" sz="1400" b="1" dirty="0" smtClean="0">
                <a:latin typeface="Calibri" pitchFamily="34" charset="0"/>
              </a:rPr>
              <a:t>México</a:t>
            </a:r>
            <a:endParaRPr lang="en-US" sz="1400" b="1" dirty="0">
              <a:latin typeface="Calibri" pitchFamily="34" charset="0"/>
            </a:endParaRPr>
          </a:p>
        </p:txBody>
      </p:sp>
      <p:sp>
        <p:nvSpPr>
          <p:cNvPr id="84" name="Text Box 45"/>
          <p:cNvSpPr txBox="1">
            <a:spLocks noChangeArrowheads="1"/>
          </p:cNvSpPr>
          <p:nvPr/>
        </p:nvSpPr>
        <p:spPr bwMode="auto">
          <a:xfrm>
            <a:off x="3668359" y="4849884"/>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453</a:t>
            </a:r>
            <a:endParaRPr lang="en-US" sz="1400" b="1" dirty="0">
              <a:latin typeface="Calibri" pitchFamily="34" charset="0"/>
            </a:endParaRPr>
          </a:p>
        </p:txBody>
      </p:sp>
      <p:sp>
        <p:nvSpPr>
          <p:cNvPr id="85" name="Text Box 46"/>
          <p:cNvSpPr txBox="1">
            <a:spLocks noChangeArrowheads="1"/>
          </p:cNvSpPr>
          <p:nvPr/>
        </p:nvSpPr>
        <p:spPr bwMode="auto">
          <a:xfrm>
            <a:off x="2000566" y="4849884"/>
            <a:ext cx="1371600" cy="399600"/>
          </a:xfrm>
          <a:prstGeom prst="rect">
            <a:avLst/>
          </a:prstGeom>
          <a:solidFill>
            <a:schemeClr val="bg1">
              <a:lumMod val="65000"/>
            </a:schemeClr>
          </a:solidFill>
          <a:ln w="9525">
            <a:noFill/>
            <a:miter lim="800000"/>
            <a:headEnd/>
            <a:tailEnd/>
          </a:ln>
        </p:spPr>
        <p:txBody>
          <a:bodyPr tIns="91440" bIns="91440" anchor="ctr"/>
          <a:lstStyle/>
          <a:p>
            <a:pPr algn="ctr"/>
            <a:r>
              <a:rPr lang="en-US" sz="1400" b="1" dirty="0" smtClean="0">
                <a:latin typeface="Calibri" pitchFamily="34" charset="0"/>
              </a:rPr>
              <a:t>1,330 – 1,995</a:t>
            </a:r>
            <a:endParaRPr lang="en-US" sz="1400" b="1" dirty="0">
              <a:latin typeface="Calibri" pitchFamily="34" charset="0"/>
            </a:endParaRPr>
          </a:p>
        </p:txBody>
      </p:sp>
      <p:sp>
        <p:nvSpPr>
          <p:cNvPr id="86" name="Text Box 47"/>
          <p:cNvSpPr txBox="1">
            <a:spLocks noChangeArrowheads="1"/>
          </p:cNvSpPr>
          <p:nvPr/>
        </p:nvSpPr>
        <p:spPr bwMode="auto">
          <a:xfrm>
            <a:off x="5332508" y="4849884"/>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16</a:t>
            </a:r>
            <a:endParaRPr lang="en-US" sz="1400" b="1" dirty="0">
              <a:latin typeface="Calibri" pitchFamily="34" charset="0"/>
            </a:endParaRPr>
          </a:p>
        </p:txBody>
      </p:sp>
      <p:sp>
        <p:nvSpPr>
          <p:cNvPr id="87" name="Text Box 48"/>
          <p:cNvSpPr txBox="1">
            <a:spLocks noChangeArrowheads="1"/>
          </p:cNvSpPr>
          <p:nvPr/>
        </p:nvSpPr>
        <p:spPr bwMode="auto">
          <a:xfrm>
            <a:off x="6975778" y="4849884"/>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19</a:t>
            </a:r>
            <a:endParaRPr lang="en-US" sz="1400" b="1" dirty="0">
              <a:latin typeface="Calibri" pitchFamily="34" charset="0"/>
            </a:endParaRPr>
          </a:p>
        </p:txBody>
      </p:sp>
      <p:sp>
        <p:nvSpPr>
          <p:cNvPr id="88" name="Text Box 40"/>
          <p:cNvSpPr txBox="1">
            <a:spLocks noChangeArrowheads="1"/>
          </p:cNvSpPr>
          <p:nvPr/>
        </p:nvSpPr>
        <p:spPr bwMode="auto">
          <a:xfrm>
            <a:off x="476572" y="5329084"/>
            <a:ext cx="527050" cy="304800"/>
          </a:xfrm>
          <a:prstGeom prst="rect">
            <a:avLst/>
          </a:prstGeom>
          <a:noFill/>
          <a:ln w="9525">
            <a:noFill/>
            <a:miter lim="800000"/>
            <a:headEnd/>
            <a:tailEnd/>
          </a:ln>
        </p:spPr>
        <p:txBody>
          <a:bodyPr wrap="none">
            <a:spAutoFit/>
          </a:bodyPr>
          <a:lstStyle/>
          <a:p>
            <a:r>
              <a:rPr lang="en-US" sz="1400" b="1" dirty="0" err="1">
                <a:latin typeface="Calibri" pitchFamily="34" charset="0"/>
              </a:rPr>
              <a:t>Perú</a:t>
            </a:r>
            <a:endParaRPr lang="en-US" sz="1400" b="1" dirty="0">
              <a:latin typeface="Calibri" pitchFamily="34" charset="0"/>
            </a:endParaRPr>
          </a:p>
        </p:txBody>
      </p:sp>
      <p:sp>
        <p:nvSpPr>
          <p:cNvPr id="89" name="Text Box 45"/>
          <p:cNvSpPr txBox="1">
            <a:spLocks noChangeArrowheads="1"/>
          </p:cNvSpPr>
          <p:nvPr/>
        </p:nvSpPr>
        <p:spPr bwMode="auto">
          <a:xfrm>
            <a:off x="3668359" y="5281684"/>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366</a:t>
            </a:r>
            <a:endParaRPr lang="en-US" sz="1400" b="1" dirty="0">
              <a:latin typeface="Calibri" pitchFamily="34" charset="0"/>
            </a:endParaRPr>
          </a:p>
        </p:txBody>
      </p:sp>
      <p:sp>
        <p:nvSpPr>
          <p:cNvPr id="90" name="Text Box 46"/>
          <p:cNvSpPr txBox="1">
            <a:spLocks noChangeArrowheads="1"/>
          </p:cNvSpPr>
          <p:nvPr/>
        </p:nvSpPr>
        <p:spPr bwMode="auto">
          <a:xfrm>
            <a:off x="2000566" y="5281684"/>
            <a:ext cx="1371600" cy="399600"/>
          </a:xfrm>
          <a:prstGeom prst="rect">
            <a:avLst/>
          </a:prstGeom>
          <a:solidFill>
            <a:schemeClr val="bg1">
              <a:lumMod val="65000"/>
            </a:schemeClr>
          </a:solidFill>
          <a:ln w="9525">
            <a:noFill/>
            <a:miter lim="800000"/>
            <a:headEnd/>
            <a:tailEnd/>
          </a:ln>
        </p:spPr>
        <p:txBody>
          <a:bodyPr tIns="91440" bIns="91440" anchor="ctr"/>
          <a:lstStyle/>
          <a:p>
            <a:pPr algn="ctr"/>
            <a:r>
              <a:rPr lang="en-US" sz="1400" b="1" dirty="0" smtClean="0">
                <a:latin typeface="Calibri" pitchFamily="34" charset="0"/>
              </a:rPr>
              <a:t>24 </a:t>
            </a:r>
            <a:r>
              <a:rPr lang="en-US" sz="1400" b="1" dirty="0">
                <a:latin typeface="Calibri" pitchFamily="34" charset="0"/>
              </a:rPr>
              <a:t>- </a:t>
            </a:r>
            <a:r>
              <a:rPr lang="en-US" sz="1400" b="1" dirty="0" smtClean="0">
                <a:latin typeface="Calibri" pitchFamily="34" charset="0"/>
              </a:rPr>
              <a:t>35</a:t>
            </a:r>
            <a:endParaRPr lang="en-US" sz="1400" b="1" dirty="0">
              <a:latin typeface="Calibri" pitchFamily="34" charset="0"/>
            </a:endParaRPr>
          </a:p>
        </p:txBody>
      </p:sp>
      <p:sp>
        <p:nvSpPr>
          <p:cNvPr id="91" name="Text Box 47"/>
          <p:cNvSpPr txBox="1">
            <a:spLocks noChangeArrowheads="1"/>
          </p:cNvSpPr>
          <p:nvPr/>
        </p:nvSpPr>
        <p:spPr bwMode="auto">
          <a:xfrm>
            <a:off x="5332508" y="5281684"/>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5</a:t>
            </a:r>
            <a:endParaRPr lang="en-US" sz="1400" b="1" dirty="0">
              <a:latin typeface="Calibri" pitchFamily="34" charset="0"/>
            </a:endParaRPr>
          </a:p>
        </p:txBody>
      </p:sp>
      <p:sp>
        <p:nvSpPr>
          <p:cNvPr id="92" name="Text Box 48"/>
          <p:cNvSpPr txBox="1">
            <a:spLocks noChangeArrowheads="1"/>
          </p:cNvSpPr>
          <p:nvPr/>
        </p:nvSpPr>
        <p:spPr bwMode="auto">
          <a:xfrm>
            <a:off x="6975778" y="5281684"/>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6</a:t>
            </a:r>
            <a:endParaRPr lang="en-US" sz="1400" b="1" dirty="0">
              <a:latin typeface="Calibri" pitchFamily="34" charset="0"/>
            </a:endParaRPr>
          </a:p>
        </p:txBody>
      </p:sp>
      <p:sp>
        <p:nvSpPr>
          <p:cNvPr id="93" name="Text Box 45"/>
          <p:cNvSpPr txBox="1">
            <a:spLocks noChangeArrowheads="1"/>
          </p:cNvSpPr>
          <p:nvPr/>
        </p:nvSpPr>
        <p:spPr bwMode="auto">
          <a:xfrm>
            <a:off x="496304" y="6213403"/>
            <a:ext cx="935037" cy="398463"/>
          </a:xfrm>
          <a:prstGeom prst="rect">
            <a:avLst/>
          </a:prstGeom>
          <a:solidFill>
            <a:srgbClr val="FA12CE"/>
          </a:solidFill>
          <a:ln w="9525">
            <a:noFill/>
            <a:miter lim="800000"/>
            <a:headEnd/>
            <a:tailEnd/>
          </a:ln>
        </p:spPr>
        <p:txBody>
          <a:bodyPr wrap="none" tIns="91440" bIns="91440" anchor="ctr"/>
          <a:lstStyle/>
          <a:p>
            <a:pPr algn="ctr"/>
            <a:r>
              <a:rPr lang="en-US" sz="1400" b="1" dirty="0">
                <a:solidFill>
                  <a:schemeClr val="bg1"/>
                </a:solidFill>
                <a:latin typeface="Calibri" pitchFamily="34" charset="0"/>
              </a:rPr>
              <a:t>Total</a:t>
            </a:r>
          </a:p>
        </p:txBody>
      </p:sp>
      <p:sp>
        <p:nvSpPr>
          <p:cNvPr id="72" name="Text Box 40"/>
          <p:cNvSpPr txBox="1">
            <a:spLocks noChangeArrowheads="1"/>
          </p:cNvSpPr>
          <p:nvPr/>
        </p:nvSpPr>
        <p:spPr bwMode="auto">
          <a:xfrm>
            <a:off x="476572" y="5747957"/>
            <a:ext cx="824328" cy="307777"/>
          </a:xfrm>
          <a:prstGeom prst="rect">
            <a:avLst/>
          </a:prstGeom>
          <a:noFill/>
          <a:ln w="9525">
            <a:noFill/>
            <a:miter lim="800000"/>
            <a:headEnd/>
            <a:tailEnd/>
          </a:ln>
        </p:spPr>
        <p:txBody>
          <a:bodyPr wrap="none">
            <a:spAutoFit/>
          </a:bodyPr>
          <a:lstStyle/>
          <a:p>
            <a:r>
              <a:rPr lang="en-US" sz="1400" b="1" dirty="0" err="1" smtClean="0">
                <a:latin typeface="Calibri" pitchFamily="34" charset="0"/>
              </a:rPr>
              <a:t>Resto</a:t>
            </a:r>
            <a:r>
              <a:rPr lang="en-US" sz="1400" b="1" dirty="0" smtClean="0">
                <a:latin typeface="Calibri" pitchFamily="34" charset="0"/>
              </a:rPr>
              <a:t> AL</a:t>
            </a:r>
            <a:endParaRPr lang="en-US" sz="1400" b="1" dirty="0">
              <a:latin typeface="Calibri" pitchFamily="34" charset="0"/>
            </a:endParaRPr>
          </a:p>
        </p:txBody>
      </p:sp>
      <p:sp>
        <p:nvSpPr>
          <p:cNvPr id="73" name="Text Box 45"/>
          <p:cNvSpPr txBox="1">
            <a:spLocks noChangeArrowheads="1"/>
          </p:cNvSpPr>
          <p:nvPr/>
        </p:nvSpPr>
        <p:spPr bwMode="auto">
          <a:xfrm>
            <a:off x="3668359" y="5702045"/>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1,867</a:t>
            </a:r>
            <a:endParaRPr lang="en-US" sz="1400" b="1" dirty="0">
              <a:latin typeface="Calibri" pitchFamily="34" charset="0"/>
            </a:endParaRPr>
          </a:p>
        </p:txBody>
      </p:sp>
      <p:sp>
        <p:nvSpPr>
          <p:cNvPr id="74" name="Text Box 46"/>
          <p:cNvSpPr txBox="1">
            <a:spLocks noChangeArrowheads="1"/>
          </p:cNvSpPr>
          <p:nvPr/>
        </p:nvSpPr>
        <p:spPr bwMode="auto">
          <a:xfrm>
            <a:off x="2000566" y="5702045"/>
            <a:ext cx="1371600" cy="399600"/>
          </a:xfrm>
          <a:prstGeom prst="rect">
            <a:avLst/>
          </a:prstGeom>
          <a:solidFill>
            <a:schemeClr val="bg1">
              <a:lumMod val="65000"/>
            </a:schemeClr>
          </a:solidFill>
          <a:ln w="9525">
            <a:noFill/>
            <a:miter lim="800000"/>
            <a:headEnd/>
            <a:tailEnd/>
          </a:ln>
        </p:spPr>
        <p:txBody>
          <a:bodyPr tIns="91440" bIns="91440" anchor="ctr"/>
          <a:lstStyle/>
          <a:p>
            <a:pPr algn="ctr"/>
            <a:r>
              <a:rPr lang="en-US" sz="1400" b="1" dirty="0" smtClean="0">
                <a:latin typeface="Calibri" pitchFamily="34" charset="0"/>
              </a:rPr>
              <a:t>1,259 – 1,888</a:t>
            </a:r>
            <a:endParaRPr lang="en-US" sz="1400" b="1" dirty="0">
              <a:latin typeface="Calibri" pitchFamily="34" charset="0"/>
            </a:endParaRPr>
          </a:p>
        </p:txBody>
      </p:sp>
      <p:sp>
        <p:nvSpPr>
          <p:cNvPr id="75" name="Text Box 47"/>
          <p:cNvSpPr txBox="1">
            <a:spLocks noChangeArrowheads="1"/>
          </p:cNvSpPr>
          <p:nvPr/>
        </p:nvSpPr>
        <p:spPr bwMode="auto">
          <a:xfrm>
            <a:off x="5332508" y="5702045"/>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194</a:t>
            </a:r>
            <a:endParaRPr lang="en-US" sz="1400" b="1" dirty="0">
              <a:latin typeface="Calibri" pitchFamily="34" charset="0"/>
            </a:endParaRPr>
          </a:p>
        </p:txBody>
      </p:sp>
      <p:sp>
        <p:nvSpPr>
          <p:cNvPr id="94" name="Text Box 48"/>
          <p:cNvSpPr txBox="1">
            <a:spLocks noChangeArrowheads="1"/>
          </p:cNvSpPr>
          <p:nvPr/>
        </p:nvSpPr>
        <p:spPr bwMode="auto">
          <a:xfrm>
            <a:off x="6975778" y="5702045"/>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44</a:t>
            </a:r>
            <a:endParaRPr lang="en-US" sz="1400" b="1" dirty="0">
              <a:latin typeface="Calibri" pitchFamily="34" charset="0"/>
            </a:endParaRPr>
          </a:p>
        </p:txBody>
      </p:sp>
      <p:sp>
        <p:nvSpPr>
          <p:cNvPr id="95" name="Rectangle 20"/>
          <p:cNvSpPr>
            <a:spLocks noChangeArrowheads="1"/>
          </p:cNvSpPr>
          <p:nvPr/>
        </p:nvSpPr>
        <p:spPr bwMode="auto">
          <a:xfrm>
            <a:off x="497524" y="116632"/>
            <a:ext cx="8646476" cy="615553"/>
          </a:xfrm>
          <a:prstGeom prst="rect">
            <a:avLst/>
          </a:prstGeom>
          <a:noFill/>
          <a:ln w="9525" algn="ctr">
            <a:noFill/>
            <a:miter lim="800000"/>
            <a:headEnd/>
            <a:tailEnd/>
          </a:ln>
        </p:spPr>
        <p:txBody>
          <a:bodyPr wrap="square" lIns="0" tIns="0" rIns="0" bIns="0">
            <a:spAutoFit/>
          </a:bodyPr>
          <a:lstStyle/>
          <a:p>
            <a:pPr eaLnBrk="0" hangingPunct="0"/>
            <a:r>
              <a:rPr lang="es-MX" sz="2000" b="1" cap="all" dirty="0" smtClean="0">
                <a:latin typeface="Calibri" pitchFamily="34" charset="0"/>
              </a:rPr>
              <a:t>Así, si la banda de 700 </a:t>
            </a:r>
            <a:r>
              <a:rPr lang="es-MX" sz="2000" b="1" cap="all" dirty="0" err="1" smtClean="0">
                <a:latin typeface="Calibri" pitchFamily="34" charset="0"/>
              </a:rPr>
              <a:t>mh</a:t>
            </a:r>
            <a:r>
              <a:rPr lang="es-MX" sz="2000" b="1" dirty="0" err="1" smtClean="0">
                <a:latin typeface="Calibri" pitchFamily="34" charset="0"/>
              </a:rPr>
              <a:t>z</a:t>
            </a:r>
            <a:r>
              <a:rPr lang="es-MX" sz="2000" b="1" cap="all" dirty="0" smtClean="0">
                <a:latin typeface="Calibri" pitchFamily="34" charset="0"/>
              </a:rPr>
              <a:t> fuera utilizada para banda ancha móvil, contribuiría entre 11,486 y 14,550 millones de dólares en la región</a:t>
            </a:r>
            <a:endParaRPr lang="es-MX" sz="2000" b="1" dirty="0" smtClean="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0"/>
          <p:cNvSpPr>
            <a:spLocks noChangeArrowheads="1"/>
          </p:cNvSpPr>
          <p:nvPr/>
        </p:nvSpPr>
        <p:spPr bwMode="auto">
          <a:xfrm>
            <a:off x="497524" y="875042"/>
            <a:ext cx="7398892" cy="523220"/>
          </a:xfrm>
          <a:prstGeom prst="rect">
            <a:avLst/>
          </a:prstGeom>
          <a:noFill/>
          <a:ln w="9525" algn="ctr">
            <a:noFill/>
            <a:miter lim="800000"/>
            <a:headEnd/>
            <a:tailEnd/>
          </a:ln>
        </p:spPr>
        <p:txBody>
          <a:bodyPr wrap="square" lIns="0" tIns="0" rIns="0" bIns="0">
            <a:spAutoFit/>
          </a:bodyPr>
          <a:lstStyle/>
          <a:p>
            <a:pPr eaLnBrk="0" hangingPunct="0"/>
            <a:r>
              <a:rPr lang="es-MX" sz="2000" b="1" dirty="0" smtClean="0">
                <a:latin typeface="Calibri" pitchFamily="34" charset="0"/>
              </a:rPr>
              <a:t>Impacto en la cadena productiva de la industria de la radiodifusión</a:t>
            </a:r>
          </a:p>
          <a:p>
            <a:pPr eaLnBrk="0" hangingPunct="0"/>
            <a:r>
              <a:rPr lang="es-MX" sz="1400" dirty="0" smtClean="0">
                <a:latin typeface="Calibri" pitchFamily="34" charset="0"/>
              </a:rPr>
              <a:t>Millones de dólares</a:t>
            </a:r>
          </a:p>
        </p:txBody>
      </p:sp>
      <p:grpSp>
        <p:nvGrpSpPr>
          <p:cNvPr id="2" name="34 Grupo"/>
          <p:cNvGrpSpPr/>
          <p:nvPr/>
        </p:nvGrpSpPr>
        <p:grpSpPr>
          <a:xfrm>
            <a:off x="1916778" y="1543995"/>
            <a:ext cx="1656000" cy="838200"/>
            <a:chOff x="1475656" y="1916832"/>
            <a:chExt cx="1656000" cy="838200"/>
          </a:xfrm>
        </p:grpSpPr>
        <p:sp>
          <p:nvSpPr>
            <p:cNvPr id="23" name="AutoShape 47"/>
            <p:cNvSpPr>
              <a:spLocks noChangeArrowheads="1"/>
            </p:cNvSpPr>
            <p:nvPr/>
          </p:nvSpPr>
          <p:spPr bwMode="auto">
            <a:xfrm>
              <a:off x="1475656" y="1916832"/>
              <a:ext cx="1656000" cy="838200"/>
            </a:xfrm>
            <a:prstGeom prst="homePlate">
              <a:avLst>
                <a:gd name="adj" fmla="val 45455"/>
              </a:avLst>
            </a:prstGeom>
            <a:solidFill>
              <a:srgbClr val="322ADA"/>
            </a:solidFill>
            <a:ln w="9525">
              <a:noFill/>
              <a:miter lim="800000"/>
              <a:headEnd/>
              <a:tailEnd/>
            </a:ln>
          </p:spPr>
          <p:txBody>
            <a:bodyPr wrap="none" anchor="ctr"/>
            <a:lstStyle/>
            <a:p>
              <a:pPr algn="ctr"/>
              <a:endParaRPr lang="en-US" sz="1400" b="1" dirty="0">
                <a:solidFill>
                  <a:schemeClr val="bg1"/>
                </a:solidFill>
                <a:latin typeface="Calibri" pitchFamily="34" charset="0"/>
              </a:endParaRPr>
            </a:p>
          </p:txBody>
        </p:sp>
        <p:sp>
          <p:nvSpPr>
            <p:cNvPr id="27" name="Rectangle 20"/>
            <p:cNvSpPr>
              <a:spLocks noChangeArrowheads="1"/>
            </p:cNvSpPr>
            <p:nvPr/>
          </p:nvSpPr>
          <p:spPr bwMode="auto">
            <a:xfrm>
              <a:off x="1694622" y="2120489"/>
              <a:ext cx="1044256" cy="430887"/>
            </a:xfrm>
            <a:prstGeom prst="rect">
              <a:avLst/>
            </a:prstGeom>
            <a:noFill/>
            <a:ln w="9525" algn="ctr">
              <a:noFill/>
              <a:miter lim="800000"/>
              <a:headEnd/>
              <a:tailEnd/>
            </a:ln>
          </p:spPr>
          <p:txBody>
            <a:bodyPr wrap="square" lIns="0" tIns="0" rIns="0" bIns="0">
              <a:spAutoFit/>
            </a:bodyPr>
            <a:lstStyle/>
            <a:p>
              <a:pPr eaLnBrk="0" hangingPunct="0"/>
              <a:r>
                <a:rPr lang="es-MX" sz="1400" b="1" dirty="0" smtClean="0">
                  <a:solidFill>
                    <a:schemeClr val="bg1"/>
                  </a:solidFill>
                  <a:latin typeface="Calibri" pitchFamily="34" charset="0"/>
                </a:rPr>
                <a:t>Adquisición de espectro</a:t>
              </a:r>
            </a:p>
          </p:txBody>
        </p:sp>
      </p:grpSp>
      <p:grpSp>
        <p:nvGrpSpPr>
          <p:cNvPr id="3" name="33 Grupo"/>
          <p:cNvGrpSpPr/>
          <p:nvPr/>
        </p:nvGrpSpPr>
        <p:grpSpPr>
          <a:xfrm>
            <a:off x="3572962" y="1543995"/>
            <a:ext cx="1656000" cy="838200"/>
            <a:chOff x="3131840" y="2060848"/>
            <a:chExt cx="1656000" cy="838200"/>
          </a:xfrm>
        </p:grpSpPr>
        <p:sp>
          <p:nvSpPr>
            <p:cNvPr id="24" name="AutoShape 47"/>
            <p:cNvSpPr>
              <a:spLocks noChangeArrowheads="1"/>
            </p:cNvSpPr>
            <p:nvPr/>
          </p:nvSpPr>
          <p:spPr bwMode="auto">
            <a:xfrm>
              <a:off x="3131840" y="2060848"/>
              <a:ext cx="1656000" cy="838200"/>
            </a:xfrm>
            <a:prstGeom prst="homePlate">
              <a:avLst>
                <a:gd name="adj" fmla="val 45455"/>
              </a:avLst>
            </a:prstGeom>
            <a:solidFill>
              <a:srgbClr val="322ADA"/>
            </a:solidFill>
            <a:ln w="9525">
              <a:noFill/>
              <a:miter lim="800000"/>
              <a:headEnd/>
              <a:tailEnd/>
            </a:ln>
          </p:spPr>
          <p:txBody>
            <a:bodyPr wrap="none" anchor="ctr"/>
            <a:lstStyle/>
            <a:p>
              <a:pPr algn="ctr"/>
              <a:endParaRPr lang="en-US" sz="1400" b="1" dirty="0">
                <a:solidFill>
                  <a:schemeClr val="bg1"/>
                </a:solidFill>
                <a:latin typeface="Calibri" pitchFamily="34" charset="0"/>
              </a:endParaRPr>
            </a:p>
          </p:txBody>
        </p:sp>
        <p:sp>
          <p:nvSpPr>
            <p:cNvPr id="28" name="Rectangle 20"/>
            <p:cNvSpPr>
              <a:spLocks noChangeArrowheads="1"/>
            </p:cNvSpPr>
            <p:nvPr/>
          </p:nvSpPr>
          <p:spPr bwMode="auto">
            <a:xfrm>
              <a:off x="3410766" y="2156783"/>
              <a:ext cx="1044256" cy="646331"/>
            </a:xfrm>
            <a:prstGeom prst="rect">
              <a:avLst/>
            </a:prstGeom>
            <a:noFill/>
            <a:ln w="9525" algn="ctr">
              <a:noFill/>
              <a:miter lim="800000"/>
              <a:headEnd/>
              <a:tailEnd/>
            </a:ln>
          </p:spPr>
          <p:txBody>
            <a:bodyPr wrap="square" lIns="0" tIns="0" rIns="0" bIns="0">
              <a:spAutoFit/>
            </a:bodyPr>
            <a:lstStyle/>
            <a:p>
              <a:pPr eaLnBrk="0" hangingPunct="0"/>
              <a:r>
                <a:rPr lang="es-MX" sz="1400" b="1" dirty="0" smtClean="0">
                  <a:solidFill>
                    <a:schemeClr val="bg1"/>
                  </a:solidFill>
                  <a:latin typeface="Calibri" pitchFamily="34" charset="0"/>
                </a:rPr>
                <a:t>Adquisición de bienes productivos</a:t>
              </a:r>
            </a:p>
          </p:txBody>
        </p:sp>
      </p:grpSp>
      <p:grpSp>
        <p:nvGrpSpPr>
          <p:cNvPr id="4" name="32 Grupo"/>
          <p:cNvGrpSpPr/>
          <p:nvPr/>
        </p:nvGrpSpPr>
        <p:grpSpPr>
          <a:xfrm>
            <a:off x="5232304" y="1543995"/>
            <a:ext cx="1656000" cy="838200"/>
            <a:chOff x="4488160" y="2069232"/>
            <a:chExt cx="1656000" cy="838200"/>
          </a:xfrm>
        </p:grpSpPr>
        <p:sp>
          <p:nvSpPr>
            <p:cNvPr id="25" name="AutoShape 47"/>
            <p:cNvSpPr>
              <a:spLocks noChangeArrowheads="1"/>
            </p:cNvSpPr>
            <p:nvPr/>
          </p:nvSpPr>
          <p:spPr bwMode="auto">
            <a:xfrm>
              <a:off x="4488160" y="2069232"/>
              <a:ext cx="1656000" cy="838200"/>
            </a:xfrm>
            <a:prstGeom prst="homePlate">
              <a:avLst>
                <a:gd name="adj" fmla="val 45455"/>
              </a:avLst>
            </a:prstGeom>
            <a:solidFill>
              <a:srgbClr val="322ADA"/>
            </a:solidFill>
            <a:ln w="9525">
              <a:noFill/>
              <a:miter lim="800000"/>
              <a:headEnd/>
              <a:tailEnd/>
            </a:ln>
          </p:spPr>
          <p:txBody>
            <a:bodyPr wrap="none" anchor="ctr"/>
            <a:lstStyle/>
            <a:p>
              <a:pPr algn="ctr"/>
              <a:endParaRPr lang="en-US" sz="1400" b="1" dirty="0">
                <a:solidFill>
                  <a:schemeClr val="bg1"/>
                </a:solidFill>
                <a:latin typeface="Calibri" pitchFamily="34" charset="0"/>
              </a:endParaRPr>
            </a:p>
          </p:txBody>
        </p:sp>
        <p:sp>
          <p:nvSpPr>
            <p:cNvPr id="29" name="Rectangle 20"/>
            <p:cNvSpPr>
              <a:spLocks noChangeArrowheads="1"/>
            </p:cNvSpPr>
            <p:nvPr/>
          </p:nvSpPr>
          <p:spPr bwMode="auto">
            <a:xfrm>
              <a:off x="4755102" y="2165167"/>
              <a:ext cx="1044256" cy="646331"/>
            </a:xfrm>
            <a:prstGeom prst="rect">
              <a:avLst/>
            </a:prstGeom>
            <a:noFill/>
            <a:ln w="9525" algn="ctr">
              <a:noFill/>
              <a:miter lim="800000"/>
              <a:headEnd/>
              <a:tailEnd/>
            </a:ln>
          </p:spPr>
          <p:txBody>
            <a:bodyPr wrap="square" lIns="0" tIns="0" rIns="0" bIns="0">
              <a:spAutoFit/>
            </a:bodyPr>
            <a:lstStyle/>
            <a:p>
              <a:pPr eaLnBrk="0" hangingPunct="0"/>
              <a:r>
                <a:rPr lang="es-MX" sz="1400" b="1" dirty="0" smtClean="0">
                  <a:solidFill>
                    <a:schemeClr val="bg1"/>
                  </a:solidFill>
                  <a:latin typeface="Calibri" pitchFamily="34" charset="0"/>
                </a:rPr>
                <a:t>Adquisición de servicios operativos</a:t>
              </a:r>
            </a:p>
          </p:txBody>
        </p:sp>
      </p:grpSp>
      <p:grpSp>
        <p:nvGrpSpPr>
          <p:cNvPr id="5" name="31 Grupo"/>
          <p:cNvGrpSpPr/>
          <p:nvPr/>
        </p:nvGrpSpPr>
        <p:grpSpPr>
          <a:xfrm>
            <a:off x="6888488" y="1543995"/>
            <a:ext cx="1656000" cy="838200"/>
            <a:chOff x="6144344" y="2213248"/>
            <a:chExt cx="1656000" cy="838200"/>
          </a:xfrm>
        </p:grpSpPr>
        <p:sp>
          <p:nvSpPr>
            <p:cNvPr id="26" name="AutoShape 47"/>
            <p:cNvSpPr>
              <a:spLocks noChangeArrowheads="1"/>
            </p:cNvSpPr>
            <p:nvPr/>
          </p:nvSpPr>
          <p:spPr bwMode="auto">
            <a:xfrm>
              <a:off x="6144344" y="2213248"/>
              <a:ext cx="1656000" cy="838200"/>
            </a:xfrm>
            <a:prstGeom prst="homePlate">
              <a:avLst>
                <a:gd name="adj" fmla="val 45455"/>
              </a:avLst>
            </a:prstGeom>
            <a:solidFill>
              <a:srgbClr val="322ADA"/>
            </a:solidFill>
            <a:ln w="9525">
              <a:noFill/>
              <a:miter lim="800000"/>
              <a:headEnd/>
              <a:tailEnd/>
            </a:ln>
          </p:spPr>
          <p:txBody>
            <a:bodyPr wrap="none" anchor="ctr"/>
            <a:lstStyle/>
            <a:p>
              <a:pPr algn="ctr"/>
              <a:endParaRPr lang="en-US" sz="1400" b="1" dirty="0">
                <a:solidFill>
                  <a:schemeClr val="bg1"/>
                </a:solidFill>
                <a:latin typeface="Calibri" pitchFamily="34" charset="0"/>
              </a:endParaRPr>
            </a:p>
          </p:txBody>
        </p:sp>
        <p:sp>
          <p:nvSpPr>
            <p:cNvPr id="30" name="Rectangle 20"/>
            <p:cNvSpPr>
              <a:spLocks noChangeArrowheads="1"/>
            </p:cNvSpPr>
            <p:nvPr/>
          </p:nvSpPr>
          <p:spPr bwMode="auto">
            <a:xfrm>
              <a:off x="6405122" y="2309183"/>
              <a:ext cx="1044256" cy="646331"/>
            </a:xfrm>
            <a:prstGeom prst="rect">
              <a:avLst/>
            </a:prstGeom>
            <a:noFill/>
            <a:ln w="9525" algn="ctr">
              <a:noFill/>
              <a:miter lim="800000"/>
              <a:headEnd/>
              <a:tailEnd/>
            </a:ln>
          </p:spPr>
          <p:txBody>
            <a:bodyPr wrap="square" lIns="0" tIns="0" rIns="0" bIns="0">
              <a:spAutoFit/>
            </a:bodyPr>
            <a:lstStyle/>
            <a:p>
              <a:pPr eaLnBrk="0" hangingPunct="0"/>
              <a:r>
                <a:rPr lang="es-MX" sz="1400" b="1" dirty="0" smtClean="0">
                  <a:solidFill>
                    <a:schemeClr val="bg1"/>
                  </a:solidFill>
                  <a:latin typeface="Calibri" pitchFamily="34" charset="0"/>
                </a:rPr>
                <a:t>Adquisición de servicios comerciales</a:t>
              </a:r>
            </a:p>
          </p:txBody>
        </p:sp>
      </p:grpSp>
      <p:sp>
        <p:nvSpPr>
          <p:cNvPr id="52" name="Text Box 9"/>
          <p:cNvSpPr txBox="1">
            <a:spLocks noChangeArrowheads="1"/>
          </p:cNvSpPr>
          <p:nvPr/>
        </p:nvSpPr>
        <p:spPr bwMode="auto">
          <a:xfrm>
            <a:off x="1889125" y="2353612"/>
            <a:ext cx="1397000" cy="913070"/>
          </a:xfrm>
          <a:prstGeom prst="rect">
            <a:avLst/>
          </a:prstGeom>
          <a:noFill/>
          <a:ln w="9525">
            <a:noFill/>
            <a:miter lim="800000"/>
            <a:headEnd/>
            <a:tailEnd/>
          </a:ln>
        </p:spPr>
        <p:txBody>
          <a:bodyPr>
            <a:spAutoFit/>
          </a:bodyPr>
          <a:lstStyle/>
          <a:p>
            <a:pPr marL="111125" indent="-111125">
              <a:lnSpc>
                <a:spcPts val="1600"/>
              </a:lnSpc>
              <a:buClr>
                <a:schemeClr val="tx1"/>
              </a:buClr>
              <a:buFont typeface="Calibri" pitchFamily="34" charset="0"/>
              <a:buChar char="•"/>
            </a:pPr>
            <a:r>
              <a:rPr lang="en-US" sz="1200" dirty="0" err="1">
                <a:latin typeface="Calibri" pitchFamily="34" charset="0"/>
              </a:rPr>
              <a:t>Inversión</a:t>
            </a:r>
            <a:r>
              <a:rPr lang="en-US" sz="1200" dirty="0">
                <a:latin typeface="Calibri" pitchFamily="34" charset="0"/>
              </a:rPr>
              <a:t> </a:t>
            </a:r>
            <a:r>
              <a:rPr lang="en-US" sz="1200" dirty="0" err="1">
                <a:latin typeface="Calibri" pitchFamily="34" charset="0"/>
              </a:rPr>
              <a:t>para</a:t>
            </a:r>
            <a:r>
              <a:rPr lang="en-US" sz="1200" dirty="0">
                <a:latin typeface="Calibri" pitchFamily="34" charset="0"/>
              </a:rPr>
              <a:t> la </a:t>
            </a:r>
            <a:r>
              <a:rPr lang="en-US" sz="1200" dirty="0" err="1">
                <a:latin typeface="Calibri" pitchFamily="34" charset="0"/>
              </a:rPr>
              <a:t>adquisición</a:t>
            </a:r>
            <a:r>
              <a:rPr lang="en-US" sz="1200" dirty="0">
                <a:latin typeface="Calibri" pitchFamily="34" charset="0"/>
              </a:rPr>
              <a:t> de </a:t>
            </a:r>
            <a:r>
              <a:rPr lang="en-US" sz="1200" dirty="0" err="1">
                <a:latin typeface="Calibri" pitchFamily="34" charset="0"/>
              </a:rPr>
              <a:t>espectro</a:t>
            </a:r>
            <a:r>
              <a:rPr lang="en-US" sz="1200" dirty="0">
                <a:latin typeface="Calibri" pitchFamily="34" charset="0"/>
              </a:rPr>
              <a:t> en </a:t>
            </a:r>
            <a:r>
              <a:rPr lang="en-US" sz="1200" dirty="0" err="1">
                <a:latin typeface="Calibri" pitchFamily="34" charset="0"/>
              </a:rPr>
              <a:t>subasta</a:t>
            </a:r>
            <a:endParaRPr lang="en-US" sz="1200" dirty="0">
              <a:latin typeface="Calibri" pitchFamily="34" charset="0"/>
            </a:endParaRPr>
          </a:p>
        </p:txBody>
      </p:sp>
      <p:sp>
        <p:nvSpPr>
          <p:cNvPr id="53" name="Text Box 10"/>
          <p:cNvSpPr txBox="1">
            <a:spLocks noChangeArrowheads="1"/>
          </p:cNvSpPr>
          <p:nvPr/>
        </p:nvSpPr>
        <p:spPr bwMode="auto">
          <a:xfrm>
            <a:off x="3578225" y="2353612"/>
            <a:ext cx="1562100" cy="1118255"/>
          </a:xfrm>
          <a:prstGeom prst="rect">
            <a:avLst/>
          </a:prstGeom>
          <a:noFill/>
          <a:ln w="9525">
            <a:noFill/>
            <a:miter lim="800000"/>
            <a:headEnd/>
            <a:tailEnd/>
          </a:ln>
        </p:spPr>
        <p:txBody>
          <a:bodyPr>
            <a:spAutoFit/>
          </a:bodyPr>
          <a:lstStyle/>
          <a:p>
            <a:pPr marL="111125" indent="-111125">
              <a:lnSpc>
                <a:spcPts val="1600"/>
              </a:lnSpc>
              <a:buClr>
                <a:schemeClr val="tx1"/>
              </a:buClr>
              <a:buFont typeface="Calibri" pitchFamily="34" charset="0"/>
              <a:buChar char="•"/>
            </a:pPr>
            <a:r>
              <a:rPr lang="en-US" sz="1200" dirty="0" err="1">
                <a:latin typeface="Calibri" pitchFamily="34" charset="0"/>
              </a:rPr>
              <a:t>Sitios</a:t>
            </a:r>
            <a:endParaRPr lang="en-US" sz="1200" dirty="0">
              <a:latin typeface="Calibri" pitchFamily="34" charset="0"/>
            </a:endParaRPr>
          </a:p>
          <a:p>
            <a:pPr marL="111125" indent="-111125">
              <a:lnSpc>
                <a:spcPts val="1600"/>
              </a:lnSpc>
              <a:buClr>
                <a:schemeClr val="tx1"/>
              </a:buClr>
              <a:buFont typeface="Calibri" pitchFamily="34" charset="0"/>
              <a:buChar char="•"/>
            </a:pPr>
            <a:r>
              <a:rPr lang="en-US" sz="1200" dirty="0" err="1">
                <a:latin typeface="Calibri" pitchFamily="34" charset="0"/>
              </a:rPr>
              <a:t>Equipamiento</a:t>
            </a:r>
            <a:r>
              <a:rPr lang="en-US" sz="1200" dirty="0">
                <a:latin typeface="Calibri" pitchFamily="34" charset="0"/>
              </a:rPr>
              <a:t> de </a:t>
            </a:r>
            <a:r>
              <a:rPr lang="en-US" sz="1200" dirty="0" err="1" smtClean="0">
                <a:latin typeface="Calibri" pitchFamily="34" charset="0"/>
              </a:rPr>
              <a:t>transmisión</a:t>
            </a:r>
            <a:endParaRPr lang="en-US" sz="1200" dirty="0" smtClean="0">
              <a:latin typeface="Calibri" pitchFamily="34" charset="0"/>
            </a:endParaRPr>
          </a:p>
          <a:p>
            <a:pPr marL="111125" indent="-111125">
              <a:lnSpc>
                <a:spcPts val="1600"/>
              </a:lnSpc>
              <a:buClr>
                <a:schemeClr val="tx1"/>
              </a:buClr>
              <a:buFont typeface="Calibri" pitchFamily="34" charset="0"/>
              <a:buChar char="•"/>
            </a:pPr>
            <a:r>
              <a:rPr lang="en-US" sz="1200" dirty="0" err="1" smtClean="0">
                <a:latin typeface="Calibri" pitchFamily="34" charset="0"/>
              </a:rPr>
              <a:t>Repetidoras</a:t>
            </a:r>
            <a:endParaRPr lang="en-US" sz="1200" dirty="0" smtClean="0">
              <a:latin typeface="Calibri" pitchFamily="34" charset="0"/>
            </a:endParaRPr>
          </a:p>
          <a:p>
            <a:pPr marL="111125" indent="-111125">
              <a:lnSpc>
                <a:spcPts val="1600"/>
              </a:lnSpc>
              <a:buClr>
                <a:schemeClr val="tx1"/>
              </a:buClr>
              <a:buFont typeface="Calibri" pitchFamily="34" charset="0"/>
              <a:buChar char="•"/>
            </a:pPr>
            <a:r>
              <a:rPr lang="en-US" sz="1200" dirty="0" err="1" smtClean="0">
                <a:latin typeface="Calibri" pitchFamily="34" charset="0"/>
              </a:rPr>
              <a:t>Ingeniería</a:t>
            </a:r>
            <a:r>
              <a:rPr lang="en-US" sz="1200" dirty="0" smtClean="0">
                <a:latin typeface="Calibri" pitchFamily="34" charset="0"/>
              </a:rPr>
              <a:t> civil</a:t>
            </a:r>
            <a:endParaRPr lang="en-US" sz="1200" dirty="0">
              <a:latin typeface="Calibri" pitchFamily="34" charset="0"/>
            </a:endParaRPr>
          </a:p>
        </p:txBody>
      </p:sp>
      <p:sp>
        <p:nvSpPr>
          <p:cNvPr id="54" name="Text Box 11"/>
          <p:cNvSpPr txBox="1">
            <a:spLocks noChangeArrowheads="1"/>
          </p:cNvSpPr>
          <p:nvPr/>
        </p:nvSpPr>
        <p:spPr bwMode="auto">
          <a:xfrm>
            <a:off x="5241925" y="2353612"/>
            <a:ext cx="1549400" cy="913070"/>
          </a:xfrm>
          <a:prstGeom prst="rect">
            <a:avLst/>
          </a:prstGeom>
          <a:noFill/>
          <a:ln w="9525">
            <a:noFill/>
            <a:miter lim="800000"/>
            <a:headEnd/>
            <a:tailEnd/>
          </a:ln>
        </p:spPr>
        <p:txBody>
          <a:bodyPr>
            <a:spAutoFit/>
          </a:bodyPr>
          <a:lstStyle/>
          <a:p>
            <a:pPr marL="111125" indent="-111125">
              <a:lnSpc>
                <a:spcPts val="1600"/>
              </a:lnSpc>
              <a:buClr>
                <a:schemeClr val="tx1"/>
              </a:buClr>
              <a:buFont typeface="Calibri" pitchFamily="34" charset="0"/>
              <a:buChar char="•"/>
            </a:pPr>
            <a:r>
              <a:rPr lang="en-US" sz="1200" dirty="0" err="1">
                <a:latin typeface="Calibri" pitchFamily="34" charset="0"/>
              </a:rPr>
              <a:t>Mantenimiento</a:t>
            </a:r>
            <a:r>
              <a:rPr lang="en-US" sz="1200" dirty="0">
                <a:latin typeface="Calibri" pitchFamily="34" charset="0"/>
              </a:rPr>
              <a:t> y </a:t>
            </a:r>
            <a:r>
              <a:rPr lang="en-US" sz="1200" dirty="0" err="1">
                <a:latin typeface="Calibri" pitchFamily="34" charset="0"/>
              </a:rPr>
              <a:t>reparación</a:t>
            </a:r>
            <a:endParaRPr lang="en-US" sz="1200" dirty="0">
              <a:latin typeface="Calibri" pitchFamily="34" charset="0"/>
            </a:endParaRPr>
          </a:p>
          <a:p>
            <a:pPr marL="111125" indent="-111125">
              <a:lnSpc>
                <a:spcPts val="1600"/>
              </a:lnSpc>
              <a:buClr>
                <a:schemeClr val="tx1"/>
              </a:buClr>
              <a:buFont typeface="Calibri" pitchFamily="34" charset="0"/>
              <a:buChar char="•"/>
            </a:pPr>
            <a:r>
              <a:rPr lang="en-US" sz="1200" dirty="0" err="1">
                <a:latin typeface="Calibri" pitchFamily="34" charset="0"/>
              </a:rPr>
              <a:t>Distribución</a:t>
            </a:r>
            <a:endParaRPr lang="en-US" sz="1200" dirty="0">
              <a:latin typeface="Calibri" pitchFamily="34" charset="0"/>
            </a:endParaRPr>
          </a:p>
          <a:p>
            <a:pPr marL="111125" indent="-111125">
              <a:lnSpc>
                <a:spcPts val="1600"/>
              </a:lnSpc>
              <a:buClr>
                <a:schemeClr val="tx1"/>
              </a:buClr>
              <a:buFont typeface="Calibri" pitchFamily="34" charset="0"/>
              <a:buChar char="•"/>
            </a:pPr>
            <a:r>
              <a:rPr lang="en-US" sz="1200" dirty="0" err="1" smtClean="0">
                <a:latin typeface="Calibri" pitchFamily="34" charset="0"/>
              </a:rPr>
              <a:t>Enería</a:t>
            </a:r>
            <a:endParaRPr lang="en-US" sz="1200" dirty="0">
              <a:latin typeface="Calibri" pitchFamily="34" charset="0"/>
            </a:endParaRPr>
          </a:p>
        </p:txBody>
      </p:sp>
      <p:sp>
        <p:nvSpPr>
          <p:cNvPr id="55" name="Text Box 12"/>
          <p:cNvSpPr txBox="1">
            <a:spLocks noChangeArrowheads="1"/>
          </p:cNvSpPr>
          <p:nvPr/>
        </p:nvSpPr>
        <p:spPr bwMode="auto">
          <a:xfrm>
            <a:off x="6891023" y="2353612"/>
            <a:ext cx="1728415" cy="913070"/>
          </a:xfrm>
          <a:prstGeom prst="rect">
            <a:avLst/>
          </a:prstGeom>
          <a:noFill/>
          <a:ln w="9525">
            <a:noFill/>
            <a:miter lim="800000"/>
            <a:headEnd/>
            <a:tailEnd/>
          </a:ln>
        </p:spPr>
        <p:txBody>
          <a:bodyPr wrap="square">
            <a:spAutoFit/>
          </a:bodyPr>
          <a:lstStyle/>
          <a:p>
            <a:pPr marL="111125" indent="-111125">
              <a:lnSpc>
                <a:spcPts val="1600"/>
              </a:lnSpc>
              <a:buClr>
                <a:schemeClr val="tx1"/>
              </a:buClr>
              <a:buFont typeface="Calibri" pitchFamily="34" charset="0"/>
              <a:buChar char="•"/>
            </a:pPr>
            <a:r>
              <a:rPr lang="en-US" sz="1200" dirty="0" err="1" smtClean="0">
                <a:latin typeface="Calibri" pitchFamily="34" charset="0"/>
              </a:rPr>
              <a:t>Programación</a:t>
            </a:r>
            <a:r>
              <a:rPr lang="en-US" sz="1200" dirty="0" smtClean="0">
                <a:latin typeface="Calibri" pitchFamily="34" charset="0"/>
              </a:rPr>
              <a:t> (</a:t>
            </a:r>
            <a:r>
              <a:rPr lang="en-US" sz="1200" dirty="0" err="1" smtClean="0">
                <a:latin typeface="Calibri" pitchFamily="34" charset="0"/>
              </a:rPr>
              <a:t>compra</a:t>
            </a:r>
            <a:r>
              <a:rPr lang="en-US" sz="1200" dirty="0" smtClean="0">
                <a:latin typeface="Calibri" pitchFamily="34" charset="0"/>
              </a:rPr>
              <a:t> y </a:t>
            </a:r>
            <a:r>
              <a:rPr lang="en-US" sz="1200" dirty="0" err="1" smtClean="0">
                <a:latin typeface="Calibri" pitchFamily="34" charset="0"/>
              </a:rPr>
              <a:t>producción</a:t>
            </a:r>
            <a:r>
              <a:rPr lang="en-US" sz="1200" dirty="0" smtClean="0">
                <a:latin typeface="Calibri" pitchFamily="34" charset="0"/>
              </a:rPr>
              <a:t>)</a:t>
            </a:r>
          </a:p>
          <a:p>
            <a:pPr marL="111125" indent="-111125">
              <a:lnSpc>
                <a:spcPts val="1600"/>
              </a:lnSpc>
              <a:buClr>
                <a:schemeClr val="tx1"/>
              </a:buClr>
              <a:buFont typeface="Calibri" pitchFamily="34" charset="0"/>
              <a:buChar char="•"/>
            </a:pPr>
            <a:r>
              <a:rPr lang="en-US" sz="1200" dirty="0" err="1" smtClean="0">
                <a:latin typeface="Calibri" pitchFamily="34" charset="0"/>
              </a:rPr>
              <a:t>Facturación</a:t>
            </a:r>
            <a:endParaRPr lang="en-US" sz="1200" dirty="0" smtClean="0">
              <a:latin typeface="Calibri" pitchFamily="34" charset="0"/>
            </a:endParaRPr>
          </a:p>
          <a:p>
            <a:pPr marL="111125" indent="-111125">
              <a:lnSpc>
                <a:spcPts val="1600"/>
              </a:lnSpc>
              <a:buClr>
                <a:schemeClr val="tx1"/>
              </a:buClr>
            </a:pPr>
            <a:endParaRPr lang="en-US" sz="1200" dirty="0">
              <a:latin typeface="Calibri" pitchFamily="34" charset="0"/>
            </a:endParaRPr>
          </a:p>
        </p:txBody>
      </p:sp>
      <p:sp>
        <p:nvSpPr>
          <p:cNvPr id="56" name="Text Box 13"/>
          <p:cNvSpPr txBox="1">
            <a:spLocks noChangeArrowheads="1"/>
          </p:cNvSpPr>
          <p:nvPr/>
        </p:nvSpPr>
        <p:spPr bwMode="auto">
          <a:xfrm>
            <a:off x="3668359" y="3585595"/>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93</a:t>
            </a:r>
            <a:endParaRPr lang="en-US" sz="1400" b="1" dirty="0">
              <a:latin typeface="Calibri" pitchFamily="34" charset="0"/>
            </a:endParaRPr>
          </a:p>
        </p:txBody>
      </p:sp>
      <p:sp>
        <p:nvSpPr>
          <p:cNvPr id="60" name="Text Box 17"/>
          <p:cNvSpPr txBox="1">
            <a:spLocks noChangeArrowheads="1"/>
          </p:cNvSpPr>
          <p:nvPr/>
        </p:nvSpPr>
        <p:spPr bwMode="auto">
          <a:xfrm>
            <a:off x="5332508" y="3585595"/>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13</a:t>
            </a:r>
            <a:endParaRPr lang="en-US" sz="1400" b="1" dirty="0">
              <a:latin typeface="Calibri" pitchFamily="34" charset="0"/>
            </a:endParaRPr>
          </a:p>
        </p:txBody>
      </p:sp>
      <p:sp>
        <p:nvSpPr>
          <p:cNvPr id="62" name="Text Box 19"/>
          <p:cNvSpPr txBox="1">
            <a:spLocks noChangeArrowheads="1"/>
          </p:cNvSpPr>
          <p:nvPr/>
        </p:nvSpPr>
        <p:spPr bwMode="auto">
          <a:xfrm>
            <a:off x="6975778" y="3585595"/>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180</a:t>
            </a:r>
            <a:endParaRPr lang="en-US" sz="1400" b="1" dirty="0">
              <a:latin typeface="Calibri" pitchFamily="34" charset="0"/>
            </a:endParaRPr>
          </a:p>
        </p:txBody>
      </p:sp>
      <p:sp>
        <p:nvSpPr>
          <p:cNvPr id="64" name="Text Box 21"/>
          <p:cNvSpPr txBox="1">
            <a:spLocks noChangeArrowheads="1"/>
          </p:cNvSpPr>
          <p:nvPr/>
        </p:nvSpPr>
        <p:spPr bwMode="auto">
          <a:xfrm>
            <a:off x="476572" y="3632995"/>
            <a:ext cx="912813" cy="304800"/>
          </a:xfrm>
          <a:prstGeom prst="rect">
            <a:avLst/>
          </a:prstGeom>
          <a:noFill/>
          <a:ln w="9525">
            <a:noFill/>
            <a:miter lim="800000"/>
            <a:headEnd/>
            <a:tailEnd/>
          </a:ln>
        </p:spPr>
        <p:txBody>
          <a:bodyPr wrap="none">
            <a:spAutoFit/>
          </a:bodyPr>
          <a:lstStyle/>
          <a:p>
            <a:r>
              <a:rPr lang="en-US" sz="1400" b="1">
                <a:latin typeface="Calibri" pitchFamily="34" charset="0"/>
              </a:rPr>
              <a:t>Argentina</a:t>
            </a:r>
          </a:p>
        </p:txBody>
      </p:sp>
      <p:sp>
        <p:nvSpPr>
          <p:cNvPr id="65" name="Text Box 39"/>
          <p:cNvSpPr txBox="1">
            <a:spLocks noChangeArrowheads="1"/>
          </p:cNvSpPr>
          <p:nvPr/>
        </p:nvSpPr>
        <p:spPr bwMode="auto">
          <a:xfrm>
            <a:off x="476572" y="4062505"/>
            <a:ext cx="595313" cy="304800"/>
          </a:xfrm>
          <a:prstGeom prst="rect">
            <a:avLst/>
          </a:prstGeom>
          <a:noFill/>
          <a:ln w="9525">
            <a:noFill/>
            <a:miter lim="800000"/>
            <a:headEnd/>
            <a:tailEnd/>
          </a:ln>
        </p:spPr>
        <p:txBody>
          <a:bodyPr wrap="none">
            <a:spAutoFit/>
          </a:bodyPr>
          <a:lstStyle/>
          <a:p>
            <a:r>
              <a:rPr lang="en-US" sz="1400" b="1">
                <a:latin typeface="Calibri" pitchFamily="34" charset="0"/>
              </a:rPr>
              <a:t>Brasil</a:t>
            </a:r>
          </a:p>
        </p:txBody>
      </p:sp>
      <p:sp>
        <p:nvSpPr>
          <p:cNvPr id="66" name="Text Box 40"/>
          <p:cNvSpPr txBox="1">
            <a:spLocks noChangeArrowheads="1"/>
          </p:cNvSpPr>
          <p:nvPr/>
        </p:nvSpPr>
        <p:spPr bwMode="auto">
          <a:xfrm>
            <a:off x="476572" y="4479791"/>
            <a:ext cx="891591" cy="307777"/>
          </a:xfrm>
          <a:prstGeom prst="rect">
            <a:avLst/>
          </a:prstGeom>
          <a:noFill/>
          <a:ln w="9525">
            <a:noFill/>
            <a:miter lim="800000"/>
            <a:headEnd/>
            <a:tailEnd/>
          </a:ln>
        </p:spPr>
        <p:txBody>
          <a:bodyPr wrap="none">
            <a:spAutoFit/>
          </a:bodyPr>
          <a:lstStyle/>
          <a:p>
            <a:r>
              <a:rPr lang="en-US" sz="1400" b="1" dirty="0" smtClean="0">
                <a:latin typeface="Calibri" pitchFamily="34" charset="0"/>
              </a:rPr>
              <a:t>Colombia</a:t>
            </a:r>
            <a:endParaRPr lang="en-US" sz="1400" b="1" dirty="0">
              <a:latin typeface="Calibri" pitchFamily="34" charset="0"/>
            </a:endParaRPr>
          </a:p>
        </p:txBody>
      </p:sp>
      <p:sp>
        <p:nvSpPr>
          <p:cNvPr id="67" name="Text Box 41"/>
          <p:cNvSpPr txBox="1">
            <a:spLocks noChangeArrowheads="1"/>
          </p:cNvSpPr>
          <p:nvPr/>
        </p:nvSpPr>
        <p:spPr bwMode="auto">
          <a:xfrm>
            <a:off x="3668359" y="4015105"/>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833</a:t>
            </a:r>
            <a:endParaRPr lang="en-US" sz="1400" b="1" dirty="0">
              <a:latin typeface="Calibri" pitchFamily="34" charset="0"/>
            </a:endParaRPr>
          </a:p>
        </p:txBody>
      </p:sp>
      <p:sp>
        <p:nvSpPr>
          <p:cNvPr id="69" name="Text Box 43"/>
          <p:cNvSpPr txBox="1">
            <a:spLocks noChangeArrowheads="1"/>
          </p:cNvSpPr>
          <p:nvPr/>
        </p:nvSpPr>
        <p:spPr bwMode="auto">
          <a:xfrm>
            <a:off x="5332508" y="4015105"/>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120</a:t>
            </a:r>
            <a:endParaRPr lang="en-US" sz="1400" b="1" dirty="0">
              <a:latin typeface="Calibri" pitchFamily="34" charset="0"/>
            </a:endParaRPr>
          </a:p>
        </p:txBody>
      </p:sp>
      <p:sp>
        <p:nvSpPr>
          <p:cNvPr id="70" name="Text Box 44"/>
          <p:cNvSpPr txBox="1">
            <a:spLocks noChangeArrowheads="1"/>
          </p:cNvSpPr>
          <p:nvPr/>
        </p:nvSpPr>
        <p:spPr bwMode="auto">
          <a:xfrm>
            <a:off x="6975778" y="4015105"/>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540</a:t>
            </a:r>
            <a:endParaRPr lang="en-US" sz="1400" b="1" dirty="0">
              <a:latin typeface="Calibri" pitchFamily="34" charset="0"/>
            </a:endParaRPr>
          </a:p>
        </p:txBody>
      </p:sp>
      <p:sp>
        <p:nvSpPr>
          <p:cNvPr id="71" name="Text Box 45"/>
          <p:cNvSpPr txBox="1">
            <a:spLocks noChangeArrowheads="1"/>
          </p:cNvSpPr>
          <p:nvPr/>
        </p:nvSpPr>
        <p:spPr bwMode="auto">
          <a:xfrm>
            <a:off x="3668359" y="4432391"/>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63</a:t>
            </a:r>
            <a:endParaRPr lang="en-US" sz="1400" b="1" dirty="0">
              <a:latin typeface="Calibri" pitchFamily="34" charset="0"/>
            </a:endParaRPr>
          </a:p>
        </p:txBody>
      </p:sp>
      <p:sp>
        <p:nvSpPr>
          <p:cNvPr id="76" name="Text Box 46"/>
          <p:cNvSpPr txBox="1">
            <a:spLocks noChangeArrowheads="1"/>
          </p:cNvSpPr>
          <p:nvPr/>
        </p:nvSpPr>
        <p:spPr bwMode="auto">
          <a:xfrm>
            <a:off x="2000566" y="3585595"/>
            <a:ext cx="1371600" cy="399600"/>
          </a:xfrm>
          <a:prstGeom prst="rect">
            <a:avLst/>
          </a:prstGeom>
          <a:solidFill>
            <a:schemeClr val="bg1">
              <a:lumMod val="65000"/>
            </a:schemeClr>
          </a:solidFill>
          <a:ln w="9525">
            <a:noFill/>
            <a:miter lim="800000"/>
            <a:headEnd/>
            <a:tailEnd/>
          </a:ln>
        </p:spPr>
        <p:txBody>
          <a:bodyPr tIns="91440" bIns="91440" anchor="ctr"/>
          <a:lstStyle/>
          <a:p>
            <a:pPr algn="ctr"/>
            <a:r>
              <a:rPr lang="en-US" sz="1400" b="1" dirty="0" smtClean="0">
                <a:latin typeface="Calibri" pitchFamily="34" charset="0"/>
              </a:rPr>
              <a:t>0</a:t>
            </a:r>
            <a:endParaRPr lang="en-US" sz="1400" b="1" dirty="0">
              <a:latin typeface="Calibri" pitchFamily="34" charset="0"/>
            </a:endParaRPr>
          </a:p>
        </p:txBody>
      </p:sp>
      <p:sp>
        <p:nvSpPr>
          <p:cNvPr id="77" name="Text Box 47"/>
          <p:cNvSpPr txBox="1">
            <a:spLocks noChangeArrowheads="1"/>
          </p:cNvSpPr>
          <p:nvPr/>
        </p:nvSpPr>
        <p:spPr bwMode="auto">
          <a:xfrm>
            <a:off x="5332508" y="4432391"/>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9</a:t>
            </a:r>
            <a:endParaRPr lang="en-US" sz="1400" b="1" dirty="0">
              <a:latin typeface="Calibri" pitchFamily="34" charset="0"/>
            </a:endParaRPr>
          </a:p>
        </p:txBody>
      </p:sp>
      <p:sp>
        <p:nvSpPr>
          <p:cNvPr id="78" name="Text Box 48"/>
          <p:cNvSpPr txBox="1">
            <a:spLocks noChangeArrowheads="1"/>
          </p:cNvSpPr>
          <p:nvPr/>
        </p:nvSpPr>
        <p:spPr bwMode="auto">
          <a:xfrm>
            <a:off x="6975778" y="4432391"/>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126</a:t>
            </a:r>
            <a:endParaRPr lang="en-US" sz="1400" b="1" dirty="0">
              <a:latin typeface="Calibri" pitchFamily="34" charset="0"/>
            </a:endParaRPr>
          </a:p>
        </p:txBody>
      </p:sp>
      <p:sp>
        <p:nvSpPr>
          <p:cNvPr id="79" name="Text Box 45"/>
          <p:cNvSpPr txBox="1">
            <a:spLocks noChangeArrowheads="1"/>
          </p:cNvSpPr>
          <p:nvPr/>
        </p:nvSpPr>
        <p:spPr bwMode="auto">
          <a:xfrm>
            <a:off x="3671534" y="6225420"/>
            <a:ext cx="1371600" cy="398463"/>
          </a:xfrm>
          <a:prstGeom prst="rect">
            <a:avLst/>
          </a:prstGeom>
          <a:solidFill>
            <a:srgbClr val="FA12CE"/>
          </a:solidFill>
          <a:ln w="9525">
            <a:noFill/>
            <a:miter lim="800000"/>
            <a:headEnd/>
            <a:tailEnd/>
          </a:ln>
        </p:spPr>
        <p:txBody>
          <a:bodyPr wrap="none" tIns="91440" bIns="91440" anchor="ctr"/>
          <a:lstStyle/>
          <a:p>
            <a:pPr algn="ctr"/>
            <a:r>
              <a:rPr lang="en-US" sz="1400" b="1" dirty="0" smtClean="0">
                <a:solidFill>
                  <a:schemeClr val="bg1"/>
                </a:solidFill>
                <a:latin typeface="Calibri" pitchFamily="34" charset="0"/>
              </a:rPr>
              <a:t>1,548</a:t>
            </a:r>
            <a:endParaRPr lang="en-US" sz="1400" b="1" dirty="0">
              <a:solidFill>
                <a:schemeClr val="bg1"/>
              </a:solidFill>
              <a:latin typeface="Calibri" pitchFamily="34" charset="0"/>
            </a:endParaRPr>
          </a:p>
        </p:txBody>
      </p:sp>
      <p:sp>
        <p:nvSpPr>
          <p:cNvPr id="80" name="Text Box 47"/>
          <p:cNvSpPr txBox="1">
            <a:spLocks noChangeArrowheads="1"/>
          </p:cNvSpPr>
          <p:nvPr/>
        </p:nvSpPr>
        <p:spPr bwMode="auto">
          <a:xfrm>
            <a:off x="5335683" y="6225420"/>
            <a:ext cx="1371600" cy="398463"/>
          </a:xfrm>
          <a:prstGeom prst="rect">
            <a:avLst/>
          </a:prstGeom>
          <a:solidFill>
            <a:srgbClr val="FA12CE"/>
          </a:solidFill>
          <a:ln w="9525">
            <a:noFill/>
            <a:miter lim="800000"/>
            <a:headEnd/>
            <a:tailEnd/>
          </a:ln>
        </p:spPr>
        <p:txBody>
          <a:bodyPr wrap="none" tIns="91440" bIns="91440" anchor="ctr"/>
          <a:lstStyle/>
          <a:p>
            <a:pPr algn="ctr"/>
            <a:r>
              <a:rPr lang="en-US" sz="1400" b="1" dirty="0" smtClean="0">
                <a:solidFill>
                  <a:schemeClr val="bg1"/>
                </a:solidFill>
                <a:latin typeface="Calibri" pitchFamily="34" charset="0"/>
              </a:rPr>
              <a:t>223</a:t>
            </a:r>
            <a:endParaRPr lang="en-US" sz="1400" b="1" dirty="0">
              <a:solidFill>
                <a:schemeClr val="bg1"/>
              </a:solidFill>
              <a:latin typeface="Calibri" pitchFamily="34" charset="0"/>
            </a:endParaRPr>
          </a:p>
        </p:txBody>
      </p:sp>
      <p:sp>
        <p:nvSpPr>
          <p:cNvPr id="81" name="Text Box 48"/>
          <p:cNvSpPr txBox="1">
            <a:spLocks noChangeArrowheads="1"/>
          </p:cNvSpPr>
          <p:nvPr/>
        </p:nvSpPr>
        <p:spPr bwMode="auto">
          <a:xfrm>
            <a:off x="6978953" y="6225420"/>
            <a:ext cx="1371600" cy="398463"/>
          </a:xfrm>
          <a:prstGeom prst="rect">
            <a:avLst/>
          </a:prstGeom>
          <a:solidFill>
            <a:srgbClr val="FA12CE"/>
          </a:solidFill>
          <a:ln w="9525">
            <a:noFill/>
            <a:miter lim="800000"/>
            <a:headEnd/>
            <a:tailEnd/>
          </a:ln>
        </p:spPr>
        <p:txBody>
          <a:bodyPr wrap="none" tIns="91440" bIns="91440" anchor="ctr"/>
          <a:lstStyle/>
          <a:p>
            <a:pPr algn="ctr"/>
            <a:r>
              <a:rPr lang="en-US" sz="1400" b="1" dirty="0" smtClean="0">
                <a:solidFill>
                  <a:schemeClr val="bg1"/>
                </a:solidFill>
                <a:latin typeface="Calibri" pitchFamily="34" charset="0"/>
              </a:rPr>
              <a:t>1,737</a:t>
            </a:r>
            <a:endParaRPr lang="en-US" sz="1400" b="1" dirty="0">
              <a:solidFill>
                <a:schemeClr val="bg1"/>
              </a:solidFill>
              <a:latin typeface="Calibri" pitchFamily="34" charset="0"/>
            </a:endParaRPr>
          </a:p>
        </p:txBody>
      </p:sp>
      <p:sp>
        <p:nvSpPr>
          <p:cNvPr id="82" name="Text Box 45"/>
          <p:cNvSpPr txBox="1">
            <a:spLocks noChangeArrowheads="1"/>
          </p:cNvSpPr>
          <p:nvPr/>
        </p:nvSpPr>
        <p:spPr bwMode="auto">
          <a:xfrm>
            <a:off x="2000566" y="6225420"/>
            <a:ext cx="1371600" cy="398463"/>
          </a:xfrm>
          <a:prstGeom prst="rect">
            <a:avLst/>
          </a:prstGeom>
          <a:solidFill>
            <a:srgbClr val="FA12CE"/>
          </a:solidFill>
          <a:ln w="9525">
            <a:noFill/>
            <a:miter lim="800000"/>
            <a:headEnd/>
            <a:tailEnd/>
          </a:ln>
        </p:spPr>
        <p:txBody>
          <a:bodyPr wrap="none" tIns="91440" bIns="91440" anchor="ctr"/>
          <a:lstStyle/>
          <a:p>
            <a:pPr algn="ctr"/>
            <a:r>
              <a:rPr lang="en-US" sz="1400" b="1" dirty="0" smtClean="0">
                <a:solidFill>
                  <a:schemeClr val="bg1"/>
                </a:solidFill>
                <a:latin typeface="Calibri" pitchFamily="34" charset="0"/>
              </a:rPr>
              <a:t>0</a:t>
            </a:r>
            <a:endParaRPr lang="en-US" sz="1400" b="1" dirty="0">
              <a:solidFill>
                <a:schemeClr val="bg1"/>
              </a:solidFill>
              <a:latin typeface="Calibri" pitchFamily="34" charset="0"/>
            </a:endParaRPr>
          </a:p>
        </p:txBody>
      </p:sp>
      <p:sp>
        <p:nvSpPr>
          <p:cNvPr id="83" name="Text Box 40"/>
          <p:cNvSpPr txBox="1">
            <a:spLocks noChangeArrowheads="1"/>
          </p:cNvSpPr>
          <p:nvPr/>
        </p:nvSpPr>
        <p:spPr bwMode="auto">
          <a:xfrm>
            <a:off x="476572" y="4909301"/>
            <a:ext cx="725968" cy="307777"/>
          </a:xfrm>
          <a:prstGeom prst="rect">
            <a:avLst/>
          </a:prstGeom>
          <a:noFill/>
          <a:ln w="9525">
            <a:noFill/>
            <a:miter lim="800000"/>
            <a:headEnd/>
            <a:tailEnd/>
          </a:ln>
        </p:spPr>
        <p:txBody>
          <a:bodyPr wrap="none">
            <a:spAutoFit/>
          </a:bodyPr>
          <a:lstStyle/>
          <a:p>
            <a:r>
              <a:rPr lang="en-US" sz="1400" b="1" dirty="0" smtClean="0">
                <a:latin typeface="Calibri" pitchFamily="34" charset="0"/>
              </a:rPr>
              <a:t>México</a:t>
            </a:r>
            <a:endParaRPr lang="en-US" sz="1400" b="1" dirty="0">
              <a:latin typeface="Calibri" pitchFamily="34" charset="0"/>
            </a:endParaRPr>
          </a:p>
        </p:txBody>
      </p:sp>
      <p:sp>
        <p:nvSpPr>
          <p:cNvPr id="84" name="Text Box 45"/>
          <p:cNvSpPr txBox="1">
            <a:spLocks noChangeArrowheads="1"/>
          </p:cNvSpPr>
          <p:nvPr/>
        </p:nvSpPr>
        <p:spPr bwMode="auto">
          <a:xfrm>
            <a:off x="3668359" y="4861901"/>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135</a:t>
            </a:r>
            <a:endParaRPr lang="en-US" sz="1400" b="1" dirty="0">
              <a:latin typeface="Calibri" pitchFamily="34" charset="0"/>
            </a:endParaRPr>
          </a:p>
        </p:txBody>
      </p:sp>
      <p:sp>
        <p:nvSpPr>
          <p:cNvPr id="86" name="Text Box 47"/>
          <p:cNvSpPr txBox="1">
            <a:spLocks noChangeArrowheads="1"/>
          </p:cNvSpPr>
          <p:nvPr/>
        </p:nvSpPr>
        <p:spPr bwMode="auto">
          <a:xfrm>
            <a:off x="5332508" y="4861901"/>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20</a:t>
            </a:r>
            <a:endParaRPr lang="en-US" sz="1400" b="1" dirty="0">
              <a:latin typeface="Calibri" pitchFamily="34" charset="0"/>
            </a:endParaRPr>
          </a:p>
        </p:txBody>
      </p:sp>
      <p:sp>
        <p:nvSpPr>
          <p:cNvPr id="87" name="Text Box 48"/>
          <p:cNvSpPr txBox="1">
            <a:spLocks noChangeArrowheads="1"/>
          </p:cNvSpPr>
          <p:nvPr/>
        </p:nvSpPr>
        <p:spPr bwMode="auto">
          <a:xfrm>
            <a:off x="6975778" y="4861901"/>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270</a:t>
            </a:r>
            <a:endParaRPr lang="en-US" sz="1400" b="1" dirty="0">
              <a:latin typeface="Calibri" pitchFamily="34" charset="0"/>
            </a:endParaRPr>
          </a:p>
        </p:txBody>
      </p:sp>
      <p:sp>
        <p:nvSpPr>
          <p:cNvPr id="88" name="Text Box 40"/>
          <p:cNvSpPr txBox="1">
            <a:spLocks noChangeArrowheads="1"/>
          </p:cNvSpPr>
          <p:nvPr/>
        </p:nvSpPr>
        <p:spPr bwMode="auto">
          <a:xfrm>
            <a:off x="476572" y="5341101"/>
            <a:ext cx="527050" cy="304800"/>
          </a:xfrm>
          <a:prstGeom prst="rect">
            <a:avLst/>
          </a:prstGeom>
          <a:noFill/>
          <a:ln w="9525">
            <a:noFill/>
            <a:miter lim="800000"/>
            <a:headEnd/>
            <a:tailEnd/>
          </a:ln>
        </p:spPr>
        <p:txBody>
          <a:bodyPr wrap="none">
            <a:spAutoFit/>
          </a:bodyPr>
          <a:lstStyle/>
          <a:p>
            <a:r>
              <a:rPr lang="en-US" sz="1400" b="1" dirty="0" err="1">
                <a:latin typeface="Calibri" pitchFamily="34" charset="0"/>
              </a:rPr>
              <a:t>Perú</a:t>
            </a:r>
            <a:endParaRPr lang="en-US" sz="1400" b="1" dirty="0">
              <a:latin typeface="Calibri" pitchFamily="34" charset="0"/>
            </a:endParaRPr>
          </a:p>
        </p:txBody>
      </p:sp>
      <p:sp>
        <p:nvSpPr>
          <p:cNvPr id="89" name="Text Box 45"/>
          <p:cNvSpPr txBox="1">
            <a:spLocks noChangeArrowheads="1"/>
          </p:cNvSpPr>
          <p:nvPr/>
        </p:nvSpPr>
        <p:spPr bwMode="auto">
          <a:xfrm>
            <a:off x="3668359" y="5293701"/>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90</a:t>
            </a:r>
            <a:endParaRPr lang="en-US" sz="1400" b="1" dirty="0">
              <a:latin typeface="Calibri" pitchFamily="34" charset="0"/>
            </a:endParaRPr>
          </a:p>
        </p:txBody>
      </p:sp>
      <p:sp>
        <p:nvSpPr>
          <p:cNvPr id="91" name="Text Box 47"/>
          <p:cNvSpPr txBox="1">
            <a:spLocks noChangeArrowheads="1"/>
          </p:cNvSpPr>
          <p:nvPr/>
        </p:nvSpPr>
        <p:spPr bwMode="auto">
          <a:xfrm>
            <a:off x="5332508" y="5293701"/>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13</a:t>
            </a:r>
            <a:endParaRPr lang="en-US" sz="1400" b="1" dirty="0">
              <a:latin typeface="Calibri" pitchFamily="34" charset="0"/>
            </a:endParaRPr>
          </a:p>
        </p:txBody>
      </p:sp>
      <p:sp>
        <p:nvSpPr>
          <p:cNvPr id="92" name="Text Box 48"/>
          <p:cNvSpPr txBox="1">
            <a:spLocks noChangeArrowheads="1"/>
          </p:cNvSpPr>
          <p:nvPr/>
        </p:nvSpPr>
        <p:spPr bwMode="auto">
          <a:xfrm>
            <a:off x="6975778" y="5293701"/>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180</a:t>
            </a:r>
            <a:endParaRPr lang="en-US" sz="1400" b="1" dirty="0">
              <a:latin typeface="Calibri" pitchFamily="34" charset="0"/>
            </a:endParaRPr>
          </a:p>
        </p:txBody>
      </p:sp>
      <p:sp>
        <p:nvSpPr>
          <p:cNvPr id="93" name="Text Box 45"/>
          <p:cNvSpPr txBox="1">
            <a:spLocks noChangeArrowheads="1"/>
          </p:cNvSpPr>
          <p:nvPr/>
        </p:nvSpPr>
        <p:spPr bwMode="auto">
          <a:xfrm>
            <a:off x="496304" y="6225420"/>
            <a:ext cx="935037" cy="398463"/>
          </a:xfrm>
          <a:prstGeom prst="rect">
            <a:avLst/>
          </a:prstGeom>
          <a:solidFill>
            <a:srgbClr val="FA12CE"/>
          </a:solidFill>
          <a:ln w="9525">
            <a:noFill/>
            <a:miter lim="800000"/>
            <a:headEnd/>
            <a:tailEnd/>
          </a:ln>
        </p:spPr>
        <p:txBody>
          <a:bodyPr wrap="none" tIns="91440" bIns="91440" anchor="ctr"/>
          <a:lstStyle/>
          <a:p>
            <a:pPr algn="ctr"/>
            <a:r>
              <a:rPr lang="en-US" sz="1400" b="1" dirty="0">
                <a:solidFill>
                  <a:schemeClr val="bg1"/>
                </a:solidFill>
                <a:latin typeface="Calibri" pitchFamily="34" charset="0"/>
              </a:rPr>
              <a:t>Total</a:t>
            </a:r>
          </a:p>
        </p:txBody>
      </p:sp>
      <p:sp>
        <p:nvSpPr>
          <p:cNvPr id="72" name="Text Box 40"/>
          <p:cNvSpPr txBox="1">
            <a:spLocks noChangeArrowheads="1"/>
          </p:cNvSpPr>
          <p:nvPr/>
        </p:nvSpPr>
        <p:spPr bwMode="auto">
          <a:xfrm>
            <a:off x="476572" y="5759974"/>
            <a:ext cx="824328" cy="307777"/>
          </a:xfrm>
          <a:prstGeom prst="rect">
            <a:avLst/>
          </a:prstGeom>
          <a:noFill/>
          <a:ln w="9525">
            <a:noFill/>
            <a:miter lim="800000"/>
            <a:headEnd/>
            <a:tailEnd/>
          </a:ln>
        </p:spPr>
        <p:txBody>
          <a:bodyPr wrap="none">
            <a:spAutoFit/>
          </a:bodyPr>
          <a:lstStyle/>
          <a:p>
            <a:r>
              <a:rPr lang="en-US" sz="1400" b="1" dirty="0" err="1" smtClean="0">
                <a:latin typeface="Calibri" pitchFamily="34" charset="0"/>
              </a:rPr>
              <a:t>Resto</a:t>
            </a:r>
            <a:r>
              <a:rPr lang="en-US" sz="1400" b="1" dirty="0" smtClean="0">
                <a:latin typeface="Calibri" pitchFamily="34" charset="0"/>
              </a:rPr>
              <a:t> AL</a:t>
            </a:r>
            <a:endParaRPr lang="en-US" sz="1400" b="1" dirty="0">
              <a:latin typeface="Calibri" pitchFamily="34" charset="0"/>
            </a:endParaRPr>
          </a:p>
        </p:txBody>
      </p:sp>
      <p:sp>
        <p:nvSpPr>
          <p:cNvPr id="73" name="Text Box 45"/>
          <p:cNvSpPr txBox="1">
            <a:spLocks noChangeArrowheads="1"/>
          </p:cNvSpPr>
          <p:nvPr/>
        </p:nvSpPr>
        <p:spPr bwMode="auto">
          <a:xfrm>
            <a:off x="3668359" y="5714062"/>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334</a:t>
            </a:r>
            <a:endParaRPr lang="en-US" sz="1400" b="1" dirty="0">
              <a:latin typeface="Calibri" pitchFamily="34" charset="0"/>
            </a:endParaRPr>
          </a:p>
        </p:txBody>
      </p:sp>
      <p:sp>
        <p:nvSpPr>
          <p:cNvPr id="75" name="Text Box 47"/>
          <p:cNvSpPr txBox="1">
            <a:spLocks noChangeArrowheads="1"/>
          </p:cNvSpPr>
          <p:nvPr/>
        </p:nvSpPr>
        <p:spPr bwMode="auto">
          <a:xfrm>
            <a:off x="5332508" y="5714062"/>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48</a:t>
            </a:r>
            <a:endParaRPr lang="en-US" sz="1400" b="1" dirty="0">
              <a:latin typeface="Calibri" pitchFamily="34" charset="0"/>
            </a:endParaRPr>
          </a:p>
        </p:txBody>
      </p:sp>
      <p:sp>
        <p:nvSpPr>
          <p:cNvPr id="94" name="Text Box 48"/>
          <p:cNvSpPr txBox="1">
            <a:spLocks noChangeArrowheads="1"/>
          </p:cNvSpPr>
          <p:nvPr/>
        </p:nvSpPr>
        <p:spPr bwMode="auto">
          <a:xfrm>
            <a:off x="6975778" y="5714062"/>
            <a:ext cx="1371600" cy="399600"/>
          </a:xfrm>
          <a:prstGeom prst="rect">
            <a:avLst/>
          </a:prstGeom>
          <a:solidFill>
            <a:schemeClr val="bg1">
              <a:lumMod val="65000"/>
            </a:schemeClr>
          </a:solidFill>
          <a:ln w="9525">
            <a:noFill/>
            <a:miter lim="800000"/>
            <a:headEnd/>
            <a:tailEnd/>
          </a:ln>
        </p:spPr>
        <p:txBody>
          <a:bodyPr wrap="none" tIns="91440" bIns="91440" anchor="ctr"/>
          <a:lstStyle/>
          <a:p>
            <a:pPr algn="ctr"/>
            <a:r>
              <a:rPr lang="en-US" sz="1400" b="1" dirty="0" smtClean="0">
                <a:latin typeface="Calibri" pitchFamily="34" charset="0"/>
              </a:rPr>
              <a:t>441</a:t>
            </a:r>
            <a:endParaRPr lang="en-US" sz="1400" b="1" dirty="0">
              <a:latin typeface="Calibri" pitchFamily="34" charset="0"/>
            </a:endParaRPr>
          </a:p>
        </p:txBody>
      </p:sp>
      <p:sp>
        <p:nvSpPr>
          <p:cNvPr id="57" name="Text Box 9"/>
          <p:cNvSpPr txBox="1">
            <a:spLocks noChangeArrowheads="1"/>
          </p:cNvSpPr>
          <p:nvPr/>
        </p:nvSpPr>
        <p:spPr bwMode="auto">
          <a:xfrm>
            <a:off x="1889125" y="4018205"/>
            <a:ext cx="1602755" cy="1733808"/>
          </a:xfrm>
          <a:prstGeom prst="rect">
            <a:avLst/>
          </a:prstGeom>
          <a:noFill/>
          <a:ln w="9525">
            <a:noFill/>
            <a:miter lim="800000"/>
            <a:headEnd/>
            <a:tailEnd/>
          </a:ln>
        </p:spPr>
        <p:txBody>
          <a:bodyPr wrap="square">
            <a:spAutoFit/>
          </a:bodyPr>
          <a:lstStyle/>
          <a:p>
            <a:pPr marL="111125" indent="-111125">
              <a:lnSpc>
                <a:spcPts val="1600"/>
              </a:lnSpc>
              <a:buClr>
                <a:schemeClr val="tx1"/>
              </a:buClr>
              <a:buFont typeface="Calibri" pitchFamily="34" charset="0"/>
              <a:buChar char="•"/>
            </a:pPr>
            <a:r>
              <a:rPr lang="en-US" sz="1200" dirty="0" err="1" smtClean="0">
                <a:latin typeface="Calibri" pitchFamily="34" charset="0"/>
              </a:rPr>
              <a:t>Existe</a:t>
            </a:r>
            <a:r>
              <a:rPr lang="en-US" sz="1200" dirty="0" smtClean="0">
                <a:latin typeface="Calibri" pitchFamily="34" charset="0"/>
              </a:rPr>
              <a:t> </a:t>
            </a:r>
            <a:r>
              <a:rPr lang="en-US" sz="1200" dirty="0" err="1" smtClean="0">
                <a:latin typeface="Calibri" pitchFamily="34" charset="0"/>
              </a:rPr>
              <a:t>poca</a:t>
            </a:r>
            <a:r>
              <a:rPr lang="en-US" sz="1200" dirty="0" smtClean="0">
                <a:latin typeface="Calibri" pitchFamily="34" charset="0"/>
              </a:rPr>
              <a:t> </a:t>
            </a:r>
            <a:r>
              <a:rPr lang="en-US" sz="1200" dirty="0" err="1" smtClean="0">
                <a:latin typeface="Calibri" pitchFamily="34" charset="0"/>
              </a:rPr>
              <a:t>experiencia</a:t>
            </a:r>
            <a:r>
              <a:rPr lang="en-US" sz="1200" dirty="0" smtClean="0">
                <a:latin typeface="Calibri" pitchFamily="34" charset="0"/>
              </a:rPr>
              <a:t> de </a:t>
            </a:r>
            <a:r>
              <a:rPr lang="en-US" sz="1200" dirty="0" err="1" smtClean="0">
                <a:latin typeface="Calibri" pitchFamily="34" charset="0"/>
              </a:rPr>
              <a:t>licitación</a:t>
            </a:r>
            <a:r>
              <a:rPr lang="en-US" sz="1200" dirty="0" smtClean="0">
                <a:latin typeface="Calibri" pitchFamily="34" charset="0"/>
              </a:rPr>
              <a:t> de </a:t>
            </a:r>
            <a:r>
              <a:rPr lang="en-US" sz="1200" dirty="0" err="1" smtClean="0">
                <a:latin typeface="Calibri" pitchFamily="34" charset="0"/>
              </a:rPr>
              <a:t>espectro</a:t>
            </a:r>
            <a:r>
              <a:rPr lang="en-US" sz="1200" dirty="0" smtClean="0">
                <a:latin typeface="Calibri" pitchFamily="34" charset="0"/>
              </a:rPr>
              <a:t> </a:t>
            </a:r>
            <a:r>
              <a:rPr lang="en-US" sz="1200" dirty="0" err="1" smtClean="0">
                <a:latin typeface="Calibri" pitchFamily="34" charset="0"/>
              </a:rPr>
              <a:t>para</a:t>
            </a:r>
            <a:r>
              <a:rPr lang="en-US" sz="1200" dirty="0" smtClean="0">
                <a:latin typeface="Calibri" pitchFamily="34" charset="0"/>
              </a:rPr>
              <a:t> </a:t>
            </a:r>
            <a:r>
              <a:rPr lang="en-US" sz="1200" dirty="0" err="1" smtClean="0">
                <a:latin typeface="Calibri" pitchFamily="34" charset="0"/>
              </a:rPr>
              <a:t>radiodifusión</a:t>
            </a:r>
            <a:endParaRPr lang="en-US" sz="1200" dirty="0" smtClean="0">
              <a:latin typeface="Calibri" pitchFamily="34" charset="0"/>
            </a:endParaRPr>
          </a:p>
          <a:p>
            <a:pPr marL="111125" indent="-111125">
              <a:lnSpc>
                <a:spcPts val="1600"/>
              </a:lnSpc>
              <a:buClr>
                <a:schemeClr val="tx1"/>
              </a:buClr>
              <a:buFont typeface="Calibri" pitchFamily="34" charset="0"/>
              <a:buChar char="•"/>
            </a:pPr>
            <a:r>
              <a:rPr lang="en-US" sz="1200" dirty="0" smtClean="0">
                <a:latin typeface="Calibri" pitchFamily="34" charset="0"/>
              </a:rPr>
              <a:t>El valor </a:t>
            </a:r>
            <a:r>
              <a:rPr lang="en-US" sz="1200" dirty="0" err="1" smtClean="0">
                <a:latin typeface="Calibri" pitchFamily="34" charset="0"/>
              </a:rPr>
              <a:t>depende</a:t>
            </a:r>
            <a:r>
              <a:rPr lang="en-US" sz="1200" dirty="0" smtClean="0">
                <a:latin typeface="Calibri" pitchFamily="34" charset="0"/>
              </a:rPr>
              <a:t> de </a:t>
            </a:r>
            <a:r>
              <a:rPr lang="en-US" sz="1200" dirty="0" err="1" smtClean="0">
                <a:latin typeface="Calibri" pitchFamily="34" charset="0"/>
              </a:rPr>
              <a:t>cómo</a:t>
            </a:r>
            <a:r>
              <a:rPr lang="en-US" sz="1200" dirty="0" smtClean="0">
                <a:latin typeface="Calibri" pitchFamily="34" charset="0"/>
              </a:rPr>
              <a:t> sea </a:t>
            </a:r>
            <a:r>
              <a:rPr lang="en-US" sz="1200" dirty="0" err="1" smtClean="0">
                <a:latin typeface="Calibri" pitchFamily="34" charset="0"/>
              </a:rPr>
              <a:t>asignado</a:t>
            </a:r>
            <a:r>
              <a:rPr lang="en-US" sz="1200" dirty="0" smtClean="0">
                <a:latin typeface="Calibri" pitchFamily="34" charset="0"/>
              </a:rPr>
              <a:t> el </a:t>
            </a:r>
            <a:r>
              <a:rPr lang="en-US" sz="1200" dirty="0" err="1" smtClean="0">
                <a:latin typeface="Calibri" pitchFamily="34" charset="0"/>
              </a:rPr>
              <a:t>espectro</a:t>
            </a:r>
            <a:endParaRPr lang="en-US" sz="1200" dirty="0">
              <a:latin typeface="Calibri" pitchFamily="34" charset="0"/>
            </a:endParaRPr>
          </a:p>
        </p:txBody>
      </p:sp>
      <p:sp>
        <p:nvSpPr>
          <p:cNvPr id="59" name="Rectangle 20"/>
          <p:cNvSpPr>
            <a:spLocks noChangeArrowheads="1"/>
          </p:cNvSpPr>
          <p:nvPr/>
        </p:nvSpPr>
        <p:spPr bwMode="auto">
          <a:xfrm>
            <a:off x="497524" y="116632"/>
            <a:ext cx="8646476" cy="615553"/>
          </a:xfrm>
          <a:prstGeom prst="rect">
            <a:avLst/>
          </a:prstGeom>
          <a:noFill/>
          <a:ln w="9525" algn="ctr">
            <a:noFill/>
            <a:miter lim="800000"/>
            <a:headEnd/>
            <a:tailEnd/>
          </a:ln>
        </p:spPr>
        <p:txBody>
          <a:bodyPr wrap="square" lIns="0" tIns="0" rIns="0" bIns="0">
            <a:spAutoFit/>
          </a:bodyPr>
          <a:lstStyle/>
          <a:p>
            <a:pPr eaLnBrk="0" hangingPunct="0"/>
            <a:r>
              <a:rPr lang="es-MX" sz="2000" b="1" cap="all" dirty="0" smtClean="0">
                <a:latin typeface="Calibri" pitchFamily="34" charset="0"/>
              </a:rPr>
              <a:t>Alternativamente, si la banda permaneciera bajo control de la radio-difusión, ésta contribuiría </a:t>
            </a:r>
            <a:r>
              <a:rPr lang="es-MX" sz="2000" b="1" cap="all" dirty="0" smtClean="0">
                <a:latin typeface="Calibri" pitchFamily="34" charset="0"/>
              </a:rPr>
              <a:t>3,508 </a:t>
            </a:r>
            <a:r>
              <a:rPr lang="es-MX" sz="2000" b="1" cap="all" dirty="0" smtClean="0">
                <a:latin typeface="Calibri" pitchFamily="34" charset="0"/>
              </a:rPr>
              <a:t>millones de dólares en la región</a:t>
            </a:r>
            <a:endParaRPr lang="es-MX" sz="2000" b="1" dirty="0" smtClean="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docProps/app.xml><?xml version="1.0" encoding="utf-8"?>
<Properties xmlns="http://schemas.openxmlformats.org/officeDocument/2006/extended-properties" xmlns:vt="http://schemas.openxmlformats.org/officeDocument/2006/docPropsVTypes">
  <TotalTime>5227</TotalTime>
  <Words>1766</Words>
  <Application>Microsoft Office PowerPoint</Application>
  <PresentationFormat>Presentación en pantalla (4:3)</PresentationFormat>
  <Paragraphs>434</Paragraphs>
  <Slides>16</Slides>
  <Notes>3</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ANÁLISIS DEL BENEFICIO ECONÓMICO DEL DIVIDENDO DIGITAL  PARA AMÉRICA LATINA  </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ANÁLISIS DEL BENEFICIO ECONÓMICO DEL DIVIDENDO DIGITAL  PARA AMÉRICA LATINA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Ernesto Flores Roux</dc:creator>
  <cp:lastModifiedBy>Ernesto Flores Roux</cp:lastModifiedBy>
  <cp:revision>68</cp:revision>
  <dcterms:created xsi:type="dcterms:W3CDTF">2011-06-16T02:38:04Z</dcterms:created>
  <dcterms:modified xsi:type="dcterms:W3CDTF">2011-07-19T11:45:35Z</dcterms:modified>
</cp:coreProperties>
</file>