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.xml" ContentType="application/vnd.openxmlformats-officedocument.presentationml.slide+xml"/>
  <Override PartName="/ppt/diagrams/colors1.xml" ContentType="application/vnd.openxmlformats-officedocument.drawingml.diagramColors+xml"/>
  <Override PartName="/docProps/app.xml" ContentType="application/vnd.openxmlformats-officedocument.extended-properties+xml"/>
  <Override PartName="/ppt/diagrams/layout1.xml" ContentType="application/vnd.openxmlformats-officedocument.drawingml.diagramLayout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diagrams/colors4.xml" ContentType="application/vnd.openxmlformats-officedocument.drawingml.diagramColors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diagrams/data1.xml" ContentType="application/vnd.openxmlformats-officedocument.drawingml.diagramData+xml"/>
  <Override PartName="/ppt/diagrams/quickStyle3.xml" ContentType="application/vnd.openxmlformats-officedocument.drawingml.diagramStyle+xml"/>
  <Override PartName="/ppt/diagrams/layout4.xml" ContentType="application/vnd.openxmlformats-officedocument.drawingml.diagramLayout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diagrams/quickStyle4.xml" ContentType="application/vnd.openxmlformats-officedocument.drawingml.diagramStyle+xml"/>
  <Override PartName="/ppt/diagrams/data5.xml" ContentType="application/vnd.openxmlformats-officedocument.drawingml.diagramData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diagrams/colors3.xml" ContentType="application/vnd.openxmlformats-officedocument.drawingml.diagramColors+xml"/>
  <Override PartName="/ppt/slideLayouts/slideLayout4.xml" ContentType="application/vnd.openxmlformats-officedocument.presentationml.slideLayout+xml"/>
  <Override PartName="/ppt/diagrams/data4.xml" ContentType="application/vnd.openxmlformats-officedocument.drawingml.diagramData+xml"/>
  <Override PartName="/ppt/slideLayouts/slideLayout2.xml" ContentType="application/vnd.openxmlformats-officedocument.presentationml.slideLayout+xml"/>
  <Override PartName="/ppt/diagrams/data3.xml" ContentType="application/vnd.openxmlformats-officedocument.drawingml.diagramData+xml"/>
  <Override PartName="/ppt/slideLayouts/slideLayout1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5.xml" ContentType="application/vnd.openxmlformats-officedocument.drawingml.diagramLayout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diagrams/colors5.xml" ContentType="application/vnd.openxmlformats-officedocument.drawingml.diagramColors+xml"/>
  <Override PartName="/ppt/diagrams/layout3.xml" ContentType="application/vnd.openxmlformats-officedocument.drawingml.diagramLayout+xml"/>
  <Override PartName="/ppt/diagrams/colors2.xml" ContentType="application/vnd.openxmlformats-officedocument.drawingml.diagramColors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diagrams/data2.xml" ContentType="application/vnd.openxmlformats-officedocument.drawingml.diagramData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7" r:id="rId21"/>
    <p:sldId id="278" r:id="rId22"/>
    <p:sldId id="279" r:id="rId23"/>
  </p:sldIdLst>
  <p:sldSz cx="9144000" cy="6858000" type="screen4x3"/>
  <p:notesSz cx="6858000" cy="9144000"/>
  <p:defaultTextStyle>
    <a:defPPr>
      <a:defRPr lang="es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-64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theme" Target="theme/theme1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tableStyles" Target="tableStyles.xml"/><Relationship Id="rId26" Type="http://schemas.openxmlformats.org/officeDocument/2006/relationships/viewProps" Target="viewProps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E2B3C-C9F1-40D0-B67D-C7632F7F1CB5}" type="doc">
      <dgm:prSet loTypeId="urn:microsoft.com/office/officeart/2005/8/layout/default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s-DO"/>
        </a:p>
      </dgm:t>
    </dgm:pt>
    <dgm:pt modelId="{BA01EA73-6C9C-4953-8E3F-12AE1154F3F9}">
      <dgm:prSet/>
      <dgm:spPr/>
      <dgm:t>
        <a:bodyPr/>
        <a:lstStyle/>
        <a:p>
          <a:pPr rtl="0"/>
          <a:r>
            <a:rPr lang="es-DO" dirty="0" smtClean="0"/>
            <a:t>EN SINTESIS:</a:t>
          </a:r>
          <a:endParaRPr lang="es-DO" dirty="0"/>
        </a:p>
      </dgm:t>
    </dgm:pt>
    <dgm:pt modelId="{DA14E502-E0EF-4268-8FAB-F87A2B6246AB}" type="parTrans" cxnId="{E92BF113-DC10-45F3-B771-B56AC4285C87}">
      <dgm:prSet/>
      <dgm:spPr/>
      <dgm:t>
        <a:bodyPr/>
        <a:lstStyle/>
        <a:p>
          <a:endParaRPr lang="es-DO"/>
        </a:p>
      </dgm:t>
    </dgm:pt>
    <dgm:pt modelId="{3B76B1A9-ED06-4CD8-9F45-B80AFB74F28D}" type="sibTrans" cxnId="{E92BF113-DC10-45F3-B771-B56AC4285C87}">
      <dgm:prSet/>
      <dgm:spPr/>
      <dgm:t>
        <a:bodyPr/>
        <a:lstStyle/>
        <a:p>
          <a:endParaRPr lang="es-DO"/>
        </a:p>
      </dgm:t>
    </dgm:pt>
    <dgm:pt modelId="{36826C2F-4B36-4A66-9F88-C98C0CBC31B8}" type="pres">
      <dgm:prSet presAssocID="{152E2B3C-C9F1-40D0-B67D-C7632F7F1CB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F462A795-EB8F-4946-BEAC-F53A6FEFA5BE}" type="pres">
      <dgm:prSet presAssocID="{BA01EA73-6C9C-4953-8E3F-12AE1154F3F9}" presName="node" presStyleLbl="node1" presStyleIdx="0" presStyleCnt="1" custScaleX="427557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E92BF113-DC10-45F3-B771-B56AC4285C87}" srcId="{152E2B3C-C9F1-40D0-B67D-C7632F7F1CB5}" destId="{BA01EA73-6C9C-4953-8E3F-12AE1154F3F9}" srcOrd="0" destOrd="0" parTransId="{DA14E502-E0EF-4268-8FAB-F87A2B6246AB}" sibTransId="{3B76B1A9-ED06-4CD8-9F45-B80AFB74F28D}"/>
    <dgm:cxn modelId="{87916DE7-B77D-4CAC-87AB-C3FFD3B9C53F}" type="presOf" srcId="{152E2B3C-C9F1-40D0-B67D-C7632F7F1CB5}" destId="{36826C2F-4B36-4A66-9F88-C98C0CBC31B8}" srcOrd="0" destOrd="0" presId="urn:microsoft.com/office/officeart/2005/8/layout/default"/>
    <dgm:cxn modelId="{5491AF59-F162-4BF5-B65F-0BC3924BBD06}" type="presOf" srcId="{BA01EA73-6C9C-4953-8E3F-12AE1154F3F9}" destId="{F462A795-EB8F-4946-BEAC-F53A6FEFA5BE}" srcOrd="0" destOrd="0" presId="urn:microsoft.com/office/officeart/2005/8/layout/default"/>
    <dgm:cxn modelId="{4B7981A8-1580-480E-85FA-D3F9C8CEADC7}" type="presParOf" srcId="{36826C2F-4B36-4A66-9F88-C98C0CBC31B8}" destId="{F462A795-EB8F-4946-BEAC-F53A6FEFA5BE}" srcOrd="0" destOrd="0" presId="urn:microsoft.com/office/officeart/2005/8/layout/default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0456B4-BF91-483F-B355-6EAACE49A485}" type="doc">
      <dgm:prSet loTypeId="urn:microsoft.com/office/officeart/2005/8/layout/pyramid2" loCatId="pyramid" qsTypeId="urn:microsoft.com/office/officeart/2005/8/quickstyle/3d7" qsCatId="3D" csTypeId="urn:microsoft.com/office/officeart/2005/8/colors/accent3_1" csCatId="accent3" phldr="1"/>
      <dgm:spPr/>
      <dgm:t>
        <a:bodyPr/>
        <a:lstStyle/>
        <a:p>
          <a:endParaRPr lang="es-DO"/>
        </a:p>
      </dgm:t>
    </dgm:pt>
    <dgm:pt modelId="{59B2EF40-23F7-41EE-9A38-05B60B646977}">
      <dgm:prSet custT="1"/>
      <dgm:spPr/>
      <dgm:t>
        <a:bodyPr/>
        <a:lstStyle/>
        <a:p>
          <a:pPr rtl="0"/>
          <a:r>
            <a:rPr lang="es-DO" sz="1800" dirty="0" smtClean="0"/>
            <a:t>EL PRINCIPAL DESAFIO QUE TIENE LA SOCIEDAD LATINOAMERICANA,  ES LA AGUDA DESIGUALDAD SOCIAL,  QUE IMPIDE A NUESTROS PAISES ADAPTARSE AL NUEVO SISTEMA DE LA GLOBALIZACION. </a:t>
          </a:r>
          <a:endParaRPr lang="es-DO" sz="1800" dirty="0"/>
        </a:p>
      </dgm:t>
    </dgm:pt>
    <dgm:pt modelId="{2EA32DE8-97E4-443F-82A0-5BA33BD36371}" type="parTrans" cxnId="{4B3C8A14-E7EB-4EE4-BF21-6F035CCE2D77}">
      <dgm:prSet/>
      <dgm:spPr/>
      <dgm:t>
        <a:bodyPr/>
        <a:lstStyle/>
        <a:p>
          <a:endParaRPr lang="es-DO" sz="2400"/>
        </a:p>
      </dgm:t>
    </dgm:pt>
    <dgm:pt modelId="{628D149B-2CCE-4569-A747-A742317464F2}" type="sibTrans" cxnId="{4B3C8A14-E7EB-4EE4-BF21-6F035CCE2D77}">
      <dgm:prSet/>
      <dgm:spPr/>
      <dgm:t>
        <a:bodyPr/>
        <a:lstStyle/>
        <a:p>
          <a:endParaRPr lang="es-DO" sz="2400"/>
        </a:p>
      </dgm:t>
    </dgm:pt>
    <dgm:pt modelId="{30F87AEB-B975-4FFA-8CD4-365872BA852D}">
      <dgm:prSet custT="1"/>
      <dgm:spPr/>
      <dgm:t>
        <a:bodyPr/>
        <a:lstStyle/>
        <a:p>
          <a:pPr rtl="0"/>
          <a:r>
            <a:rPr lang="es-DO" sz="1800" dirty="0" smtClean="0"/>
            <a:t>POR ESO SE DICE QUE LA GLOBALIZACION ES PARA UNOS POCOS,  PORQUE IMPERA LA LEY DEL EMBUDO.</a:t>
          </a:r>
          <a:endParaRPr lang="es-DO" sz="1800" dirty="0"/>
        </a:p>
      </dgm:t>
    </dgm:pt>
    <dgm:pt modelId="{6CBF8835-3855-4F73-9829-63275763E926}" type="parTrans" cxnId="{FBD4688E-BD35-4FEC-91C2-A80A1167CCE9}">
      <dgm:prSet/>
      <dgm:spPr/>
      <dgm:t>
        <a:bodyPr/>
        <a:lstStyle/>
        <a:p>
          <a:endParaRPr lang="es-DO" sz="2400"/>
        </a:p>
      </dgm:t>
    </dgm:pt>
    <dgm:pt modelId="{D5CEF6D9-2AE7-408E-8646-6EC122E4B5C9}" type="sibTrans" cxnId="{FBD4688E-BD35-4FEC-91C2-A80A1167CCE9}">
      <dgm:prSet/>
      <dgm:spPr/>
      <dgm:t>
        <a:bodyPr/>
        <a:lstStyle/>
        <a:p>
          <a:endParaRPr lang="es-DO" sz="2400"/>
        </a:p>
      </dgm:t>
    </dgm:pt>
    <dgm:pt modelId="{0918E077-F39C-40AA-AE0B-780C40504E2A}" type="pres">
      <dgm:prSet presAssocID="{460456B4-BF91-483F-B355-6EAACE49A48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DO"/>
        </a:p>
      </dgm:t>
    </dgm:pt>
    <dgm:pt modelId="{237D6AC0-D2EF-416A-929C-6F15C4DFA5E7}" type="pres">
      <dgm:prSet presAssocID="{460456B4-BF91-483F-B355-6EAACE49A485}" presName="pyramid" presStyleLbl="node1" presStyleIdx="0" presStyleCnt="1" custLinFactNeighborX="-33988" custLinFactNeighborY="-2976"/>
      <dgm:spPr/>
    </dgm:pt>
    <dgm:pt modelId="{CD477734-648C-4D98-9E08-8B682263DF07}" type="pres">
      <dgm:prSet presAssocID="{460456B4-BF91-483F-B355-6EAACE49A485}" presName="theList" presStyleCnt="0"/>
      <dgm:spPr/>
    </dgm:pt>
    <dgm:pt modelId="{9BA5D84E-272E-44AD-B0C8-6EA3C01C7F20}" type="pres">
      <dgm:prSet presAssocID="{59B2EF40-23F7-41EE-9A38-05B60B646977}" presName="aNode" presStyleLbl="fgAcc1" presStyleIdx="0" presStyleCnt="2" custLinFactY="-3017" custLinFactNeighborX="-9205" custLinFactNeighborY="-100000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5EA68840-0BE7-4518-BBA8-1E9D2FE609E3}" type="pres">
      <dgm:prSet presAssocID="{59B2EF40-23F7-41EE-9A38-05B60B646977}" presName="aSpace" presStyleCnt="0"/>
      <dgm:spPr/>
    </dgm:pt>
    <dgm:pt modelId="{F7AC9BDC-B153-45E1-947E-913F7CD8424C}" type="pres">
      <dgm:prSet presAssocID="{30F87AEB-B975-4FFA-8CD4-365872BA852D}" presName="aNode" presStyleLbl="fgAcc1" presStyleIdx="1" presStyleCnt="2" custLinFactNeighborX="-10934" custLinFactNeighborY="63214">
        <dgm:presLayoutVars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09F238F6-BD0B-44A6-9027-60F7AFA7CB70}" type="pres">
      <dgm:prSet presAssocID="{30F87AEB-B975-4FFA-8CD4-365872BA852D}" presName="aSpace" presStyleCnt="0"/>
      <dgm:spPr/>
    </dgm:pt>
  </dgm:ptLst>
  <dgm:cxnLst>
    <dgm:cxn modelId="{9895AEF4-5DD3-47CE-B83E-AEE00133A2B3}" type="presOf" srcId="{460456B4-BF91-483F-B355-6EAACE49A485}" destId="{0918E077-F39C-40AA-AE0B-780C40504E2A}" srcOrd="0" destOrd="0" presId="urn:microsoft.com/office/officeart/2005/8/layout/pyramid2"/>
    <dgm:cxn modelId="{B4876769-C39D-4A67-BB37-705AFBC274C6}" type="presOf" srcId="{30F87AEB-B975-4FFA-8CD4-365872BA852D}" destId="{F7AC9BDC-B153-45E1-947E-913F7CD8424C}" srcOrd="0" destOrd="0" presId="urn:microsoft.com/office/officeart/2005/8/layout/pyramid2"/>
    <dgm:cxn modelId="{FBD4688E-BD35-4FEC-91C2-A80A1167CCE9}" srcId="{460456B4-BF91-483F-B355-6EAACE49A485}" destId="{30F87AEB-B975-4FFA-8CD4-365872BA852D}" srcOrd="1" destOrd="0" parTransId="{6CBF8835-3855-4F73-9829-63275763E926}" sibTransId="{D5CEF6D9-2AE7-408E-8646-6EC122E4B5C9}"/>
    <dgm:cxn modelId="{7EBA5F4B-4981-4765-A8D6-CD30C690244A}" type="presOf" srcId="{59B2EF40-23F7-41EE-9A38-05B60B646977}" destId="{9BA5D84E-272E-44AD-B0C8-6EA3C01C7F20}" srcOrd="0" destOrd="0" presId="urn:microsoft.com/office/officeart/2005/8/layout/pyramid2"/>
    <dgm:cxn modelId="{4B3C8A14-E7EB-4EE4-BF21-6F035CCE2D77}" srcId="{460456B4-BF91-483F-B355-6EAACE49A485}" destId="{59B2EF40-23F7-41EE-9A38-05B60B646977}" srcOrd="0" destOrd="0" parTransId="{2EA32DE8-97E4-443F-82A0-5BA33BD36371}" sibTransId="{628D149B-2CCE-4569-A747-A742317464F2}"/>
    <dgm:cxn modelId="{46ADC5E9-0FE6-42AC-8E35-750D470D0EF3}" type="presParOf" srcId="{0918E077-F39C-40AA-AE0B-780C40504E2A}" destId="{237D6AC0-D2EF-416A-929C-6F15C4DFA5E7}" srcOrd="0" destOrd="0" presId="urn:microsoft.com/office/officeart/2005/8/layout/pyramid2"/>
    <dgm:cxn modelId="{F27B31C1-2343-4315-B676-3F69D69E3114}" type="presParOf" srcId="{0918E077-F39C-40AA-AE0B-780C40504E2A}" destId="{CD477734-648C-4D98-9E08-8B682263DF07}" srcOrd="1" destOrd="0" presId="urn:microsoft.com/office/officeart/2005/8/layout/pyramid2"/>
    <dgm:cxn modelId="{5BC282F4-DABE-4F3B-9662-5123BEDAED34}" type="presParOf" srcId="{CD477734-648C-4D98-9E08-8B682263DF07}" destId="{9BA5D84E-272E-44AD-B0C8-6EA3C01C7F20}" srcOrd="0" destOrd="0" presId="urn:microsoft.com/office/officeart/2005/8/layout/pyramid2"/>
    <dgm:cxn modelId="{21F2A00B-8E3C-47AF-B850-32D634B7C1F5}" type="presParOf" srcId="{CD477734-648C-4D98-9E08-8B682263DF07}" destId="{5EA68840-0BE7-4518-BBA8-1E9D2FE609E3}" srcOrd="1" destOrd="0" presId="urn:microsoft.com/office/officeart/2005/8/layout/pyramid2"/>
    <dgm:cxn modelId="{5EC1608C-7B70-4854-B0E1-60081256C843}" type="presParOf" srcId="{CD477734-648C-4D98-9E08-8B682263DF07}" destId="{F7AC9BDC-B153-45E1-947E-913F7CD8424C}" srcOrd="2" destOrd="0" presId="urn:microsoft.com/office/officeart/2005/8/layout/pyramid2"/>
    <dgm:cxn modelId="{2595A834-4C73-4E1E-AFED-ED7B56306536}" type="presParOf" srcId="{CD477734-648C-4D98-9E08-8B682263DF07}" destId="{09F238F6-BD0B-44A6-9027-60F7AFA7CB70}" srcOrd="3" destOrd="0" presId="urn:microsoft.com/office/officeart/2005/8/layout/pyramid2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F6D63D-E0AD-45FA-9E61-2953F6C152D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DO"/>
        </a:p>
      </dgm:t>
    </dgm:pt>
    <dgm:pt modelId="{ADB41A79-E294-4053-807A-FF68916AEF0A}" type="pres">
      <dgm:prSet presAssocID="{29F6D63D-E0AD-45FA-9E61-2953F6C152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</dgm:ptLst>
  <dgm:cxnLst>
    <dgm:cxn modelId="{6A3D137B-7730-4FAA-9BFA-9AB2F79A0D33}" type="presOf" srcId="{29F6D63D-E0AD-45FA-9E61-2953F6C152D5}" destId="{ADB41A79-E294-4053-807A-FF68916AEF0A}" srcOrd="0" destOrd="0" presId="urn:microsoft.com/office/officeart/2005/8/layout/vList2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A5B6C6-3FAF-4FCE-90B5-A1B4E1CADD74}" type="doc">
      <dgm:prSet loTypeId="urn:microsoft.com/office/officeart/2005/8/layout/venn1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DO"/>
        </a:p>
      </dgm:t>
    </dgm:pt>
    <dgm:pt modelId="{E7B13C82-D1A0-47A5-ADDE-CBF0D9DFC292}">
      <dgm:prSet custT="1"/>
      <dgm:spPr/>
      <dgm:t>
        <a:bodyPr/>
        <a:lstStyle/>
        <a:p>
          <a:pPr rtl="0"/>
          <a:r>
            <a: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NARCOTRAFICO</a:t>
          </a:r>
          <a:endParaRPr lang="es-D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B9EC82-EEE6-4F46-BC2F-242C50A1310C}" type="parTrans" cxnId="{4354726E-1DA8-41E7-9768-4CCA13F054F2}">
      <dgm:prSet/>
      <dgm:spPr/>
      <dgm:t>
        <a:bodyPr/>
        <a:lstStyle/>
        <a:p>
          <a:endParaRPr lang="es-DO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3936FD-31A9-48C6-826F-7C809D3BA3A8}" type="sibTrans" cxnId="{4354726E-1DA8-41E7-9768-4CCA13F054F2}">
      <dgm:prSet/>
      <dgm:spPr/>
      <dgm:t>
        <a:bodyPr/>
        <a:lstStyle/>
        <a:p>
          <a:endParaRPr lang="es-DO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BD8AD1C-D5FC-42B5-96ED-F9C6D0B02DD3}">
      <dgm:prSet custT="1"/>
      <dgm:spPr/>
      <dgm:t>
        <a:bodyPr/>
        <a:lstStyle/>
        <a:p>
          <a:pPr rtl="0"/>
          <a:r>
            <a: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CORRUPCION</a:t>
          </a:r>
          <a:endParaRPr lang="es-D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0CCA66-0DF1-4411-B019-7E9265C56DED}" type="parTrans" cxnId="{D3807247-23FA-4E1D-9C4C-9014D59BD538}">
      <dgm:prSet/>
      <dgm:spPr/>
      <dgm:t>
        <a:bodyPr/>
        <a:lstStyle/>
        <a:p>
          <a:endParaRPr lang="es-DO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A734F-4C14-4B11-8526-4E50A85834F6}" type="sibTrans" cxnId="{D3807247-23FA-4E1D-9C4C-9014D59BD538}">
      <dgm:prSet/>
      <dgm:spPr/>
      <dgm:t>
        <a:bodyPr/>
        <a:lstStyle/>
        <a:p>
          <a:endParaRPr lang="es-DO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7940F-B450-4B91-BB16-31484DB6415C}">
      <dgm:prSet custT="1"/>
      <dgm:spPr/>
      <dgm:t>
        <a:bodyPr/>
        <a:lstStyle/>
        <a:p>
          <a:pPr rtl="0"/>
          <a:r>
            <a: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TERRORISMO</a:t>
          </a:r>
          <a:endParaRPr lang="es-D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3E5E59-672E-4C60-A6C8-A1B801000B6D}" type="parTrans" cxnId="{13B2FF4B-8E22-42F1-861A-D4CEE309FA95}">
      <dgm:prSet/>
      <dgm:spPr/>
      <dgm:t>
        <a:bodyPr/>
        <a:lstStyle/>
        <a:p>
          <a:endParaRPr lang="es-DO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754AC2-7F9E-41B5-B52B-E57AE1392C91}" type="sibTrans" cxnId="{13B2FF4B-8E22-42F1-861A-D4CEE309FA95}">
      <dgm:prSet/>
      <dgm:spPr/>
      <dgm:t>
        <a:bodyPr/>
        <a:lstStyle/>
        <a:p>
          <a:endParaRPr lang="es-DO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2006A-2ECA-4DB4-8EE2-3C39B2A217DC}" type="pres">
      <dgm:prSet presAssocID="{C8A5B6C6-3FAF-4FCE-90B5-A1B4E1CADD74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2476696D-7C8B-401C-A16A-700EA9E5D657}" type="pres">
      <dgm:prSet presAssocID="{E7B13C82-D1A0-47A5-ADDE-CBF0D9DFC292}" presName="circ1" presStyleLbl="vennNode1" presStyleIdx="0" presStyleCnt="3" custScaleX="132527"/>
      <dgm:spPr/>
      <dgm:t>
        <a:bodyPr/>
        <a:lstStyle/>
        <a:p>
          <a:endParaRPr lang="es-DO"/>
        </a:p>
      </dgm:t>
    </dgm:pt>
    <dgm:pt modelId="{3D71933D-DC57-4686-A407-681EE8A9FEFE}" type="pres">
      <dgm:prSet presAssocID="{E7B13C82-D1A0-47A5-ADDE-CBF0D9DFC29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369280B6-A593-403D-A4BD-4548885827D3}" type="pres">
      <dgm:prSet presAssocID="{DBD8AD1C-D5FC-42B5-96ED-F9C6D0B02DD3}" presName="circ2" presStyleLbl="vennNode1" presStyleIdx="1" presStyleCnt="3" custScaleX="139198" custLinFactNeighborX="31349" custLinFactNeighborY="2151"/>
      <dgm:spPr/>
      <dgm:t>
        <a:bodyPr/>
        <a:lstStyle/>
        <a:p>
          <a:endParaRPr lang="es-DO"/>
        </a:p>
      </dgm:t>
    </dgm:pt>
    <dgm:pt modelId="{872A4471-40C9-4504-B167-73DFEAC20201}" type="pres">
      <dgm:prSet presAssocID="{DBD8AD1C-D5FC-42B5-96ED-F9C6D0B02D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F9CE2336-F7FA-4A17-A700-F6346FE322CA}" type="pres">
      <dgm:prSet presAssocID="{7237940F-B450-4B91-BB16-31484DB6415C}" presName="circ3" presStyleLbl="vennNode1" presStyleIdx="2" presStyleCnt="3" custScaleX="129613" custLinFactNeighborX="-22875" custLinFactNeighborY="-744"/>
      <dgm:spPr/>
      <dgm:t>
        <a:bodyPr/>
        <a:lstStyle/>
        <a:p>
          <a:endParaRPr lang="es-DO"/>
        </a:p>
      </dgm:t>
    </dgm:pt>
    <dgm:pt modelId="{7871C247-7259-4CF4-ABBF-5175DC388264}" type="pres">
      <dgm:prSet presAssocID="{7237940F-B450-4B91-BB16-31484DB6415C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74DF35DE-25C0-4A91-8347-6DCA80DDE50A}" type="presOf" srcId="{C8A5B6C6-3FAF-4FCE-90B5-A1B4E1CADD74}" destId="{49E2006A-2ECA-4DB4-8EE2-3C39B2A217DC}" srcOrd="0" destOrd="0" presId="urn:microsoft.com/office/officeart/2005/8/layout/venn1"/>
    <dgm:cxn modelId="{CB504385-0DF7-4A3A-B6BB-06BE6D1AD688}" type="presOf" srcId="{7237940F-B450-4B91-BB16-31484DB6415C}" destId="{F9CE2336-F7FA-4A17-A700-F6346FE322CA}" srcOrd="0" destOrd="0" presId="urn:microsoft.com/office/officeart/2005/8/layout/venn1"/>
    <dgm:cxn modelId="{4354726E-1DA8-41E7-9768-4CCA13F054F2}" srcId="{C8A5B6C6-3FAF-4FCE-90B5-A1B4E1CADD74}" destId="{E7B13C82-D1A0-47A5-ADDE-CBF0D9DFC292}" srcOrd="0" destOrd="0" parTransId="{9DB9EC82-EEE6-4F46-BC2F-242C50A1310C}" sibTransId="{913936FD-31A9-48C6-826F-7C809D3BA3A8}"/>
    <dgm:cxn modelId="{B3FA3074-AFFD-46E5-BEFC-7EE13D1C2F1D}" type="presOf" srcId="{DBD8AD1C-D5FC-42B5-96ED-F9C6D0B02DD3}" destId="{872A4471-40C9-4504-B167-73DFEAC20201}" srcOrd="1" destOrd="0" presId="urn:microsoft.com/office/officeart/2005/8/layout/venn1"/>
    <dgm:cxn modelId="{13B2FF4B-8E22-42F1-861A-D4CEE309FA95}" srcId="{C8A5B6C6-3FAF-4FCE-90B5-A1B4E1CADD74}" destId="{7237940F-B450-4B91-BB16-31484DB6415C}" srcOrd="2" destOrd="0" parTransId="{893E5E59-672E-4C60-A6C8-A1B801000B6D}" sibTransId="{73754AC2-7F9E-41B5-B52B-E57AE1392C91}"/>
    <dgm:cxn modelId="{D19C9F36-8943-4DB6-BA08-4148199DF8F6}" type="presOf" srcId="{7237940F-B450-4B91-BB16-31484DB6415C}" destId="{7871C247-7259-4CF4-ABBF-5175DC388264}" srcOrd="1" destOrd="0" presId="urn:microsoft.com/office/officeart/2005/8/layout/venn1"/>
    <dgm:cxn modelId="{F70CEBC1-FA48-4A91-BD3D-B92B57576E92}" type="presOf" srcId="{E7B13C82-D1A0-47A5-ADDE-CBF0D9DFC292}" destId="{2476696D-7C8B-401C-A16A-700EA9E5D657}" srcOrd="0" destOrd="0" presId="urn:microsoft.com/office/officeart/2005/8/layout/venn1"/>
    <dgm:cxn modelId="{D3807247-23FA-4E1D-9C4C-9014D59BD538}" srcId="{C8A5B6C6-3FAF-4FCE-90B5-A1B4E1CADD74}" destId="{DBD8AD1C-D5FC-42B5-96ED-F9C6D0B02DD3}" srcOrd="1" destOrd="0" parTransId="{910CCA66-0DF1-4411-B019-7E9265C56DED}" sibTransId="{68DA734F-4C14-4B11-8526-4E50A85834F6}"/>
    <dgm:cxn modelId="{E9A0273B-ADE5-4C13-8C9C-3E22D14E24D7}" type="presOf" srcId="{E7B13C82-D1A0-47A5-ADDE-CBF0D9DFC292}" destId="{3D71933D-DC57-4686-A407-681EE8A9FEFE}" srcOrd="1" destOrd="0" presId="urn:microsoft.com/office/officeart/2005/8/layout/venn1"/>
    <dgm:cxn modelId="{9573348D-E140-45C1-A015-CCDC5684C0CC}" type="presOf" srcId="{DBD8AD1C-D5FC-42B5-96ED-F9C6D0B02DD3}" destId="{369280B6-A593-403D-A4BD-4548885827D3}" srcOrd="0" destOrd="0" presId="urn:microsoft.com/office/officeart/2005/8/layout/venn1"/>
    <dgm:cxn modelId="{E0B81FC4-7A4A-4D06-B626-4C167A6D05BF}" type="presParOf" srcId="{49E2006A-2ECA-4DB4-8EE2-3C39B2A217DC}" destId="{2476696D-7C8B-401C-A16A-700EA9E5D657}" srcOrd="0" destOrd="0" presId="urn:microsoft.com/office/officeart/2005/8/layout/venn1"/>
    <dgm:cxn modelId="{196BF4B8-1312-48E9-8F86-70752C0FB92E}" type="presParOf" srcId="{49E2006A-2ECA-4DB4-8EE2-3C39B2A217DC}" destId="{3D71933D-DC57-4686-A407-681EE8A9FEFE}" srcOrd="1" destOrd="0" presId="urn:microsoft.com/office/officeart/2005/8/layout/venn1"/>
    <dgm:cxn modelId="{B0EDFAC0-1A64-40C7-94E4-39F5AB7AF362}" type="presParOf" srcId="{49E2006A-2ECA-4DB4-8EE2-3C39B2A217DC}" destId="{369280B6-A593-403D-A4BD-4548885827D3}" srcOrd="2" destOrd="0" presId="urn:microsoft.com/office/officeart/2005/8/layout/venn1"/>
    <dgm:cxn modelId="{4DA699E4-0B52-4F74-949D-842138A59B88}" type="presParOf" srcId="{49E2006A-2ECA-4DB4-8EE2-3C39B2A217DC}" destId="{872A4471-40C9-4504-B167-73DFEAC20201}" srcOrd="3" destOrd="0" presId="urn:microsoft.com/office/officeart/2005/8/layout/venn1"/>
    <dgm:cxn modelId="{7F8098BF-7A46-4955-9BCB-778B8370FECD}" type="presParOf" srcId="{49E2006A-2ECA-4DB4-8EE2-3C39B2A217DC}" destId="{F9CE2336-F7FA-4A17-A700-F6346FE322CA}" srcOrd="4" destOrd="0" presId="urn:microsoft.com/office/officeart/2005/8/layout/venn1"/>
    <dgm:cxn modelId="{4EC04D52-77F1-4601-B652-7F8F2FB3C263}" type="presParOf" srcId="{49E2006A-2ECA-4DB4-8EE2-3C39B2A217DC}" destId="{7871C247-7259-4CF4-ABBF-5175DC388264}" srcOrd="5" destOrd="0" presId="urn:microsoft.com/office/officeart/2005/8/layout/venn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5FFCC01-DEA0-4CEC-B4CE-B67B2F20A290}" type="doc">
      <dgm:prSet loTypeId="urn:microsoft.com/office/officeart/2005/8/layout/vList2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DO"/>
        </a:p>
      </dgm:t>
    </dgm:pt>
    <dgm:pt modelId="{111CE486-9385-4818-8EB2-192A8517556A}">
      <dgm:prSet/>
      <dgm:spPr/>
      <dgm:t>
        <a:bodyPr/>
        <a:lstStyle/>
        <a:p>
          <a:pPr rtl="0">
            <a:lnSpc>
              <a:spcPct val="150000"/>
            </a:lnSpc>
          </a:pPr>
          <a:r>
            <a:rPr lang="es-DO" dirty="0" smtClean="0"/>
            <a:t>EN EL PAIS ESTAMOS NECESITANDO UNA REFORMA POLITICA, PARA QUE LOS PARTIDOS PUEDAN SUPERAR SU LETARGO.</a:t>
          </a:r>
          <a:endParaRPr lang="es-DO" dirty="0"/>
        </a:p>
      </dgm:t>
    </dgm:pt>
    <dgm:pt modelId="{2F9B085F-F773-4585-96E2-152F438E041C}" type="parTrans" cxnId="{2511FDEB-C01C-4C1E-8921-FEB9FD124117}">
      <dgm:prSet/>
      <dgm:spPr/>
      <dgm:t>
        <a:bodyPr/>
        <a:lstStyle/>
        <a:p>
          <a:pPr>
            <a:lnSpc>
              <a:spcPct val="150000"/>
            </a:lnSpc>
          </a:pPr>
          <a:endParaRPr lang="es-DO"/>
        </a:p>
      </dgm:t>
    </dgm:pt>
    <dgm:pt modelId="{C9A062DA-A7AC-4758-A507-B57E158634A2}" type="sibTrans" cxnId="{2511FDEB-C01C-4C1E-8921-FEB9FD124117}">
      <dgm:prSet/>
      <dgm:spPr/>
      <dgm:t>
        <a:bodyPr/>
        <a:lstStyle/>
        <a:p>
          <a:pPr>
            <a:lnSpc>
              <a:spcPct val="150000"/>
            </a:lnSpc>
          </a:pPr>
          <a:endParaRPr lang="es-DO"/>
        </a:p>
      </dgm:t>
    </dgm:pt>
    <dgm:pt modelId="{6BDCA194-AD54-46A8-A15C-FC4A73BA1D00}">
      <dgm:prSet/>
      <dgm:spPr/>
      <dgm:t>
        <a:bodyPr/>
        <a:lstStyle/>
        <a:p>
          <a:pPr rtl="0">
            <a:lnSpc>
              <a:spcPct val="150000"/>
            </a:lnSpc>
          </a:pPr>
          <a:r>
            <a:rPr lang="es-DO" dirty="0" smtClean="0"/>
            <a:t>AQUÍ ESTAMOS NECESITANDO UNA JUSTA DISTRIBUCION DE LOS INGRESOS Y UNA NUEVA POLITICA DE INCLUSION BASADA EN CRITERIOS DE PROTECCION SOCIAL.</a:t>
          </a:r>
          <a:endParaRPr lang="es-DO" dirty="0"/>
        </a:p>
      </dgm:t>
    </dgm:pt>
    <dgm:pt modelId="{26F324DC-FCAD-4A05-96F4-8BA7D071F858}" type="parTrans" cxnId="{93AED541-6C49-42E5-B8B9-D8EF94F14331}">
      <dgm:prSet/>
      <dgm:spPr/>
      <dgm:t>
        <a:bodyPr/>
        <a:lstStyle/>
        <a:p>
          <a:pPr>
            <a:lnSpc>
              <a:spcPct val="150000"/>
            </a:lnSpc>
          </a:pPr>
          <a:endParaRPr lang="es-DO"/>
        </a:p>
      </dgm:t>
    </dgm:pt>
    <dgm:pt modelId="{915313AA-E282-419B-9861-7F865AA26B21}" type="sibTrans" cxnId="{93AED541-6C49-42E5-B8B9-D8EF94F14331}">
      <dgm:prSet/>
      <dgm:spPr/>
      <dgm:t>
        <a:bodyPr/>
        <a:lstStyle/>
        <a:p>
          <a:pPr>
            <a:lnSpc>
              <a:spcPct val="150000"/>
            </a:lnSpc>
          </a:pPr>
          <a:endParaRPr lang="es-DO"/>
        </a:p>
      </dgm:t>
    </dgm:pt>
    <dgm:pt modelId="{FA2CF235-0895-48BE-8DB6-37C8A77BCBCE}" type="pres">
      <dgm:prSet presAssocID="{05FFCC01-DEA0-4CEC-B4CE-B67B2F20A2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DO"/>
        </a:p>
      </dgm:t>
    </dgm:pt>
    <dgm:pt modelId="{AF359578-3C0E-4E86-A210-128C66C2EDD4}" type="pres">
      <dgm:prSet presAssocID="{111CE486-9385-4818-8EB2-192A8517556A}" presName="parentText" presStyleLbl="node1" presStyleIdx="0" presStyleCnt="2" custScaleY="101294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  <dgm:pt modelId="{DA254F7B-7D2B-44E9-8983-60DD9179EB99}" type="pres">
      <dgm:prSet presAssocID="{C9A062DA-A7AC-4758-A507-B57E158634A2}" presName="spacer" presStyleCnt="0"/>
      <dgm:spPr/>
    </dgm:pt>
    <dgm:pt modelId="{D4A5ED27-A579-43B8-966C-4DE3D4B8D950}" type="pres">
      <dgm:prSet presAssocID="{6BDCA194-AD54-46A8-A15C-FC4A73BA1D00}" presName="parentText" presStyleLbl="node1" presStyleIdx="1" presStyleCnt="2" custScaleY="89698">
        <dgm:presLayoutVars>
          <dgm:chMax val="0"/>
          <dgm:bulletEnabled val="1"/>
        </dgm:presLayoutVars>
      </dgm:prSet>
      <dgm:spPr/>
      <dgm:t>
        <a:bodyPr/>
        <a:lstStyle/>
        <a:p>
          <a:endParaRPr lang="es-DO"/>
        </a:p>
      </dgm:t>
    </dgm:pt>
  </dgm:ptLst>
  <dgm:cxnLst>
    <dgm:cxn modelId="{DBE522D9-32A4-4EF6-B9D4-857C7F5E6F02}" type="presOf" srcId="{111CE486-9385-4818-8EB2-192A8517556A}" destId="{AF359578-3C0E-4E86-A210-128C66C2EDD4}" srcOrd="0" destOrd="0" presId="urn:microsoft.com/office/officeart/2005/8/layout/vList2"/>
    <dgm:cxn modelId="{2511FDEB-C01C-4C1E-8921-FEB9FD124117}" srcId="{05FFCC01-DEA0-4CEC-B4CE-B67B2F20A290}" destId="{111CE486-9385-4818-8EB2-192A8517556A}" srcOrd="0" destOrd="0" parTransId="{2F9B085F-F773-4585-96E2-152F438E041C}" sibTransId="{C9A062DA-A7AC-4758-A507-B57E158634A2}"/>
    <dgm:cxn modelId="{9549D68C-144B-4E96-BBC2-7D42034390FD}" type="presOf" srcId="{05FFCC01-DEA0-4CEC-B4CE-B67B2F20A290}" destId="{FA2CF235-0895-48BE-8DB6-37C8A77BCBCE}" srcOrd="0" destOrd="0" presId="urn:microsoft.com/office/officeart/2005/8/layout/vList2"/>
    <dgm:cxn modelId="{93AED541-6C49-42E5-B8B9-D8EF94F14331}" srcId="{05FFCC01-DEA0-4CEC-B4CE-B67B2F20A290}" destId="{6BDCA194-AD54-46A8-A15C-FC4A73BA1D00}" srcOrd="1" destOrd="0" parTransId="{26F324DC-FCAD-4A05-96F4-8BA7D071F858}" sibTransId="{915313AA-E282-419B-9861-7F865AA26B21}"/>
    <dgm:cxn modelId="{568E9448-011F-454A-9DFD-10B4AF58616F}" type="presOf" srcId="{6BDCA194-AD54-46A8-A15C-FC4A73BA1D00}" destId="{D4A5ED27-A579-43B8-966C-4DE3D4B8D950}" srcOrd="0" destOrd="0" presId="urn:microsoft.com/office/officeart/2005/8/layout/vList2"/>
    <dgm:cxn modelId="{1231380E-3034-4255-B9E7-EC4185AE1F78}" type="presParOf" srcId="{FA2CF235-0895-48BE-8DB6-37C8A77BCBCE}" destId="{AF359578-3C0E-4E86-A210-128C66C2EDD4}" srcOrd="0" destOrd="0" presId="urn:microsoft.com/office/officeart/2005/8/layout/vList2"/>
    <dgm:cxn modelId="{1E504B6A-10A4-4F07-92F7-7DF66E251AF4}" type="presParOf" srcId="{FA2CF235-0895-48BE-8DB6-37C8A77BCBCE}" destId="{DA254F7B-7D2B-44E9-8983-60DD9179EB99}" srcOrd="1" destOrd="0" presId="urn:microsoft.com/office/officeart/2005/8/layout/vList2"/>
    <dgm:cxn modelId="{F7092314-579B-4A2A-B2FD-70D15B85C2E5}" type="presParOf" srcId="{FA2CF235-0895-48BE-8DB6-37C8A77BCBCE}" destId="{D4A5ED27-A579-43B8-966C-4DE3D4B8D950}" srcOrd="2" destOrd="0" presId="urn:microsoft.com/office/officeart/2005/8/layout/v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Título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2" name="21 Subtítulo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20" name="1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  <p:sp>
        <p:nvSpPr>
          <p:cNvPr id="8" name="7 Elipse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  <p:sp>
        <p:nvSpPr>
          <p:cNvPr id="10" name="9 Rectángulo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Elipse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  <p:sp>
        <p:nvSpPr>
          <p:cNvPr id="6" name="5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D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  <p:sp>
        <p:nvSpPr>
          <p:cNvPr id="8" name="7 Rectángulo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9" name="8 Proceso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Proceso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ircular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Elipse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Anillo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4 Marcador de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Marcador de texto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4" name="23 Marcador de fecha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fld id="{264C6B0C-94EA-4D3A-9AE1-D1BF13387A11}" type="datetimeFigureOut">
              <a:rPr lang="es-DO" smtClean="0"/>
              <a:pPr/>
              <a:t>6/3/09</a:t>
            </a:fld>
            <a:endParaRPr lang="es-DO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endParaRPr lang="es-DO"/>
          </a:p>
        </p:txBody>
      </p:sp>
      <p:sp>
        <p:nvSpPr>
          <p:cNvPr id="22" name="21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fld id="{32651181-4F54-4E57-86C0-F3730762FD1D}" type="slidenum">
              <a:rPr lang="es-DO" smtClean="0"/>
              <a:pPr/>
              <a:t>‹#›</a:t>
            </a:fld>
            <a:endParaRPr lang="es-DO"/>
          </a:p>
        </p:txBody>
      </p:sp>
      <p:sp>
        <p:nvSpPr>
          <p:cNvPr id="15" name="14 Rectángulo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Relationship Id="rId3" Type="http://schemas.openxmlformats.org/officeDocument/2006/relationships/diagramLayout" Target="../diagrams/layout4.xml"/><Relationship Id="rId5" Type="http://schemas.openxmlformats.org/officeDocument/2006/relationships/diagramColors" Target="../diagrams/colors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Relationship Id="rId3" Type="http://schemas.openxmlformats.org/officeDocument/2006/relationships/diagramLayout" Target="../diagrams/layout5.xml"/><Relationship Id="rId5" Type="http://schemas.openxmlformats.org/officeDocument/2006/relationships/diagramColors" Target="../diagrams/colors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diagramData" Target="../diagrams/data1.xml"/><Relationship Id="rId6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5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diagramQuickStyle" Target="../diagrams/quickStyle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Relationship Id="rId3" Type="http://schemas.openxmlformats.org/officeDocument/2006/relationships/diagramLayout" Target="../diagrams/layout3.xml"/><Relationship Id="rId5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357290" y="1428736"/>
            <a:ext cx="7406640" cy="1472184"/>
          </a:xfrm>
        </p:spPr>
        <p:txBody>
          <a:bodyPr>
            <a:noAutofit/>
          </a:bodyPr>
          <a:lstStyle/>
          <a:p>
            <a:r>
              <a:rPr lang="es-DO" sz="5400" b="1" dirty="0" smtClean="0"/>
              <a:t>GOBERNABILIDAD </a:t>
            </a:r>
            <a:br>
              <a:rPr lang="es-DO" sz="5400" b="1" dirty="0" smtClean="0"/>
            </a:br>
            <a:endParaRPr lang="es-DO" sz="44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357422" y="4643446"/>
            <a:ext cx="6400800" cy="709602"/>
          </a:xfrm>
        </p:spPr>
        <p:txBody>
          <a:bodyPr/>
          <a:lstStyle/>
          <a:p>
            <a:pPr algn="r"/>
            <a:r>
              <a:rPr lang="es-DO" b="1" dirty="0" smtClean="0"/>
              <a:t>Dr.  José Rafael Vargas</a:t>
            </a:r>
            <a:endParaRPr lang="es-DO" b="1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500166" y="2143116"/>
            <a:ext cx="7406640" cy="1472184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DO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s-DO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s-DO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Importancia en América Latina y las políticas públicas</a:t>
            </a:r>
            <a:endParaRPr kumimoji="0" lang="es-DO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DO" sz="2800" dirty="0" smtClean="0"/>
              <a:t>PODEMOS ANALIZAR EL CONTEXTO DE LO QUE ESTA PASANDO EN LA REGION: </a:t>
            </a:r>
            <a:br>
              <a:rPr lang="es-DO" sz="2800" dirty="0" smtClean="0"/>
            </a:br>
            <a:endParaRPr lang="es-DO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29190" y="1643050"/>
            <a:ext cx="4004498" cy="460535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s-DO" sz="2000" dirty="0" smtClean="0"/>
              <a:t> </a:t>
            </a:r>
          </a:p>
          <a:p>
            <a:r>
              <a:rPr lang="es-DO" sz="2000" dirty="0" smtClean="0"/>
              <a:t>CUBA, VENEZUELA, ECUADOR,  BOLIVIA, POR UN LADO;</a:t>
            </a:r>
          </a:p>
          <a:p>
            <a:pPr>
              <a:buNone/>
            </a:pPr>
            <a:r>
              <a:rPr lang="es-DO" sz="2000" dirty="0" smtClean="0"/>
              <a:t> </a:t>
            </a:r>
          </a:p>
          <a:p>
            <a:r>
              <a:rPr lang="es-DO" sz="2000" dirty="0" smtClean="0"/>
              <a:t>URUGUAY, PARAGUAY, CHILE, ARGENTINA, BRAZIL POR EL OTRO;</a:t>
            </a:r>
          </a:p>
          <a:p>
            <a:endParaRPr lang="es-DO" sz="2000" dirty="0" smtClean="0"/>
          </a:p>
          <a:p>
            <a:r>
              <a:rPr lang="es-DO" sz="2000" dirty="0" smtClean="0"/>
              <a:t>NICARAGUA Y AHORA LO QUE PUEDE PASAR MAÑANA EN LAS ELECCIONES DEL SALVADOR, CON EL FSLN.</a:t>
            </a:r>
          </a:p>
          <a:p>
            <a:pPr>
              <a:buNone/>
            </a:pPr>
            <a:endParaRPr lang="es-DO" sz="2000" dirty="0"/>
          </a:p>
        </p:txBody>
      </p:sp>
      <p:pic>
        <p:nvPicPr>
          <p:cNvPr id="20481" name="Picture 1" descr="C:\Users\lmartinez.INDOTEL2\Pictures\2009-03-13\0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3426955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C:\Users\lmartinez.INDOTEL2\Pictures\2009-03-13\0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4734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28662" y="1071546"/>
            <a:ext cx="7498080" cy="3214710"/>
          </a:xfrm>
        </p:spPr>
        <p:txBody>
          <a:bodyPr>
            <a:normAutofit fontScale="55000" lnSpcReduction="20000"/>
          </a:bodyPr>
          <a:lstStyle/>
          <a:p>
            <a:pPr marL="173038" indent="0">
              <a:lnSpc>
                <a:spcPct val="170000"/>
              </a:lnSpc>
              <a:buNone/>
            </a:pPr>
            <a:r>
              <a:rPr lang="es-DO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SERIA CONVENIENTE VER TAMBIEN LO QUE PASA EN HAITI;</a:t>
            </a:r>
          </a:p>
          <a:p>
            <a:pPr marL="173038" indent="0">
              <a:buNone/>
            </a:pPr>
            <a:endParaRPr lang="es-DO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3038" indent="0" algn="just">
              <a:lnSpc>
                <a:spcPct val="170000"/>
              </a:lnSpc>
              <a:buNone/>
            </a:pPr>
            <a:r>
              <a:rPr lang="es-DO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PREOCUPACION QUE EMPIEZA A REFLEJARSE EN EL ENTORNO INTERNACIONAL CON ESE DRAMA HUMANA.</a:t>
            </a:r>
            <a:endParaRPr lang="es-DO" sz="3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lmartinez.INDOTEL2\Pictures\2009-03-13\ELPAISX.pn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1000100" y="357190"/>
            <a:ext cx="7858180" cy="6429396"/>
          </a:xfrm>
          <a:prstGeom prst="rect">
            <a:avLst/>
          </a:prstGeom>
          <a:noFill/>
        </p:spPr>
      </p:pic>
      <p:pic>
        <p:nvPicPr>
          <p:cNvPr id="18434" name="Picture 2" descr="C:\Users\lmartinez.INDOTEL2\Pictures\2009-03-13\02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857628"/>
            <a:ext cx="4286280" cy="2762318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214414" y="638116"/>
            <a:ext cx="73581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DO" sz="2000" b="1" dirty="0" smtClean="0"/>
              <a:t>EL CASO DOMINICANO: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DO" sz="2000" b="1" dirty="0" smtClean="0"/>
              <a:t>ES IMPORTANTE LA CULTURA DEL DIALOGO;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DO" sz="2000" b="1" dirty="0" smtClean="0"/>
              <a:t>LA CUMBRE, CONVOCADA POR EL PRESIDENTE FERNANDEZ; LA REFORMA CONSTITUCIONAL,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DO" sz="2000" b="1" dirty="0" smtClean="0"/>
              <a:t>Y EL CAMBIO DE PARADIGMA QUE SIGNIFICA CREAR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DO" sz="2000" b="1" dirty="0" smtClean="0"/>
              <a:t>UNA SOCIEDAD BASADA EN EL CONOCIMIENTO.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71604" y="4132266"/>
            <a:ext cx="7212328" cy="27257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DO" sz="3200" dirty="0" smtClean="0"/>
              <a:t>¿TENEMOS UNA GOBERNABILIDAD AMENAZADA EN AMERICA LATINA?</a:t>
            </a:r>
            <a:endParaRPr lang="es-DO" sz="3200" dirty="0"/>
          </a:p>
        </p:txBody>
      </p:sp>
      <p:pic>
        <p:nvPicPr>
          <p:cNvPr id="17409" name="Picture 1" descr="C:\Users\lmartinez.INDOTEL2\Pictures\2009-03-13\0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7215206" cy="4368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C:\Users\lmartinez.INDOTEL2\Pictures\2009-03-13\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4244518" cy="4786322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5852" y="4500594"/>
            <a:ext cx="7498080" cy="264318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es-DO" sz="2800" dirty="0" smtClean="0"/>
              <a:t>¿TENEMOS UN SISTEMA DE PARTIDOS FUERTES EN LA REPUBLICA DOMINICANA  Y EN AMERICA LATINA?</a:t>
            </a:r>
            <a:endParaRPr lang="es-DO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28728" y="285728"/>
            <a:ext cx="7715272" cy="3214710"/>
          </a:xfrm>
        </p:spPr>
        <p:txBody>
          <a:bodyPr>
            <a:normAutofit/>
          </a:bodyPr>
          <a:lstStyle/>
          <a:p>
            <a:r>
              <a:rPr lang="es-D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¿TENEMOS INSTITUCIONES QUE FUNCIONAN EN HAITI  Y LAS DEMAS NACIONES DE LA REGION?</a:t>
            </a:r>
          </a:p>
          <a:p>
            <a:pPr>
              <a:buNone/>
            </a:pPr>
            <a:endParaRPr lang="es-DO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s-DO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¿ES HAITI UN GRAN DESAFIO PARA LA REPUBLICA DOMINICANA?</a:t>
            </a:r>
          </a:p>
          <a:p>
            <a:endParaRPr lang="es-DO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5 Grupo"/>
          <p:cNvGrpSpPr/>
          <p:nvPr/>
        </p:nvGrpSpPr>
        <p:grpSpPr>
          <a:xfrm>
            <a:off x="0" y="3429000"/>
            <a:ext cx="9144000" cy="3429000"/>
            <a:chOff x="0" y="3429000"/>
            <a:chExt cx="9144000" cy="3429000"/>
          </a:xfrm>
        </p:grpSpPr>
        <p:pic>
          <p:nvPicPr>
            <p:cNvPr id="15361" name="Picture 1" descr="C:\Users\lmartinez.INDOTEL2\Pictures\2009-03-13\012.png"/>
            <p:cNvPicPr>
              <a:picLocks noChangeAspect="1" noChangeArrowheads="1"/>
            </p:cNvPicPr>
            <p:nvPr/>
          </p:nvPicPr>
          <p:blipFill>
            <a:blip r:embed="rId2"/>
            <a:srcRect t="2395" b="2999"/>
            <a:stretch>
              <a:fillRect/>
            </a:stretch>
          </p:blipFill>
          <p:spPr bwMode="auto">
            <a:xfrm>
              <a:off x="4481110" y="3429000"/>
              <a:ext cx="4662890" cy="3429000"/>
            </a:xfrm>
            <a:prstGeom prst="rect">
              <a:avLst/>
            </a:prstGeom>
            <a:noFill/>
          </p:spPr>
        </p:pic>
        <p:pic>
          <p:nvPicPr>
            <p:cNvPr id="5" name="Picture 1" descr="C:\Users\lmartinez.INDOTEL2\Pictures\2009-03-13\012.png"/>
            <p:cNvPicPr>
              <a:picLocks noChangeAspect="1" noChangeArrowheads="1"/>
            </p:cNvPicPr>
            <p:nvPr/>
          </p:nvPicPr>
          <p:blipFill>
            <a:blip r:embed="rId2"/>
            <a:srcRect l="4474" t="7917"/>
            <a:stretch>
              <a:fillRect/>
            </a:stretch>
          </p:blipFill>
          <p:spPr bwMode="auto">
            <a:xfrm>
              <a:off x="0" y="3429000"/>
              <a:ext cx="4576296" cy="3429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lmartinez.INDOTEL2\Pictures\2009-03-13\0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633597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29124" y="357166"/>
            <a:ext cx="4504564" cy="600079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DO" sz="3200" dirty="0" smtClean="0"/>
              <a:t>¿EXISTE DESCENTRALIZACION EN REPUBLICA DOMINICANA</a:t>
            </a:r>
            <a:br>
              <a:rPr lang="es-DO" sz="3200" dirty="0" smtClean="0"/>
            </a:br>
            <a:r>
              <a:rPr lang="es-DO" sz="3200" dirty="0" smtClean="0"/>
              <a:t>Y EN AMERICA LATINA?</a:t>
            </a:r>
            <a:br>
              <a:rPr lang="es-DO" sz="3200" dirty="0" smtClean="0"/>
            </a:br>
            <a:endParaRPr lang="es-DO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57290" y="1000108"/>
            <a:ext cx="7498080" cy="228601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DO" sz="3600" dirty="0" smtClean="0"/>
              <a:t>¿HAN SIDO FAVORABLES A LA GOBENABILIDAD LAS REFORMAS QUE HEMOS TENIDO EN AMERICA LATINA Y ESPECIALMENTE AQUÍ?</a:t>
            </a:r>
            <a:br>
              <a:rPr lang="es-DO" sz="3600" dirty="0" smtClean="0"/>
            </a:br>
            <a:endParaRPr lang="es-DO" sz="3600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3429000"/>
            <a:ext cx="9144000" cy="3429000"/>
            <a:chOff x="0" y="3429000"/>
            <a:chExt cx="9144000" cy="3429000"/>
          </a:xfrm>
        </p:grpSpPr>
        <p:pic>
          <p:nvPicPr>
            <p:cNvPr id="5" name="Picture 1" descr="C:\Users\lmartinez.INDOTEL2\Pictures\2009-03-13\012.png"/>
            <p:cNvPicPr>
              <a:picLocks noChangeAspect="1" noChangeArrowheads="1"/>
            </p:cNvPicPr>
            <p:nvPr/>
          </p:nvPicPr>
          <p:blipFill>
            <a:blip r:embed="rId2"/>
            <a:srcRect t="2395" b="2999"/>
            <a:stretch>
              <a:fillRect/>
            </a:stretch>
          </p:blipFill>
          <p:spPr bwMode="auto">
            <a:xfrm>
              <a:off x="4481110" y="3429000"/>
              <a:ext cx="4662890" cy="3429000"/>
            </a:xfrm>
            <a:prstGeom prst="rect">
              <a:avLst/>
            </a:prstGeom>
            <a:noFill/>
          </p:spPr>
        </p:pic>
        <p:pic>
          <p:nvPicPr>
            <p:cNvPr id="6" name="Picture 1" descr="C:\Users\lmartinez.INDOTEL2\Pictures\2009-03-13\012.png"/>
            <p:cNvPicPr>
              <a:picLocks noChangeAspect="1" noChangeArrowheads="1"/>
            </p:cNvPicPr>
            <p:nvPr/>
          </p:nvPicPr>
          <p:blipFill>
            <a:blip r:embed="rId2"/>
            <a:srcRect l="4474" t="7917"/>
            <a:stretch>
              <a:fillRect/>
            </a:stretch>
          </p:blipFill>
          <p:spPr bwMode="auto">
            <a:xfrm>
              <a:off x="0" y="3429000"/>
              <a:ext cx="4576296" cy="3429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08305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s-DO" dirty="0" smtClean="0"/>
              <a:t>¿EXISTE UNA BUENA CALIDAD EN LAS RELACIONES ENTRE LOS</a:t>
            </a:r>
            <a:br>
              <a:rPr lang="es-DO" dirty="0" smtClean="0"/>
            </a:br>
            <a:r>
              <a:rPr lang="es-DO" dirty="0" smtClean="0"/>
              <a:t>CIUDADANOS Y LOS POLITICOS?</a:t>
            </a:r>
            <a:br>
              <a:rPr lang="es-DO" dirty="0" smtClean="0"/>
            </a:br>
            <a:endParaRPr lang="es-DO" dirty="0"/>
          </a:p>
        </p:txBody>
      </p:sp>
      <p:grpSp>
        <p:nvGrpSpPr>
          <p:cNvPr id="5" name="4 Grupo"/>
          <p:cNvGrpSpPr/>
          <p:nvPr/>
        </p:nvGrpSpPr>
        <p:grpSpPr>
          <a:xfrm>
            <a:off x="2000232" y="3286124"/>
            <a:ext cx="5715040" cy="3071834"/>
            <a:chOff x="2000232" y="3286124"/>
            <a:chExt cx="5715040" cy="3071834"/>
          </a:xfrm>
        </p:grpSpPr>
        <p:pic>
          <p:nvPicPr>
            <p:cNvPr id="6" name="Picture 2" descr="C:\Users\lmartinez.INDOTEL2\Pictures\2009-03-13\ELESTADO1.png"/>
            <p:cNvPicPr>
              <a:picLocks noChangeAspect="1" noChangeArrowheads="1"/>
            </p:cNvPicPr>
            <p:nvPr/>
          </p:nvPicPr>
          <p:blipFill>
            <a:blip r:embed="rId2"/>
            <a:srcRect l="7264" t="28708" b="5698"/>
            <a:stretch>
              <a:fillRect/>
            </a:stretch>
          </p:blipFill>
          <p:spPr bwMode="auto">
            <a:xfrm>
              <a:off x="2000232" y="3286124"/>
              <a:ext cx="3154898" cy="3071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3" descr="C:\Users\lmartinez.INDOTEL2\Pictures\2009-03-13\ELESTADO2.png"/>
            <p:cNvPicPr>
              <a:picLocks noChangeAspect="1" noChangeArrowheads="1"/>
            </p:cNvPicPr>
            <p:nvPr/>
          </p:nvPicPr>
          <p:blipFill>
            <a:blip r:embed="rId3"/>
            <a:srcRect t="28983" r="24404" b="5423"/>
            <a:stretch>
              <a:fillRect/>
            </a:stretch>
          </p:blipFill>
          <p:spPr bwMode="auto">
            <a:xfrm>
              <a:off x="5143504" y="3286124"/>
              <a:ext cx="2571768" cy="3071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DO" sz="2800" dirty="0" smtClean="0"/>
              <a:t>HAY UN AXIOMA QUE SE DA COMO UNA REALIDAD EN CASI TODO EL PLANETA:</a:t>
            </a:r>
            <a:endParaRPr lang="es-DO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538" y="1571612"/>
            <a:ext cx="7643866" cy="485778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es-DO" sz="2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 SOLO EN CONDICIONES DE LEGITIMIDAD POLITICO-DEMOCRATICA, PODREMOS CONVERTIR EL ESTANCAMIENTO EN CRECIMIENTO SOSTENIDO Y EN DESARROLLO;   ACORTAR NUESTRA BRECHA DISTRIBUTIVA Y CONSTRUIR UNA TRAMA SOCIAL INTEGRADA Y  COHESIONADA, CON BASE EN INSTITUCIONES REPUBLICANAS REPRESENTATIVAS  Y DURADERAS ”.</a:t>
            </a:r>
          </a:p>
          <a:p>
            <a:pPr algn="ctr">
              <a:lnSpc>
                <a:spcPct val="150000"/>
              </a:lnSpc>
              <a:buNone/>
            </a:pPr>
            <a:endParaRPr lang="es-DO" sz="2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85852" y="142852"/>
            <a:ext cx="7498080" cy="890574"/>
          </a:xfrm>
        </p:spPr>
        <p:txBody>
          <a:bodyPr/>
          <a:lstStyle/>
          <a:p>
            <a:pPr algn="ctr">
              <a:buNone/>
            </a:pPr>
            <a:r>
              <a:rPr lang="es-DO" dirty="0" smtClean="0"/>
              <a:t>¿QUE ES LA GOBERNABILIDAD?</a:t>
            </a:r>
            <a:endParaRPr lang="es-DO" dirty="0"/>
          </a:p>
        </p:txBody>
      </p:sp>
      <p:pic>
        <p:nvPicPr>
          <p:cNvPr id="4" name="3 Imagen" descr="OJO 0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00166" y="928670"/>
            <a:ext cx="7308198" cy="47674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5608" y="571480"/>
            <a:ext cx="7498080" cy="846158"/>
          </a:xfrm>
        </p:spPr>
        <p:txBody>
          <a:bodyPr>
            <a:noAutofit/>
          </a:bodyPr>
          <a:lstStyle/>
          <a:p>
            <a:r>
              <a:rPr lang="es-DO" sz="3600" dirty="0" smtClean="0"/>
              <a:t>HOY LAS AMENAZAS DEL MUNDO Y DE LA REGION SON TRES: </a:t>
            </a:r>
            <a:endParaRPr lang="es-DO" sz="3600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1435608" y="2000240"/>
          <a:ext cx="7498080" cy="424816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571604" y="642918"/>
          <a:ext cx="7283766" cy="578647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mano domino 001.pn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9646419" cy="6858000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35608" y="428604"/>
            <a:ext cx="7498080" cy="58197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s-D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FINALMENTE,  NECESITAMOS DEFINIR UNA AGENDA PAIS, UN PROYECTO DE NACION; QUE SEA DISCUTIDA, CONSENSUADA  Y QUE LA PODAMOS APLICAR TODOS.</a:t>
            </a:r>
          </a:p>
          <a:p>
            <a:pPr>
              <a:lnSpc>
                <a:spcPct val="170000"/>
              </a:lnSpc>
            </a:pPr>
            <a:endParaRPr lang="es-D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70000"/>
              </a:lnSpc>
            </a:pPr>
            <a:r>
              <a:rPr lang="es-D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LO QUE ESTOY DICIENDO ES QUE LA GOBERNABILIDAD REQUIERE,  CONSTRUIR EL ESPACIO DE TODOS. </a:t>
            </a:r>
          </a:p>
          <a:p>
            <a:pPr>
              <a:lnSpc>
                <a:spcPct val="170000"/>
              </a:lnSpc>
            </a:pPr>
            <a:endParaRPr lang="es-DO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ct val="170000"/>
              </a:lnSpc>
              <a:buNone/>
            </a:pPr>
            <a:r>
              <a:rPr lang="es-DO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MUCHAS GRACIAS</a:t>
            </a:r>
          </a:p>
          <a:p>
            <a:pPr>
              <a:lnSpc>
                <a:spcPct val="170000"/>
              </a:lnSpc>
            </a:pPr>
            <a:endParaRPr lang="es-D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00166" y="285729"/>
            <a:ext cx="7358114" cy="2143139"/>
          </a:xfrm>
        </p:spPr>
        <p:txBody>
          <a:bodyPr>
            <a:normAutofit fontScale="70000" lnSpcReduction="20000"/>
          </a:bodyPr>
          <a:lstStyle/>
          <a:p>
            <a:pPr marL="269875" indent="0">
              <a:lnSpc>
                <a:spcPct val="170000"/>
              </a:lnSpc>
              <a:buNone/>
            </a:pPr>
            <a:r>
              <a:rPr lang="es-DO" b="1" dirty="0" smtClean="0"/>
              <a:t>¿CUALES SON LOS REFERENTES, QUE PUDIERAMOS INTERPRETAR O AFIRMAR QUE FORMAN  PARTE DE LA GOBERNABILIDAD POLITICA O LA  GOBERNABILIDAD SOCIAL?</a:t>
            </a:r>
          </a:p>
          <a:p>
            <a:pPr>
              <a:lnSpc>
                <a:spcPct val="170000"/>
              </a:lnSpc>
              <a:buNone/>
            </a:pPr>
            <a:endParaRPr lang="es-DO" b="1" dirty="0" smtClean="0"/>
          </a:p>
          <a:p>
            <a:pPr>
              <a:lnSpc>
                <a:spcPct val="170000"/>
              </a:lnSpc>
            </a:pPr>
            <a:endParaRPr lang="es-DO" b="1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714876" y="2285992"/>
            <a:ext cx="4214842" cy="4143404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D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D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EL ESTADO DE DERECHO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D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LOS VALORES DEMOCRATICOS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D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REGIMEN DE TOLERANCIA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D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DEBILIDAD INSTITUCIONAL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DO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AFIANZAMIENTO DE LOS PODERES PUBLICOS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DO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lmartinez.INDOTEL2\Pictures\2009-03-13\SLICE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643182"/>
            <a:ext cx="4399022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728" y="1142984"/>
            <a:ext cx="7498080" cy="714372"/>
          </a:xfrm>
        </p:spPr>
        <p:txBody>
          <a:bodyPr>
            <a:noAutofit/>
          </a:bodyPr>
          <a:lstStyle/>
          <a:p>
            <a:r>
              <a:rPr lang="es-DO" sz="3200" dirty="0" smtClean="0"/>
              <a:t>DESDE LA PERSPECTIVA DOMINICANA,   </a:t>
            </a:r>
            <a:br>
              <a:rPr lang="es-DO" sz="3200" dirty="0" smtClean="0"/>
            </a:br>
            <a:endParaRPr lang="es-DO" sz="3200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2143108" y="1571612"/>
            <a:ext cx="6783732" cy="714380"/>
          </a:xfrm>
        </p:spPr>
        <p:txBody>
          <a:bodyPr/>
          <a:lstStyle/>
          <a:p>
            <a:r>
              <a:rPr lang="es-DO" dirty="0" smtClean="0"/>
              <a:t>¿EXISTE LA DEMOCRACIA?</a:t>
            </a:r>
          </a:p>
          <a:p>
            <a:endParaRPr lang="es-DO" dirty="0"/>
          </a:p>
        </p:txBody>
      </p:sp>
      <p:grpSp>
        <p:nvGrpSpPr>
          <p:cNvPr id="8" name="7 Grupo"/>
          <p:cNvGrpSpPr/>
          <p:nvPr/>
        </p:nvGrpSpPr>
        <p:grpSpPr>
          <a:xfrm>
            <a:off x="2000232" y="3286124"/>
            <a:ext cx="5715040" cy="3071834"/>
            <a:chOff x="2000232" y="3286124"/>
            <a:chExt cx="5715040" cy="3071834"/>
          </a:xfrm>
        </p:grpSpPr>
        <p:pic>
          <p:nvPicPr>
            <p:cNvPr id="2050" name="Picture 2" descr="C:\Users\lmartinez.INDOTEL2\Pictures\2009-03-13\ELESTADO1.png"/>
            <p:cNvPicPr>
              <a:picLocks noChangeAspect="1" noChangeArrowheads="1"/>
            </p:cNvPicPr>
            <p:nvPr/>
          </p:nvPicPr>
          <p:blipFill>
            <a:blip r:embed="rId2"/>
            <a:srcRect l="7264" t="28708" b="5698"/>
            <a:stretch>
              <a:fillRect/>
            </a:stretch>
          </p:blipFill>
          <p:spPr bwMode="auto">
            <a:xfrm>
              <a:off x="2000232" y="3286124"/>
              <a:ext cx="3154898" cy="3071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51" name="Picture 3" descr="C:\Users\lmartinez.INDOTEL2\Pictures\2009-03-13\ELESTADO2.png"/>
            <p:cNvPicPr>
              <a:picLocks noChangeAspect="1" noChangeArrowheads="1"/>
            </p:cNvPicPr>
            <p:nvPr/>
          </p:nvPicPr>
          <p:blipFill>
            <a:blip r:embed="rId3"/>
            <a:srcRect t="28983" r="24404" b="5423"/>
            <a:stretch>
              <a:fillRect/>
            </a:stretch>
          </p:blipFill>
          <p:spPr bwMode="auto">
            <a:xfrm>
              <a:off x="5143504" y="3286124"/>
              <a:ext cx="2571768" cy="30718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57290" y="214290"/>
            <a:ext cx="7498080" cy="421484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s-DO" dirty="0" smtClean="0"/>
              <a:t>¿CUALES SON LOS DESAFIOS DE LA GOBERNABILIDAD EN AMERICA LATINA?</a:t>
            </a:r>
          </a:p>
          <a:p>
            <a:pPr>
              <a:lnSpc>
                <a:spcPct val="160000"/>
              </a:lnSpc>
            </a:pPr>
            <a:endParaRPr lang="es-DO" dirty="0" smtClean="0"/>
          </a:p>
          <a:p>
            <a:pPr>
              <a:lnSpc>
                <a:spcPct val="160000"/>
              </a:lnSpc>
            </a:pPr>
            <a:r>
              <a:rPr lang="es-DO" dirty="0" smtClean="0"/>
              <a:t>¿PORQUE LAS INSATISFACCIONES  E INCONFORMIDADES DE LOS CIUDADANOS FRENTE AL SISTEMA  DEMOCRATICO?</a:t>
            </a:r>
          </a:p>
          <a:p>
            <a:pPr>
              <a:lnSpc>
                <a:spcPct val="160000"/>
              </a:lnSpc>
            </a:pPr>
            <a:endParaRPr lang="es-DO" dirty="0" smtClean="0"/>
          </a:p>
          <a:p>
            <a:pPr>
              <a:lnSpc>
                <a:spcPct val="160000"/>
              </a:lnSpc>
              <a:buNone/>
            </a:pPr>
            <a:r>
              <a:rPr lang="es-DO" dirty="0" smtClean="0"/>
              <a:t>	LOS CASOS DE CHAVEZ O DE LULA EN BRASIL.</a:t>
            </a:r>
          </a:p>
          <a:p>
            <a:pPr>
              <a:lnSpc>
                <a:spcPct val="160000"/>
              </a:lnSpc>
            </a:pPr>
            <a:endParaRPr lang="es-DO" dirty="0" smtClean="0"/>
          </a:p>
          <a:p>
            <a:pPr>
              <a:lnSpc>
                <a:spcPct val="160000"/>
              </a:lnSpc>
            </a:pPr>
            <a:endParaRPr lang="es-DO" dirty="0"/>
          </a:p>
        </p:txBody>
      </p:sp>
      <p:pic>
        <p:nvPicPr>
          <p:cNvPr id="3075" name="Picture 3" descr="C:\Users\lmartinez.INDOTEL2\Pictures\2009-03-13\017.png"/>
          <p:cNvPicPr>
            <a:picLocks noChangeAspect="1" noChangeArrowheads="1"/>
          </p:cNvPicPr>
          <p:nvPr/>
        </p:nvPicPr>
        <p:blipFill>
          <a:blip r:embed="rId2"/>
          <a:srcRect b="20911"/>
          <a:stretch>
            <a:fillRect/>
          </a:stretch>
        </p:blipFill>
        <p:spPr bwMode="auto">
          <a:xfrm>
            <a:off x="-32" y="4572008"/>
            <a:ext cx="4429124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lmartinez.INDOTEL2\Pictures\2009-03-13\019.png"/>
          <p:cNvPicPr>
            <a:picLocks noChangeAspect="1" noChangeArrowheads="1"/>
          </p:cNvPicPr>
          <p:nvPr/>
        </p:nvPicPr>
        <p:blipFill>
          <a:blip r:embed="rId3"/>
          <a:srcRect b="3357"/>
          <a:stretch>
            <a:fillRect/>
          </a:stretch>
        </p:blipFill>
        <p:spPr bwMode="auto">
          <a:xfrm>
            <a:off x="4500562" y="4572008"/>
            <a:ext cx="4643438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lmartinez.INDOTEL2\Pictures\2009-03-13\Pasticipac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77" y="1103627"/>
            <a:ext cx="2916223" cy="2928958"/>
          </a:xfrm>
          <a:prstGeom prst="rect">
            <a:avLst/>
          </a:prstGeom>
          <a:noFill/>
        </p:spPr>
      </p:pic>
      <p:graphicFrame>
        <p:nvGraphicFramePr>
          <p:cNvPr id="9" name="8 Diagrama"/>
          <p:cNvGraphicFramePr/>
          <p:nvPr/>
        </p:nvGraphicFramePr>
        <p:xfrm>
          <a:off x="1000100" y="0"/>
          <a:ext cx="8143900" cy="11430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1538" y="1214422"/>
            <a:ext cx="5214974" cy="5357850"/>
          </a:xfrm>
        </p:spPr>
        <p:txBody>
          <a:bodyPr>
            <a:normAutofit fontScale="55000" lnSpcReduction="20000"/>
          </a:bodyPr>
          <a:lstStyle/>
          <a:p>
            <a:pPr marL="180975" indent="0">
              <a:lnSpc>
                <a:spcPct val="170000"/>
              </a:lnSpc>
              <a:buNone/>
            </a:pPr>
            <a:r>
              <a:rPr lang="es-DO" dirty="0" smtClean="0"/>
              <a:t>LA GOBERNABILDAD:   ES LA BUSQUEDA PERMANENTE</a:t>
            </a:r>
          </a:p>
          <a:p>
            <a:pPr>
              <a:lnSpc>
                <a:spcPct val="170000"/>
              </a:lnSpc>
            </a:pPr>
            <a:r>
              <a:rPr lang="es-DO" dirty="0" smtClean="0"/>
              <a:t>DE LA EQUIDAD SOCIAL;</a:t>
            </a:r>
          </a:p>
          <a:p>
            <a:pPr>
              <a:lnSpc>
                <a:spcPct val="170000"/>
              </a:lnSpc>
            </a:pPr>
            <a:r>
              <a:rPr lang="es-DO" dirty="0" smtClean="0"/>
              <a:t>LA BUSQUEDA DE LA INCLUSION;</a:t>
            </a:r>
          </a:p>
          <a:p>
            <a:pPr>
              <a:lnSpc>
                <a:spcPct val="170000"/>
              </a:lnSpc>
            </a:pPr>
            <a:r>
              <a:rPr lang="es-DO" dirty="0" smtClean="0"/>
              <a:t>DE LA PARTICIPACION CIUDADANA;</a:t>
            </a:r>
          </a:p>
          <a:p>
            <a:pPr>
              <a:lnSpc>
                <a:spcPct val="170000"/>
              </a:lnSpc>
            </a:pPr>
            <a:r>
              <a:rPr lang="es-DO" dirty="0" smtClean="0"/>
              <a:t>DEL SISTEMA DE BUEN GOBIERNO</a:t>
            </a:r>
          </a:p>
          <a:p>
            <a:pPr>
              <a:lnSpc>
                <a:spcPct val="170000"/>
              </a:lnSpc>
            </a:pPr>
            <a:r>
              <a:rPr lang="es-DO" dirty="0" smtClean="0"/>
              <a:t>Y DE LA CONSTRUCCION DE UN EJERCICIO DEMOCRATICO SANO,  QUE QUIERE DECIR, QUE HAYA UNA CIUDADANIA SOCIAL O MAS BIEN, UN REGIMEN DE AUTENTICA CIUDADANIA.</a:t>
            </a:r>
          </a:p>
          <a:p>
            <a:pPr>
              <a:lnSpc>
                <a:spcPct val="170000"/>
              </a:lnSpc>
            </a:pPr>
            <a:endParaRPr lang="es-DO" dirty="0"/>
          </a:p>
        </p:txBody>
      </p:sp>
      <p:pic>
        <p:nvPicPr>
          <p:cNvPr id="4100" name="Picture 4" descr="C:\Users\lmartinez.INDOTEL2\Pictures\2009-03-13\01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5" y="4032561"/>
            <a:ext cx="2928926" cy="28254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-714412" y="0"/>
          <a:ext cx="11287204" cy="635795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1071538" y="1000108"/>
            <a:ext cx="4214842" cy="465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DO" sz="2000" dirty="0" smtClean="0"/>
              <a:t>LAS CONSTANTES INCERTIDUMBRES QUE SE VERIFICAN EN NUESTRAS NACIONES, EXPRESION PALPABLE DEL SINDROME DE LA POBREZA, TAMBIEN PROVOCA OTROS DESEQUILIBRIOS,  COMO LA INCAPACIDAD PARA PENSAR, LA INCAPACIDAD PARA PRODUCIR Y PARA GENERAR INNOVACIONES.</a:t>
            </a:r>
          </a:p>
        </p:txBody>
      </p:sp>
      <p:pic>
        <p:nvPicPr>
          <p:cNvPr id="22531" name="Picture 3" descr="C:\Users\lmartinez.INDOTEL2\Pictures\2009-03-13\0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428604"/>
            <a:ext cx="3428992" cy="5500726"/>
          </a:xfrm>
          <a:prstGeom prst="rect">
            <a:avLst/>
          </a:prstGeom>
          <a:noFill/>
        </p:spPr>
      </p:pic>
      <p:cxnSp>
        <p:nvCxnSpPr>
          <p:cNvPr id="8" name="7 Conector recto"/>
          <p:cNvCxnSpPr/>
          <p:nvPr/>
        </p:nvCxnSpPr>
        <p:spPr>
          <a:xfrm rot="5400000">
            <a:off x="2143132" y="3429000"/>
            <a:ext cx="6858000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285852" y="428604"/>
            <a:ext cx="7286676" cy="549381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EN EL AÑO DE 1975, EN UN INFORME DE LA COMISION</a:t>
            </a:r>
            <a:endParaRPr kumimoji="0" lang="es-DO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TRILATERAL,  INTEGRADA POR MICHEL CROZIEL,  SAMUEL HUNTINTONG  Y JOHN GUAKANUTI,  SE HABLO POR PIRMERA VEZ DE LA PALABRA GOBERNABILIDAD,  Y SE DEFINIA DE LA SIGUIENTE FORMA: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DO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"LA CAPACIDAD DE RESPUESTA DE LAS INSTITUCIONES</a:t>
            </a:r>
            <a:r>
              <a:rPr lang="es-DO" sz="1400" b="1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0" lang="es-DO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GUBERNAMENTALES   A  LAS DEMANDAS Y ASPIRACIONES QUE SURGEN DE LA SOCIEDAD CIVIL".</a:t>
            </a:r>
            <a:endParaRPr kumimoji="0" lang="es-DO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DO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D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A  PARTIR DE ESE AÑO ESTA PALABRA HA SIDO DE USO</a:t>
            </a:r>
            <a:r>
              <a:rPr lang="es-DO" sz="1400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kumimoji="0" lang="es-DO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CONSTANTE.</a:t>
            </a:r>
            <a:endParaRPr kumimoji="0" lang="es-DO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285852" y="500042"/>
            <a:ext cx="7286676" cy="563231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endPara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EN LOS AÑOS '80,  SE UTILIZO LA PALABRA GOBERNABILIDAD,</a:t>
            </a: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MIENTRAS SE PRODUCIA LA TRANSICION DEL AUTORITARISMO</a:t>
            </a: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A LA DEMOCRACIA.</a:t>
            </a: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endPara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EN LA DECADA DE LOS '90, A PROPOSITO DEL CAMBIO DE RUMBO</a:t>
            </a: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QUE DABAN LOS PAISES DE BLOQUE SOVIETICO O DEL CAMPO SOCIALISTA.</a:t>
            </a: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endPara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lphaUcPeriod"/>
            </a:pPr>
            <a:r>
              <a:rPr lang="es-DO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Times New Roman" pitchFamily="18" charset="0"/>
              </a:rPr>
              <a:t>  COMENZANDO EL 2000,  EL DEBATE SE HA CENTRADO EN LA RELACION ESTADO - SOCIEDAD.</a:t>
            </a:r>
            <a:endPara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228600" lvl="0" indent="-2286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s-DO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7 Diagrama"/>
          <p:cNvGraphicFramePr/>
          <p:nvPr/>
        </p:nvGraphicFramePr>
        <p:xfrm>
          <a:off x="1000100" y="500042"/>
          <a:ext cx="7786742" cy="5072098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6 Rectángulo redondeado"/>
          <p:cNvSpPr/>
          <p:nvPr/>
        </p:nvSpPr>
        <p:spPr>
          <a:xfrm>
            <a:off x="5572132" y="-3500486"/>
            <a:ext cx="71438" cy="142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6" name="5 CuadroTexto"/>
          <p:cNvSpPr txBox="1"/>
          <p:nvPr/>
        </p:nvSpPr>
        <p:spPr>
          <a:xfrm>
            <a:off x="714348" y="357166"/>
            <a:ext cx="8143932" cy="61863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endParaRPr lang="es-DO" sz="4400" dirty="0" smtClean="0"/>
          </a:p>
          <a:p>
            <a:pPr algn="ctr">
              <a:lnSpc>
                <a:spcPct val="150000"/>
              </a:lnSpc>
            </a:pPr>
            <a:r>
              <a:rPr lang="es-DO" sz="4400" dirty="0" smtClean="0"/>
              <a:t>ESE TEMA HA TOMADO CUERPO EN AMERICA LATINA DONDE TENEMOS GRANDES DESAJUSTES SOCIALES.</a:t>
            </a:r>
          </a:p>
          <a:p>
            <a:pPr algn="ctr">
              <a:lnSpc>
                <a:spcPct val="150000"/>
              </a:lnSpc>
            </a:pPr>
            <a:endParaRPr lang="es-DO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8" grpId="1">
        <p:bldAsOne/>
      </p:bldGraphic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io">
  <a:themeElements>
    <a:clrScheme name="Solsticio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i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182</TotalTime>
  <Words>799</Words>
  <Application>Microsoft Office PowerPoint</Application>
  <PresentationFormat>On-screen Show (4:3)</PresentationFormat>
  <Paragraphs>78</Paragraphs>
  <Slides>22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Solsticio</vt:lpstr>
      <vt:lpstr>GOBERNABILIDAD  </vt:lpstr>
      <vt:lpstr>Slide 2</vt:lpstr>
      <vt:lpstr>Slide 3</vt:lpstr>
      <vt:lpstr>DESDE LA PERSPECTIVA DOMINICANA,    </vt:lpstr>
      <vt:lpstr>Slide 5</vt:lpstr>
      <vt:lpstr>Slide 6</vt:lpstr>
      <vt:lpstr>Slide 7</vt:lpstr>
      <vt:lpstr>Slide 8</vt:lpstr>
      <vt:lpstr>Slide 9</vt:lpstr>
      <vt:lpstr>PODEMOS ANALIZAR EL CONTEXTO DE LO QUE ESTA PASANDO EN LA REGION:  </vt:lpstr>
      <vt:lpstr>Slide 11</vt:lpstr>
      <vt:lpstr>Slide 12</vt:lpstr>
      <vt:lpstr>¿TENEMOS UNA GOBERNABILIDAD AMENAZADA EN AMERICA LATINA?</vt:lpstr>
      <vt:lpstr>¿TENEMOS UN SISTEMA DE PARTIDOS FUERTES EN LA REPUBLICA DOMINICANA  Y EN AMERICA LATINA?</vt:lpstr>
      <vt:lpstr>Slide 15</vt:lpstr>
      <vt:lpstr>¿EXISTE DESCENTRALIZACION EN REPUBLICA DOMINICANA Y EN AMERICA LATINA? </vt:lpstr>
      <vt:lpstr>¿HAN SIDO FAVORABLES A LA GOBENABILIDAD LAS REFORMAS QUE HEMOS TENIDO EN AMERICA LATINA Y ESPECIALMENTE AQUÍ? </vt:lpstr>
      <vt:lpstr>¿EXISTE UNA BUENA CALIDAD EN LAS RELACIONES ENTRE LOS CIUDADANOS Y LOS POLITICOS? </vt:lpstr>
      <vt:lpstr>HAY UN AXIOMA QUE SE DA COMO UNA REALIDAD EN CASI TODO EL PLANETA:</vt:lpstr>
      <vt:lpstr>HOY LAS AMENAZAS DEL MUNDO Y DE LA REGION SON TRES: </vt:lpstr>
      <vt:lpstr>Slide 21</vt:lpstr>
      <vt:lpstr>Slide 22</vt:lpstr>
    </vt:vector>
  </TitlesOfParts>
  <Company>INDOTEL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GOBERNABILIDAD  Importancia en América Latina y las políticas públicas</dc:title>
  <dc:creator>Lorenzo Martínez</dc:creator>
  <cp:lastModifiedBy>ClaudiaRita Abreu Herrera</cp:lastModifiedBy>
  <cp:revision>7</cp:revision>
  <dcterms:created xsi:type="dcterms:W3CDTF">2009-06-03T14:32:19Z</dcterms:created>
  <dcterms:modified xsi:type="dcterms:W3CDTF">2009-06-03T14:33:20Z</dcterms:modified>
</cp:coreProperties>
</file>