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1" r:id="rId3"/>
  </p:sldMasterIdLst>
  <p:notesMasterIdLst>
    <p:notesMasterId r:id="rId12"/>
  </p:notesMasterIdLst>
  <p:sldIdLst>
    <p:sldId id="318" r:id="rId4"/>
    <p:sldId id="336" r:id="rId5"/>
    <p:sldId id="335" r:id="rId6"/>
    <p:sldId id="324" r:id="rId7"/>
    <p:sldId id="325" r:id="rId8"/>
    <p:sldId id="326" r:id="rId9"/>
    <p:sldId id="293" r:id="rId10"/>
    <p:sldId id="33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9E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62" autoAdjust="0"/>
  </p:normalViewPr>
  <p:slideViewPr>
    <p:cSldViewPr>
      <p:cViewPr>
        <p:scale>
          <a:sx n="60" d="100"/>
          <a:sy n="60" d="100"/>
        </p:scale>
        <p:origin x="-60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772BC-931D-4013-B077-7301FAE6E976}" type="datetimeFigureOut">
              <a:rPr lang="en-US" smtClean="0"/>
              <a:pPr/>
              <a:t>7/17/2011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89A9C-1517-4C83-B28F-B405B2090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8965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TW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altLang="zh-TW" dirty="0" smtClean="0">
                <a:latin typeface="Arial" charset="0"/>
                <a:cs typeface="Arial" charset="0"/>
              </a:rPr>
              <a:t>Fixed phone went personal with cellular</a:t>
            </a:r>
          </a:p>
          <a:p>
            <a:pPr eaLnBrk="1" hangingPunct="1"/>
            <a:r>
              <a:rPr lang="en-US" altLang="zh-TW" dirty="0" smtClean="0">
                <a:latin typeface="Arial" charset="0"/>
                <a:cs typeface="Arial" charset="0"/>
              </a:rPr>
              <a:t>Believe the fixed Internet will follow the same path</a:t>
            </a:r>
          </a:p>
          <a:p>
            <a:pPr eaLnBrk="1" hangingPunct="1"/>
            <a:endParaRPr lang="en-US" altLang="zh-TW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altLang="zh-TW" dirty="0" smtClean="0">
                <a:latin typeface="Arial" charset="0"/>
                <a:cs typeface="Arial" charset="0"/>
              </a:rPr>
              <a:t>In the short time today I want to discuss</a:t>
            </a:r>
          </a:p>
          <a:p>
            <a:pPr eaLnBrk="1" hangingPunct="1">
              <a:buFontTx/>
              <a:buChar char="•"/>
            </a:pPr>
            <a:r>
              <a:rPr lang="en-US" altLang="zh-TW" dirty="0" smtClean="0">
                <a:latin typeface="Arial" charset="0"/>
                <a:cs typeface="Arial" charset="0"/>
              </a:rPr>
              <a:t>The drivers of data demand and the need for BB wireless</a:t>
            </a:r>
          </a:p>
          <a:p>
            <a:pPr eaLnBrk="1" hangingPunct="1">
              <a:buFontTx/>
              <a:buChar char="•"/>
            </a:pPr>
            <a:r>
              <a:rPr lang="en-US" altLang="zh-TW" dirty="0" smtClean="0">
                <a:latin typeface="Arial" charset="0"/>
                <a:cs typeface="Arial" charset="0"/>
              </a:rPr>
              <a:t>What is Intel's vision for a 4G wireless broadband society</a:t>
            </a:r>
          </a:p>
          <a:p>
            <a:pPr eaLnBrk="1" hangingPunct="1">
              <a:buFontTx/>
              <a:buChar char="•"/>
            </a:pPr>
            <a:r>
              <a:rPr lang="en-US" altLang="zh-TW" dirty="0" smtClean="0">
                <a:latin typeface="Arial" charset="0"/>
                <a:cs typeface="Arial" charset="0"/>
              </a:rPr>
              <a:t>How real world WiMAX deployments</a:t>
            </a:r>
            <a:r>
              <a:rPr lang="en-US" altLang="zh-TW" baseline="0" dirty="0" smtClean="0">
                <a:latin typeface="Arial" charset="0"/>
                <a:cs typeface="Arial" charset="0"/>
              </a:rPr>
              <a:t> are going today</a:t>
            </a:r>
            <a:endParaRPr lang="en-US" altLang="zh-TW" dirty="0" smtClean="0">
              <a:latin typeface="Arial" charset="0"/>
              <a:cs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76FCBC-7D58-4946-9174-AA4610B52FB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89A9C-1517-4C83-B28F-B405B20903F7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89A9C-1517-4C83-B28F-B405B20903F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EE099B-DA1B-4E2C-A61D-A420D69FBDA0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 BB coverage to +1474 rural communities, +90% of population with coverage, investment US$ 45 M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Coverage in rural areas grew from 34% to 70%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Additional programs to create competences in digital usage in SMB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Panama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Free Internet access in public areas: parks, public buildings.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Currently 33 cities with 1200 areas covered, 2011 another 33 cities with +1000 areas and 2014 all geography with more than  4000 points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Strong effort in e-government to avoid papers and a program to give PC to students.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Ecuador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Internet access to schools</a:t>
            </a:r>
          </a:p>
          <a:p>
            <a:pPr lvl="0"/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Purchase of 33K PCs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89A9C-1517-4C83-B28F-B405B20903F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41313" y="6381750"/>
            <a:ext cx="2133600" cy="476250"/>
          </a:xfrm>
          <a:prstGeom prst="rect">
            <a:avLst/>
          </a:prstGeom>
        </p:spPr>
        <p:txBody>
          <a:bodyPr lIns="91383" tIns="45692" rIns="91383" bIns="45692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9BAB21-C176-4A2C-A815-B50ED2CA5D44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251005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61870" y="1507873"/>
            <a:ext cx="4486234" cy="2737556"/>
          </a:xfrm>
          <a:prstGeom prst="rect">
            <a:avLst/>
          </a:prstGeom>
        </p:spPr>
        <p:txBody>
          <a:bodyPr lIns="91383" tIns="45692" rIns="91383" bIns="45692"/>
          <a:lstStyle>
            <a:lvl1pPr algn="ctr">
              <a:buNone/>
              <a:defRPr sz="6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95709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54701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7121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225" y="157163"/>
            <a:ext cx="7572375" cy="13239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638300"/>
            <a:ext cx="3708400" cy="44894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38300"/>
            <a:ext cx="3708400" cy="44894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203219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4" descr="9879_int_brand_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 descr="intel_rgb_100-lg"/>
          <p:cNvPicPr>
            <a:picLocks noChangeAspect="1" noChangeArrowheads="1"/>
          </p:cNvPicPr>
          <p:nvPr userDrawn="1"/>
        </p:nvPicPr>
        <p:blipFill>
          <a:blip r:embed="rId3" cstate="print">
            <a:lum bright="80000"/>
          </a:blip>
          <a:srcRect/>
          <a:stretch>
            <a:fillRect/>
          </a:stretch>
        </p:blipFill>
        <p:spPr bwMode="invGray">
          <a:xfrm>
            <a:off x="7527925" y="0"/>
            <a:ext cx="161607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33" name="Rectangle 29"/>
          <p:cNvSpPr>
            <a:spLocks noGrp="1" noChangeArrowheads="1"/>
          </p:cNvSpPr>
          <p:nvPr>
            <p:ph type="ctrTitle" sz="quarter"/>
          </p:nvPr>
        </p:nvSpPr>
        <p:spPr>
          <a:xfrm>
            <a:off x="185738" y="2524125"/>
            <a:ext cx="4964112" cy="147002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860A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371600" y="6629400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3">
                    <a:lumMod val="75000"/>
                  </a:schemeClr>
                </a:solidFill>
              </a:rPr>
              <a:t>Intel World</a:t>
            </a:r>
            <a:r>
              <a:rPr lang="en-US" sz="1400" b="1" i="1" baseline="0" dirty="0" smtClean="0">
                <a:solidFill>
                  <a:schemeClr val="accent3">
                    <a:lumMod val="75000"/>
                  </a:schemeClr>
                </a:solidFill>
              </a:rPr>
              <a:t> Ahead</a:t>
            </a:r>
            <a:endParaRPr lang="en-US" sz="14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 bright="-10000" contrast="-4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227269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80" r:id="rId5"/>
    <p:sldLayoutId id="2147483695" r:id="rId6"/>
  </p:sldLayoutIdLst>
  <p:hf hdr="0" ftr="0" dt="0"/>
  <p:txStyles>
    <p:titleStyle>
      <a:lvl1pPr algn="l" defTabSz="1827213" rtl="0" eaLnBrk="0" fontAlgn="base" hangingPunct="0">
        <a:spcBef>
          <a:spcPct val="0"/>
        </a:spcBef>
        <a:spcAft>
          <a:spcPct val="0"/>
        </a:spcAft>
        <a:defRPr lang="en-US" sz="4800" kern="1200" dirty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Neo Sans Intel Medium" charset="0"/>
          <a:ea typeface="+mn-ea"/>
          <a:cs typeface="+mn-cs"/>
          <a:sym typeface="Neo Sans Intel Medium" pitchFamily="34" charset="0"/>
        </a:defRPr>
      </a:lvl1pPr>
      <a:lvl2pPr algn="l" defTabSz="182721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Neo Sans Intel Medium" pitchFamily="34" charset="0"/>
          <a:sym typeface="Neo Sans Intel Medium" pitchFamily="34" charset="0"/>
        </a:defRPr>
      </a:lvl2pPr>
      <a:lvl3pPr algn="l" defTabSz="182721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Neo Sans Intel Medium" pitchFamily="34" charset="0"/>
          <a:sym typeface="Neo Sans Intel Medium" pitchFamily="34" charset="0"/>
        </a:defRPr>
      </a:lvl3pPr>
      <a:lvl4pPr algn="l" defTabSz="182721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Neo Sans Intel Medium" pitchFamily="34" charset="0"/>
          <a:sym typeface="Neo Sans Intel Medium" pitchFamily="34" charset="0"/>
        </a:defRPr>
      </a:lvl4pPr>
      <a:lvl5pPr algn="l" defTabSz="182721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Neo Sans Intel Medium" pitchFamily="34" charset="0"/>
          <a:sym typeface="Neo Sans Intel Medium" pitchFamily="34" charset="0"/>
        </a:defRPr>
      </a:lvl5pPr>
      <a:lvl6pPr marL="456906" algn="ctr" defTabSz="1827637" rtl="0" eaLnBrk="1" fontAlgn="base" hangingPunct="1">
        <a:spcBef>
          <a:spcPct val="0"/>
        </a:spcBef>
        <a:spcAft>
          <a:spcPct val="0"/>
        </a:spcAft>
        <a:defRPr sz="8800">
          <a:solidFill>
            <a:schemeClr val="tx2"/>
          </a:solidFill>
          <a:latin typeface="Arial" charset="0"/>
        </a:defRPr>
      </a:lvl6pPr>
      <a:lvl7pPr marL="913819" algn="ctr" defTabSz="1827637" rtl="0" eaLnBrk="1" fontAlgn="base" hangingPunct="1">
        <a:spcBef>
          <a:spcPct val="0"/>
        </a:spcBef>
        <a:spcAft>
          <a:spcPct val="0"/>
        </a:spcAft>
        <a:defRPr sz="8800">
          <a:solidFill>
            <a:schemeClr val="tx2"/>
          </a:solidFill>
          <a:latin typeface="Arial" charset="0"/>
        </a:defRPr>
      </a:lvl7pPr>
      <a:lvl8pPr marL="1370726" algn="ctr" defTabSz="1827637" rtl="0" eaLnBrk="1" fontAlgn="base" hangingPunct="1">
        <a:spcBef>
          <a:spcPct val="0"/>
        </a:spcBef>
        <a:spcAft>
          <a:spcPct val="0"/>
        </a:spcAft>
        <a:defRPr sz="8800">
          <a:solidFill>
            <a:schemeClr val="tx2"/>
          </a:solidFill>
          <a:latin typeface="Arial" charset="0"/>
        </a:defRPr>
      </a:lvl8pPr>
      <a:lvl9pPr marL="1827637" algn="ctr" defTabSz="1827637" rtl="0" eaLnBrk="1" fontAlgn="base" hangingPunct="1">
        <a:spcBef>
          <a:spcPct val="0"/>
        </a:spcBef>
        <a:spcAft>
          <a:spcPct val="0"/>
        </a:spcAft>
        <a:defRPr sz="8800">
          <a:solidFill>
            <a:schemeClr val="tx2"/>
          </a:solidFill>
          <a:latin typeface="Arial" charset="0"/>
        </a:defRPr>
      </a:lvl9pPr>
    </p:titleStyle>
    <p:bodyStyle>
      <a:lvl1pPr marL="684213" indent="-684213" algn="l" defTabSz="1827213" rtl="0" eaLnBrk="0" fontAlgn="base" hangingPunct="0">
        <a:spcBef>
          <a:spcPct val="20000"/>
        </a:spcBef>
        <a:spcAft>
          <a:spcPct val="0"/>
        </a:spcAft>
        <a:buClr>
          <a:srgbClr val="AA014C"/>
        </a:buClr>
        <a:buSzPct val="120000"/>
        <a:buChar char="•"/>
        <a:defRPr lang="en-US" sz="3600" kern="1200" dirty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n-ea"/>
          <a:cs typeface="+mn-cs"/>
          <a:sym typeface="Neo Sans Intel" pitchFamily="34" charset="0"/>
        </a:defRPr>
      </a:lvl1pPr>
      <a:lvl2pPr marL="884238" indent="-276225" algn="l" defTabSz="1827213" rtl="0" eaLnBrk="0" fontAlgn="base" hangingPunct="0">
        <a:spcBef>
          <a:spcPct val="20000"/>
        </a:spcBef>
        <a:spcAft>
          <a:spcPct val="0"/>
        </a:spcAft>
        <a:buClr>
          <a:srgbClr val="AA014C"/>
        </a:buClr>
        <a:buSzPct val="120000"/>
        <a:buChar char="–"/>
        <a:defRPr lang="en-US" sz="3200" kern="1200" dirty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n-ea"/>
          <a:cs typeface="+mn-cs"/>
          <a:sym typeface="Neo Sans Intel" pitchFamily="34" charset="0"/>
        </a:defRPr>
      </a:lvl2pPr>
      <a:lvl3pPr marL="2055813" indent="-276225" algn="l" defTabSz="1827213" rtl="0" eaLnBrk="0" fontAlgn="base" hangingPunct="0">
        <a:spcBef>
          <a:spcPct val="20000"/>
        </a:spcBef>
        <a:spcAft>
          <a:spcPct val="0"/>
        </a:spcAft>
        <a:buClr>
          <a:srgbClr val="AA014C"/>
        </a:buClr>
        <a:buSzPct val="120000"/>
        <a:buChar char="•"/>
        <a:defRPr lang="en-US" sz="3200" kern="1200" dirty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n-ea"/>
          <a:cs typeface="+mn-cs"/>
          <a:sym typeface="Neo Sans Intel" pitchFamily="34" charset="0"/>
        </a:defRPr>
      </a:lvl3pPr>
      <a:lvl4pPr marL="2968625" indent="-541338" algn="l" defTabSz="1827213" rtl="0" eaLnBrk="0" fontAlgn="base" hangingPunct="0">
        <a:spcBef>
          <a:spcPct val="20000"/>
        </a:spcBef>
        <a:spcAft>
          <a:spcPct val="0"/>
        </a:spcAft>
        <a:buClr>
          <a:srgbClr val="AA014C"/>
        </a:buClr>
        <a:buSzPct val="120000"/>
        <a:buChar char="–"/>
        <a:defRPr lang="en-US" sz="3200" kern="1200" dirty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n-ea"/>
          <a:cs typeface="+mn-cs"/>
          <a:sym typeface="Neo Sans Intel" pitchFamily="34" charset="0"/>
        </a:defRPr>
      </a:lvl4pPr>
      <a:lvl5pPr marL="4111625" indent="-455613" algn="l" defTabSz="1827213" rtl="0" eaLnBrk="0" fontAlgn="base" hangingPunct="0">
        <a:spcBef>
          <a:spcPct val="20000"/>
        </a:spcBef>
        <a:spcAft>
          <a:spcPct val="0"/>
        </a:spcAft>
        <a:buClr>
          <a:srgbClr val="AA014C"/>
        </a:buClr>
        <a:buSzPct val="120000"/>
        <a:buChar char="»"/>
        <a:defRPr lang="en-US" sz="3200" kern="1200" dirty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n-ea"/>
          <a:cs typeface="+mn-cs"/>
          <a:sym typeface="Neo Sans Intel" pitchFamily="34" charset="0"/>
        </a:defRPr>
      </a:lvl5pPr>
      <a:lvl6pPr marL="4569093" indent="-456906" algn="l" defTabSz="1827637" rtl="0" eaLnBrk="1" fontAlgn="base" hangingPunct="1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</a:defRPr>
      </a:lvl6pPr>
      <a:lvl7pPr marL="5026001" indent="-456906" algn="l" defTabSz="1827637" rtl="0" eaLnBrk="1" fontAlgn="base" hangingPunct="1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</a:defRPr>
      </a:lvl7pPr>
      <a:lvl8pPr marL="5482912" indent="-456906" algn="l" defTabSz="1827637" rtl="0" eaLnBrk="1" fontAlgn="base" hangingPunct="1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</a:defRPr>
      </a:lvl8pPr>
      <a:lvl9pPr marL="5939825" indent="-456906" algn="l" defTabSz="1827637" rtl="0" eaLnBrk="1" fontAlgn="base" hangingPunct="1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8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06" algn="l" defTabSz="9138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19" algn="l" defTabSz="9138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26" algn="l" defTabSz="9138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37" algn="l" defTabSz="9138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46" algn="l" defTabSz="9138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56" algn="l" defTabSz="9138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65" algn="l" defTabSz="9138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74" algn="l" defTabSz="9138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white_newIntel_logo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382000" y="6335713"/>
            <a:ext cx="762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</p:sldLayoutIdLst>
  <p:transition>
    <p:fade/>
  </p:transition>
  <p:txStyles>
    <p:titleStyle>
      <a:lvl1pPr algn="ctr" defTabSz="915988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5988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Intel Medium" pitchFamily="34" charset="0"/>
          <a:cs typeface="Arial" charset="0"/>
        </a:defRPr>
      </a:lvl2pPr>
      <a:lvl3pPr algn="ctr" defTabSz="915988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Intel Medium" pitchFamily="34" charset="0"/>
          <a:cs typeface="Arial" charset="0"/>
        </a:defRPr>
      </a:lvl3pPr>
      <a:lvl4pPr algn="ctr" defTabSz="915988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Intel Medium" pitchFamily="34" charset="0"/>
          <a:cs typeface="Arial" charset="0"/>
        </a:defRPr>
      </a:lvl4pPr>
      <a:lvl5pPr algn="ctr" defTabSz="915988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Intel Medium" pitchFamily="34" charset="0"/>
          <a:cs typeface="Arial" charset="0"/>
        </a:defRPr>
      </a:lvl5pPr>
      <a:lvl6pPr marL="457200" algn="ctr" defTabSz="915988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Intel Medium" pitchFamily="34" charset="0"/>
          <a:cs typeface="Arial" charset="0"/>
        </a:defRPr>
      </a:lvl6pPr>
      <a:lvl7pPr marL="914400" algn="ctr" defTabSz="915988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Intel Medium" pitchFamily="34" charset="0"/>
          <a:cs typeface="Arial" charset="0"/>
        </a:defRPr>
      </a:lvl7pPr>
      <a:lvl8pPr marL="1371600" algn="ctr" defTabSz="915988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Intel Medium" pitchFamily="34" charset="0"/>
          <a:cs typeface="Arial" charset="0"/>
        </a:defRPr>
      </a:lvl8pPr>
      <a:lvl9pPr marL="1828800" algn="ctr" defTabSz="915988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Intel Medium" pitchFamily="34" charset="0"/>
          <a:cs typeface="Arial" charset="0"/>
        </a:defRPr>
      </a:lvl9pPr>
    </p:titleStyle>
    <p:bodyStyle>
      <a:lvl1pPr marL="306388" indent="-306388" algn="l" defTabSz="915988" rtl="0" eaLnBrk="0" fontAlgn="base" hangingPunct="0">
        <a:spcBef>
          <a:spcPct val="20000"/>
        </a:spcBef>
        <a:spcAft>
          <a:spcPct val="0"/>
        </a:spcAft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defTabSz="915988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 sz="2500">
          <a:solidFill>
            <a:schemeClr val="tx1"/>
          </a:solidFill>
          <a:latin typeface="+mn-lt"/>
          <a:cs typeface="+mn-cs"/>
        </a:defRPr>
      </a:lvl2pPr>
      <a:lvl3pPr marL="915988" indent="-168275" algn="l" defTabSz="915988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 sz="2400">
          <a:solidFill>
            <a:schemeClr val="tx1"/>
          </a:solidFill>
          <a:latin typeface="+mn-lt"/>
          <a:cs typeface="+mn-cs"/>
        </a:defRPr>
      </a:lvl3pPr>
      <a:lvl4pPr marL="1604963" indent="-225425" algn="l" defTabSz="91598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65338" indent="-225425" algn="l" defTabSz="915988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22538" indent="-225425" algn="l" defTabSz="915988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9738" indent="-225425" algn="l" defTabSz="915988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36938" indent="-225425" algn="l" defTabSz="915988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94138" indent="-225425" algn="l" defTabSz="915988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124200" y="2743200"/>
            <a:ext cx="5864225" cy="19388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313" tIns="45659" rIns="91313" bIns="45659" anchorCtr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s-CO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 Intel Medium"/>
                <a:cs typeface="Arial" pitchFamily="34" charset="0"/>
              </a:rPr>
              <a:t>XIV </a:t>
            </a:r>
            <a:r>
              <a:rPr lang="es-CO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 Intel Medium"/>
                <a:cs typeface="Arial" pitchFamily="34" charset="0"/>
              </a:rPr>
              <a:t>Cumbre de Reguladores y Operadores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s-CO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 Intel Medium"/>
                <a:cs typeface="Arial" pitchFamily="34" charset="0"/>
              </a:rPr>
              <a:t>REGULATEL </a:t>
            </a:r>
            <a:r>
              <a:rPr lang="es-CO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 Intel Medium"/>
                <a:cs typeface="Arial" pitchFamily="34" charset="0"/>
              </a:rPr>
              <a:t>- AHCIET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endParaRPr lang="es-CO" sz="2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Intel Medium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s-CO" sz="24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 Intel Medium"/>
                <a:cs typeface="Arial" pitchFamily="34" charset="0"/>
              </a:rPr>
              <a:t>John Davies, VP Intel </a:t>
            </a:r>
            <a:r>
              <a:rPr lang="es-CO" sz="2400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 Intel Medium"/>
                <a:cs typeface="Arial" pitchFamily="34" charset="0"/>
              </a:rPr>
              <a:t>Corporation</a:t>
            </a:r>
            <a:endParaRPr lang="es-CO" sz="2400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Intel Medium"/>
              <a:cs typeface="Arial" pitchFamily="34" charset="0"/>
            </a:endParaRPr>
          </a:p>
        </p:txBody>
      </p:sp>
      <p:pic>
        <p:nvPicPr>
          <p:cNvPr id="10" name="Picture 9" descr="white_newIntel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5880100"/>
            <a:ext cx="1425575" cy="977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71" name="Picture 3" descr="AHCIET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5834062"/>
            <a:ext cx="976313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9BAB21-C176-4A2C-A815-B50ED2CA5D4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7200" y="3481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4" descr="data:image/jpg;base64,/9j/4AAQSkZJRgABAQAAAQABAAD/2wCEAAkGBhQSEBQUExQUFBUVFRQXGBcYFBYYFRYUFxcWFxUUFRcXHSYfGRokGRUYHy8gIycpLCwsFR4xNTAqNSYrLCkBCQoKDgwOGA8PGiocHBwpNSkqKSk1LCkpLCwsKSkpLCwpKSkpLCkpLCksLCkpLSwpKS0pLCksKSkpKSksKSkpLP/AABEIAIAAoAMBIgACEQEDEQH/xAAbAAABBQEBAAAAAAAAAAAAAAAFAAIDBAYBB//EADwQAAEDAgQCBgcGBgMBAAAAAAEAAgMEEQUSITFBUQYiYXGBoQcTFJGx0eEjMjPB8PEVJEJSYrJTc6N0/8QAGQEAAwEBAQAAAAAAAAAAAAAAAQIDAAQF/8QAKhEAAgIBAwMCBQUAAAAAAAAAAAECETEDEiEEE0FRgSIyM5GxFCNhcfD/2gAMAwEAAhEDEQA/APcUkkljCSSUb5LLGHkqOScBDK7GQ3QalCZal79zYcuKDdBSbDVRjDW8VRkxpx2BQ9rAPn9SnJdxVafqTuxB54296Yap/wDd5KNK6G5jbESe0u/uKe2teOKgSWth2r0LseLOG+quQ4yOOiDJI7mL20aiKrB4qYOWTZKRsbIjS4sR973prJuDQdSUENQHBTAoiHUkkljCSSUcslljDZprDVZ+vxQuOVnv4DvTcUxAudlb+w5qnmawWJA7zug3Q8Y2U8VxWKlZ6yYutcC4aXG52AA4IbS9P6OR4aJCCSAMzC0EnYXOg8VT9JTmuoCQQbSR7EcSV5pVUIbTQygnNI6drtrfZlmUjlo7VdOloRnG3dnPrdRLTnUUqo919o7D5fNc9o7D5fNYjGemxgELGM9bK+KJ7rl1hmaLCzTcuPkrGA9NmzQyvkGR8LS9zQTZzdbFl9b3FrHa434RehOrrg6V1Gm3tvk2TH3H6CiqKnKQO6689i9Krgx/2DQ64LOu4tNyLh/G9uI9ylq+nr2up7QxfbRxvNzJoXvc02Obbqpv001lCrq9L1N5LM4AusAACSSb6AEk2HYELwrpCyqLhDKHFoBPVc2wJsDdzUEZ00kkrJqQsjyAVTQ4F2YiNkmU6m2tggPo2r2we1yvvlZAxxtuevoB2k6eKZaD2tvPgV9Ut6Ucc37HpLo5Od+4hDsR6RMpiBNIGFwJAcDqAbEiwWWh9K784L4GiIng5xeANyCeq4jlYIR6Ra6WSoGdmWNoeInWP2kRIIk1Ou/CyMOnluqfAJ9ZHY3Dk9RhxEEAnYi4I5HW9irLpQGl3AAk9wFysHV9Ln09JG6WHLO4kNj1a0RtDbSuuSdb8N9dl3AempmMsUjBG/1chABIDrMNwQ7VrgNe3VI+nllYKfqIYvk1/R3pnDUPcIHucWtDnAtc0ZSbA3I5rZ0daHjReG+iT8af/pZ/uF6lBOWm4P1S6sVpz2oTSb1Ybnk1YK6qtHVB7QQrQSmOEoLjdflbYItO+wWTqpc8vY3Xx4LBStjYI7DXc7/JD8ZOre4/EImheM7t7j8Qlj8xeXCMn6QI8tKR/nF56/msGGEMiMucwlz7BrhewLfW5Abhp1G41W76fMIpSDvnj89QsbWO/kqcf51PxjXp6HyI8jqV+4/4QQx/EAzExKwZgw07mtudWtYwtbpqNFTwoECqJaRmp5eBABLmEcNVNI/JXwOfo3+VcSdsuRmp7NFLSYlNMKzNJJIz1MxsXOc0DO3KQO5PhL/eRMyd+r/BSZb+Hv019qj14/gv0XcQdc0fZBEP/V6hbVN9jdHfrGoY+3+IjeCfeR70+uNvZCf+GPylkT1yTvj2X5CtHLlxac2vrVi3eyQKv0UonTQVcYIbmiiu43yta2TMSbcOqpMPqAcUle3rAmqII2IMcliOxVMDcRR11v8AhgHh65qR4+w6fP3KuIzMETIWuD/VulcXgENOfLo3Nrpl3RjpxU546PS1qUDv0bqgs7m+yxAWzesmLtr2tGG37NDbxV3pLVZ2UwH9MNvGzdEWviXuBP4ZewS9JB+3g/8AmjVakqHzYiZjG5nrDKSLOIAMTh94gckumtU2R1O9pBHs7G3BuLt3HmjBx6WXFHsjnkfAfWdUSExlggJOl7WukVqC/oo67jt+UM9En40//Sz/AHC9OXl/omd/MTdsLf8AcL1BcPVfUPQ6P6SLWH1WR3Yf1daNjrhZJaDCajMztGijFldReTuJy2YVmKYXBPMn5BaDHD1EBpx1G9y0gaeSRC8Z3b3O/JFLJFqVOmWaszeMYSypcIpMwaSwnKbHRoO+qzsvROEsERzjI55b1teuRe+muy3OJuIAtfW+3gh8TbuF7+Nr6d6vHUklwTejF8tWCcS6KRSxxNkBBY0ND2mzgODXXFiNDw5qTCuj8VOxzWi7Xg5y7Vzm5TcE2GmpsO1aCTaw/JQNputmP5cuWyHdlVWDtRu65PI8QfSeqIg9aXl7TeS2jLOuBY73I9y1EWAQzUNG6TMHCN4u0gEtLy4A3B56d5W+ZAwNJLGb/wBjdvcs7jFeGgmw5NFh+rKz6hypLiiEelSbbp2Uqbo1Twz+sZnGh0zXAD2FpsLdpt3IXTYVDBHM27nCWMMIJGtjcWsOYBuiOB1nXIOpdfh2XOvDUearYy/7S3IDz1+SG+WLKrQgvADp8IgIylsl76HOOOlj1dl3EcOa45DfqmwPG1gLH3BXWtHHTwV10Je7N1XE8uwcQdU3cleTdiCVUBv4Q0tbGb6W1/qF9/itB0Xw2Gnc42JL2lheTq1rhYgC1hfn2JscOquRMQc5NVZlpQTugh0X6Nw00jnRF5zNynM7NoDcW0Gq06zuATWdY7W0/XgtEubUbb5LRioqo8CRHBZLPI5j4IdZW8L/ABW+PwSI0sBDG29QoBTfdHctPiEV2FZiHS45E+eqaRLTySJWSSSFyjXO6wHIKpTffPjw+qs1f3z4fBVIPxDrbdUWAl7XkP14ro7gm27T5pAdpSgIKyWzLcblYvFps0hHBunjuVr64A8efBYeZ13OPafiVWABQTljg5u4RWGrileC4ZXgaXOmnD90GXQFSjFqppnB3Wtd1zob8VJDGnxEPDcxILRa9r3HC/ctNF0bAaOdtTzKVyrIMgOGNWizRWpcNLCmQx5nWGw/RWTsBaoILAduqOQm4VOmhV5rbKUzLJ1W8Lb9q3x+CqIlgkV3k8hb3/skWQywGpWXCy9fDkl7HafJashDMWoc7SqHOnTAaS40nY7jf5rqkdKdg+s++fD4Kk7Q303vbX9WRGvZqD4IZJoTwud1VDBFpB4DX9cl1p7APf8AJVaSb+kkbi3yVoaW1HvSPgBUxFhbY6G9+7W23uWFqGWe4cifivRKinvGe8nwWIxqmyvvwd8QqQYAepomJkbVcijVQMv4LQiSVrXbbnttwW3CxmHSmN4cPHtC0n8SuNAB36qM02wonrW9UgC5Og70LjozEL733RiC9gTv8AeCG4vU8Alj6BLuEVAkuALEW9x4+SuTfePZb4LuDUQiiBO5GZ3jw/JMLr6njr71pMRZOXWhwunysF9zqfkhWG0md1zsPM8AtE1q0UJqPwOTHtunpJiQBxTDtczd0MBWufHdB6/C/wCpu6DVjxlQBrRcWHHX3W+fkhBd3+8o7NCb66EabfVVKnDydQde7fz3QTo6E7BhP0/dWYay29+8H46phhPPy+qXqjz8vqnyEKUzw5u99TxubIPjeFBwPI+R5qaNth9E9xJG596VKmajHezFpsVZiaEVrMMzcz8VUbhbmnUfNVTQjQojfQBFcMhOexOlrn3qGngsrZa7Zo1I1P1QYEy1X4gALBdwjB/WWkkOl7hvO3E34JUWHNaQ6Qhzr3AGv7ok+oJFh1R5n6KfCC+cEtXUA9UbDc8z2dibTUxe6w8TyCfR0Bf2Dn8kfpqUMFgEqViuSjwhUtMGNACsLll1OQEkkksYSa5qcksYo1WHB3BCZ8Mc3bULR2XCxBqwptYMfNTg7j9d6ruw8cCR4LYS0LTwVKTBhwQp+Cq1PUzfsH+XkntoQN7n4eSMvwd3AqM4U7sQ5H7iKLIwNhZNfCDw8kQ/hT+xObhDjxQpm3xBBoW8k5tK0cEcjwTmVbhwto4I0xe4gFT0Tj91v5BFaXBwNXa9nD6om2IBPsmSJubYxkdlIkkiIJJJJYx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0" name="Picture 6" descr="http://www.regulatel.org/logotipos/Regulatel_buena_calidad_2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758330"/>
            <a:ext cx="1374587" cy="10996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203575" y="886484"/>
            <a:ext cx="6092825" cy="707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313" tIns="45659" rIns="91313" bIns="45659" anchorCtr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s-CO" sz="4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 Intel Medium"/>
                <a:cs typeface="Arial" pitchFamily="34" charset="0"/>
              </a:rPr>
              <a:t>Closing</a:t>
            </a:r>
            <a:r>
              <a:rPr lang="es-CO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 Intel Medium"/>
                <a:cs typeface="Arial" pitchFamily="34" charset="0"/>
              </a:rPr>
              <a:t> </a:t>
            </a:r>
            <a:r>
              <a:rPr lang="es-CO" sz="4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 Intel Medium"/>
                <a:cs typeface="Arial" pitchFamily="34" charset="0"/>
              </a:rPr>
              <a:t>the</a:t>
            </a:r>
            <a:r>
              <a:rPr lang="es-CO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 Intel Medium"/>
                <a:cs typeface="Arial" pitchFamily="34" charset="0"/>
              </a:rPr>
              <a:t> Digital Divide</a:t>
            </a:r>
            <a:endParaRPr lang="es-CO" sz="3200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Intel Medium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88259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9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400" b="1" dirty="0" smtClean="0"/>
              <a:t>Comparing to OECD </a:t>
            </a:r>
          </a:p>
        </p:txBody>
      </p:sp>
      <p:graphicFrame>
        <p:nvGraphicFramePr>
          <p:cNvPr id="35920" name="Group 80"/>
          <p:cNvGraphicFramePr>
            <a:graphicFrameLocks noGrp="1"/>
          </p:cNvGraphicFramePr>
          <p:nvPr>
            <p:ph idx="1"/>
          </p:nvPr>
        </p:nvGraphicFramePr>
        <p:xfrm>
          <a:off x="304800" y="1981200"/>
          <a:ext cx="7848600" cy="3902075"/>
        </p:xfrm>
        <a:graphic>
          <a:graphicData uri="http://schemas.openxmlformats.org/drawingml/2006/table">
            <a:tbl>
              <a:tblPr/>
              <a:tblGrid>
                <a:gridCol w="4343400"/>
                <a:gridCol w="1543050"/>
                <a:gridCol w="1962150"/>
              </a:tblGrid>
              <a:tr h="781050">
                <a:tc>
                  <a:txBody>
                    <a:bodyPr/>
                    <a:lstStyle/>
                    <a:p>
                      <a:pPr marL="0" marR="0" lvl="0" indent="0" algn="l" defTabSz="915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o Sans Intel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59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o Sans Intel" pitchFamily="34" charset="0"/>
                          <a:cs typeface="Arial" charset="0"/>
                        </a:rPr>
                        <a:t>LAR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59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o Sans Intel" pitchFamily="34" charset="0"/>
                          <a:cs typeface="Arial" charset="0"/>
                        </a:rPr>
                        <a:t>OECD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7875">
                <a:tc>
                  <a:txBody>
                    <a:bodyPr/>
                    <a:lstStyle/>
                    <a:p>
                      <a:pPr marL="0" marR="0" lvl="0" indent="0" algn="r" defTabSz="915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o Sans Intel" pitchFamily="34" charset="0"/>
                          <a:cs typeface="Arial" charset="0"/>
                        </a:rPr>
                        <a:t>Broadband Penetration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5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o Sans Intel" pitchFamily="34" charset="0"/>
                          <a:cs typeface="Arial" charset="0"/>
                        </a:rPr>
                        <a:t>&lt; 10%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5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o Sans Intel" pitchFamily="34" charset="0"/>
                          <a:cs typeface="Arial" charset="0"/>
                        </a:rPr>
                        <a:t>&gt; 60%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r" defTabSz="915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o Sans Intel" pitchFamily="34" charset="0"/>
                          <a:cs typeface="Arial" charset="0"/>
                        </a:rPr>
                        <a:t>BB as % of monthly income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5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o Sans Intel" pitchFamily="34" charset="0"/>
                          <a:cs typeface="Arial" charset="0"/>
                        </a:rPr>
                        <a:t>~ 10%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5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o Sans Intel" pitchFamily="34" charset="0"/>
                          <a:cs typeface="Arial" charset="0"/>
                        </a:rPr>
                        <a:t>~ 1%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r" defTabSz="915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o Sans Intel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5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o Sans Intel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5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o Sans Intel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r" defTabSz="915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o Sans Intel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5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o Sans Intel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59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o Sans Intel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62" name="Rectangle 14"/>
          <p:cNvSpPr>
            <a:spLocks noChangeArrowheads="1"/>
          </p:cNvSpPr>
          <p:nvPr/>
        </p:nvSpPr>
        <p:spPr bwMode="auto">
          <a:xfrm>
            <a:off x="0" y="6553200"/>
            <a:ext cx="396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en-US" sz="700" i="1">
              <a:solidFill>
                <a:srgbClr val="FFFFFF"/>
              </a:solidFill>
              <a:latin typeface="Neo Sans Intel Medium" pitchFamily="34" charset="0"/>
            </a:endParaRPr>
          </a:p>
          <a:p>
            <a:pPr algn="r"/>
            <a:r>
              <a:rPr lang="en-US" sz="700" i="1">
                <a:solidFill>
                  <a:srgbClr val="FFFFFF"/>
                </a:solidFill>
                <a:latin typeface="Neo Sans Intel Medium" pitchFamily="34" charset="0"/>
              </a:rPr>
              <a:t>Sources: WEF Global Information Technology Report 2009 – 2010 Report , EIU, ITU, IADB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r>
              <a:rPr lang="en-US" b="1" dirty="0" smtClean="0"/>
              <a:t>2 Key Ways to Grow BB Penetration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610600" cy="4830763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Arial" pitchFamily="34" charset="0"/>
              <a:buChar char="•"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Pre-Paid Broadband + Low-Cost PC</a:t>
            </a:r>
          </a:p>
          <a:p>
            <a:pPr lvl="1"/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 lvl="1"/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 lvl="1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USF</a:t>
            </a:r>
            <a:r>
              <a:rPr lang="en-US" sz="2800" dirty="0" smtClean="0">
                <a:sym typeface="Wingdings" pitchFamily="2" charset="2"/>
              </a:rPr>
              <a:t>  </a:t>
            </a:r>
          </a:p>
          <a:p>
            <a:pPr lvl="1">
              <a:buFontTx/>
              <a:buChar char="-"/>
            </a:pPr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endParaRPr lang="en-US" sz="2200" dirty="0" smtClean="0"/>
          </a:p>
          <a:p>
            <a:r>
              <a:rPr lang="en-US" sz="2200" dirty="0" smtClean="0"/>
              <a:t>             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Reaching First time Buyers   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48307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Incomes limited by 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1.  Total Cost of Ownership </a:t>
            </a:r>
          </a:p>
          <a:p>
            <a:pPr lvl="2">
              <a:buNone/>
            </a:pP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2.  Contract Commitments </a:t>
            </a:r>
          </a:p>
          <a:p>
            <a:pPr>
              <a:buFont typeface="Arial" pitchFamily="34" charset="0"/>
              <a:buChar char="•"/>
            </a:pPr>
            <a:endParaRPr lang="en-US" sz="2200" dirty="0" smtClean="0"/>
          </a:p>
          <a:p>
            <a:pPr>
              <a:buFont typeface="Arial" pitchFamily="34" charset="0"/>
              <a:buChar char="•"/>
            </a:pP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3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Billion use prepaid phone</a:t>
            </a:r>
            <a:r>
              <a:rPr lang="en-US" sz="3600" dirty="0" smtClean="0"/>
              <a:t> </a:t>
            </a:r>
          </a:p>
          <a:p>
            <a:r>
              <a:rPr lang="en-US" sz="2800" dirty="0" smtClean="0"/>
              <a:t>         - </a:t>
            </a:r>
            <a:r>
              <a:rPr lang="en-US" sz="2400" dirty="0" smtClean="0"/>
              <a:t>85% of users in Emerging markets  </a:t>
            </a:r>
          </a:p>
          <a:p>
            <a:pPr lvl="1">
              <a:buNone/>
            </a:pPr>
            <a:r>
              <a:rPr lang="en-US" sz="2000" dirty="0" smtClean="0">
                <a:sym typeface="Wingdings" pitchFamily="2" charset="2"/>
              </a:rPr>
              <a:t>  </a:t>
            </a:r>
          </a:p>
          <a:p>
            <a:pPr lvl="1">
              <a:buFontTx/>
              <a:buChar char="-"/>
            </a:pPr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endParaRPr lang="en-US" sz="2200" dirty="0" smtClean="0"/>
          </a:p>
          <a:p>
            <a:r>
              <a:rPr lang="en-US" sz="2200" dirty="0" smtClean="0"/>
              <a:t>             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68740"/>
            <a:ext cx="9144000" cy="617561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762000"/>
            <a:ext cx="4419600" cy="329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0659" y="3962400"/>
            <a:ext cx="441334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80227"/>
            <a:ext cx="4395150" cy="327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3962400"/>
            <a:ext cx="443476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-762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3" tIns="46032" rIns="92063" bIns="46032" anchor="ctr"/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Reaching First Time Buyers– TCO of $350 PC + 4 years Broadband </a:t>
            </a:r>
          </a:p>
          <a:p>
            <a:pPr algn="ctr"/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105436"/>
            <a:ext cx="885369" cy="600164"/>
          </a:xfrm>
          <a:prstGeom prst="rect">
            <a:avLst/>
          </a:prstGeom>
          <a:solidFill>
            <a:srgbClr val="4BACC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/>
          <a:p>
            <a:pPr algn="ctr"/>
            <a:r>
              <a:rPr lang="en-US" sz="13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ITU: BB &lt;3% income affordable</a:t>
            </a:r>
            <a:endParaRPr lang="en-US" sz="13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" y="6665770"/>
            <a:ext cx="57186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FFFF"/>
                </a:solidFill>
              </a:rPr>
              <a:t>Sources: Euro monitor, CIA Fact book, ITU, Intel BDMs</a:t>
            </a:r>
            <a:endParaRPr lang="en-US" sz="105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39928" y="641445"/>
            <a:ext cx="45719" cy="62165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5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3124200" y="6610350"/>
            <a:ext cx="2895600" cy="476250"/>
          </a:xfrm>
          <a:prstGeom prst="rect">
            <a:avLst/>
          </a:prstGeom>
          <a:ln/>
        </p:spPr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Intel.com/Worldahead</a:t>
            </a:r>
          </a:p>
        </p:txBody>
      </p:sp>
      <p:pic>
        <p:nvPicPr>
          <p:cNvPr id="6" name="Picture 2" descr="http://www.littleabout.com/cim/reliance-3g-tariff.jpg"/>
          <p:cNvPicPr>
            <a:picLocks noChangeAspect="1" noChangeArrowheads="1"/>
          </p:cNvPicPr>
          <p:nvPr/>
        </p:nvPicPr>
        <p:blipFill>
          <a:blip r:embed="rId3" cstate="print">
            <a:lum contrast="-30000"/>
          </a:blip>
          <a:srcRect/>
          <a:stretch>
            <a:fillRect/>
          </a:stretch>
        </p:blipFill>
        <p:spPr bwMode="auto">
          <a:xfrm>
            <a:off x="4572000" y="685800"/>
            <a:ext cx="3746053" cy="2823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6863" y="2424113"/>
            <a:ext cx="3752850" cy="779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704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91463" y="2119313"/>
            <a:ext cx="12287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4" name="TextBox 9"/>
          <p:cNvSpPr txBox="1">
            <a:spLocks noChangeArrowheads="1"/>
          </p:cNvSpPr>
          <p:nvPr/>
        </p:nvSpPr>
        <p:spPr bwMode="auto">
          <a:xfrm>
            <a:off x="0" y="-76200"/>
            <a:ext cx="81724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Low Cost </a:t>
            </a:r>
            <a:r>
              <a:rPr lang="en-US" sz="3600" b="1" dirty="0" smtClean="0">
                <a:solidFill>
                  <a:srgbClr val="FFFFFF"/>
                </a:solidFill>
              </a:rPr>
              <a:t>Prepaid 3G Examples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11" name="Explosion 1 10"/>
          <p:cNvSpPr/>
          <p:nvPr/>
        </p:nvSpPr>
        <p:spPr>
          <a:xfrm>
            <a:off x="7273160" y="590264"/>
            <a:ext cx="2438400" cy="1371600"/>
          </a:xfrm>
          <a:prstGeom prst="irregularSeal1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600" dirty="0">
                <a:solidFill>
                  <a:srgbClr val="FFFFFF"/>
                </a:solidFill>
              </a:rPr>
              <a:t>3G ~$8/month India</a:t>
            </a:r>
          </a:p>
        </p:txBody>
      </p:sp>
      <p:pic>
        <p:nvPicPr>
          <p:cNvPr id="1026" name="Picture 4" descr="cid:image014.jpg@01CBED68.204C63D0"/>
          <p:cNvPicPr>
            <a:picLocks noChangeAspect="1" noChangeArrowheads="1"/>
          </p:cNvPicPr>
          <p:nvPr/>
        </p:nvPicPr>
        <p:blipFill>
          <a:blip r:embed="rId6" cstate="print">
            <a:lum contrast="-30000"/>
          </a:blip>
          <a:srcRect/>
          <a:stretch>
            <a:fillRect/>
          </a:stretch>
        </p:blipFill>
        <p:spPr bwMode="auto">
          <a:xfrm>
            <a:off x="3124200" y="3581400"/>
            <a:ext cx="3467100" cy="3467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 t="2797" r="39215" b="36451"/>
          <a:stretch>
            <a:fillRect/>
          </a:stretch>
        </p:blipFill>
        <p:spPr bwMode="auto">
          <a:xfrm>
            <a:off x="4191000" y="5867400"/>
            <a:ext cx="2362200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5" name="Picture 11" descr="The fastest mobile internet broadband from Telkomsel Flash for kartuHALO customer. Daftar harga paket langganan Premier Connection, akses internet cepat Telkomsel Flash dari kartuHALO."/>
          <p:cNvPicPr>
            <a:picLocks noChangeAspect="1" noChangeArrowheads="1"/>
          </p:cNvPicPr>
          <p:nvPr/>
        </p:nvPicPr>
        <p:blipFill>
          <a:blip r:embed="rId8" cstate="print">
            <a:lum contrast="-30000"/>
          </a:blip>
          <a:srcRect/>
          <a:stretch>
            <a:fillRect/>
          </a:stretch>
        </p:blipFill>
        <p:spPr bwMode="auto">
          <a:xfrm>
            <a:off x="6553200" y="3272661"/>
            <a:ext cx="2743200" cy="3667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Explosion 1 13"/>
          <p:cNvSpPr/>
          <p:nvPr/>
        </p:nvSpPr>
        <p:spPr>
          <a:xfrm>
            <a:off x="1905000" y="609600"/>
            <a:ext cx="2819400" cy="1371600"/>
          </a:xfrm>
          <a:prstGeom prst="irregularSeal1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600" dirty="0" smtClean="0">
                <a:solidFill>
                  <a:srgbClr val="FFFFFF"/>
                </a:solidFill>
              </a:rPr>
              <a:t>Modem+ 3Gb ~$37, Ghana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5" name="Explosion 1 14"/>
          <p:cNvSpPr/>
          <p:nvPr/>
        </p:nvSpPr>
        <p:spPr>
          <a:xfrm>
            <a:off x="6068703" y="4302456"/>
            <a:ext cx="2524835" cy="1371600"/>
          </a:xfrm>
          <a:prstGeom prst="irregularSeal1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600" dirty="0">
                <a:solidFill>
                  <a:srgbClr val="FFFFFF"/>
                </a:solidFill>
              </a:rPr>
              <a:t>3G ~$14/month Indonesia</a:t>
            </a:r>
          </a:p>
        </p:txBody>
      </p:sp>
      <p:sp>
        <p:nvSpPr>
          <p:cNvPr id="19" name="Explosion 1 18"/>
          <p:cNvSpPr/>
          <p:nvPr/>
        </p:nvSpPr>
        <p:spPr>
          <a:xfrm>
            <a:off x="4129055" y="3429000"/>
            <a:ext cx="2438400" cy="1371600"/>
          </a:xfrm>
          <a:prstGeom prst="irregularSeal1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600" dirty="0">
                <a:solidFill>
                  <a:srgbClr val="FFFFFF"/>
                </a:solidFill>
              </a:rPr>
              <a:t>3G ~$8/month Egypt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 cstate="print">
            <a:lum contrast="40000"/>
          </a:blip>
          <a:srcRect l="6400" r="7641"/>
          <a:stretch>
            <a:fillRect/>
          </a:stretch>
        </p:blipFill>
        <p:spPr bwMode="auto">
          <a:xfrm>
            <a:off x="0" y="4953000"/>
            <a:ext cx="3429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Explosion 1 20"/>
          <p:cNvSpPr/>
          <p:nvPr/>
        </p:nvSpPr>
        <p:spPr>
          <a:xfrm>
            <a:off x="0" y="3962400"/>
            <a:ext cx="2438400" cy="1371600"/>
          </a:xfrm>
          <a:prstGeom prst="irregularSeal1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600" dirty="0">
                <a:solidFill>
                  <a:srgbClr val="FFFFFF"/>
                </a:solidFill>
              </a:rPr>
              <a:t>Entry 3G ~$0.40/300MbSri Lanka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" y="685800"/>
            <a:ext cx="2368526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1130300" y="152400"/>
            <a:ext cx="6870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07" tIns="46005" rIns="92007" bIns="46005" anchor="ctr"/>
          <a:lstStyle/>
          <a:p>
            <a:pPr algn="ctr" defTabSz="914400">
              <a:lnSpc>
                <a:spcPct val="90000"/>
              </a:lnSpc>
              <a:defRPr/>
            </a:pPr>
            <a:r>
              <a:rPr lang="en-US" sz="2800" u="sng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Leading </a:t>
            </a:r>
            <a:r>
              <a:rPr lang="en-US" sz="2800" u="sng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Uses </a:t>
            </a:r>
            <a:r>
              <a:rPr lang="en-US" sz="2800" u="sng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of USF for Broadband </a:t>
            </a:r>
          </a:p>
        </p:txBody>
      </p:sp>
      <p:graphicFrame>
        <p:nvGraphicFramePr>
          <p:cNvPr id="7" name="Group 62"/>
          <p:cNvGraphicFramePr>
            <a:graphicFrameLocks noGrp="1"/>
          </p:cNvGraphicFramePr>
          <p:nvPr/>
        </p:nvGraphicFramePr>
        <p:xfrm>
          <a:off x="990600" y="762000"/>
          <a:ext cx="6929454" cy="5146689"/>
        </p:xfrm>
        <a:graphic>
          <a:graphicData uri="http://schemas.openxmlformats.org/drawingml/2006/table">
            <a:tbl>
              <a:tblPr/>
              <a:tblGrid>
                <a:gridCol w="1144866"/>
                <a:gridCol w="5784588"/>
              </a:tblGrid>
              <a:tr h="4299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Country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86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Turkey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620,000 PC for teachers, BB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to rural schools, Internet Centers,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9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Nigeria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Accelerate BB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in Capitals, 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train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educators,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subsidize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school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P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Cs 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9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Malaysia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Subsidize BB + PC to students and underserved population 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32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Pakistan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BB Coverage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– 100k to 1.5M BB subs in 2010,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build out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rural PC centers 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7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Poland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Internet Tax Deduction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- deduction of services fees up to ~$250/year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9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Morocco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Subsidize BB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to schools &amp; teachers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Romania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Build out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of 600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telecenters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99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Vietnam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BB Coverage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to villages &amp;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WiMAX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pilots 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85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*Portugal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Subsidize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of Notebook s + 3G from spectrum auction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Colombia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BB Coverage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to 4k public institutions with 4.7M people impacted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*Chile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BB Coverage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- 90% coverage in rural areas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Ecuador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Subsidize BB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to schools &amp; teachers. 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Purchase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33k PCs for schools.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*Panama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Stimulus Funds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Wingdings" pitchFamily="2" charset="2"/>
                        </a:rPr>
                        <a:t>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Free Broadband Access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Wimax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 to all citizens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3056" name="AutoShape 24"/>
          <p:cNvSpPr>
            <a:spLocks noChangeArrowheads="1"/>
          </p:cNvSpPr>
          <p:nvPr/>
        </p:nvSpPr>
        <p:spPr bwMode="auto">
          <a:xfrm>
            <a:off x="1681163" y="6157912"/>
            <a:ext cx="5786437" cy="7000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762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 dirty="0">
                <a:solidFill>
                  <a:schemeClr val="accent2"/>
                </a:solidFill>
              </a:rPr>
              <a:t>$3B+ invested in last 3 years on ICT </a:t>
            </a:r>
          </a:p>
          <a:p>
            <a:pPr algn="ctr" eaLnBrk="0" hangingPunct="0"/>
            <a:r>
              <a:rPr lang="en-US" sz="2000" b="1" dirty="0">
                <a:solidFill>
                  <a:schemeClr val="accent2"/>
                </a:solidFill>
              </a:rPr>
              <a:t>programs impacting 320M+ people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Summary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4830763"/>
          </a:xfrm>
        </p:spPr>
        <p:txBody>
          <a:bodyPr/>
          <a:lstStyle/>
          <a:p>
            <a:pPr marL="117475" indent="-117475" algn="ctr" defTabSz="912813">
              <a:lnSpc>
                <a:spcPct val="95000"/>
              </a:lnSpc>
              <a:spcBef>
                <a:spcPct val="30000"/>
              </a:spcBef>
              <a:buNone/>
            </a:pPr>
            <a:endParaRPr lang="en-GB" sz="2800" dirty="0" smtClean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en-US" sz="2400" dirty="0" smtClean="0">
                <a:sym typeface="Wingdings" pitchFamily="2" charset="2"/>
              </a:rPr>
              <a:t>  Broadband  Increased GDP + Benefits to people</a:t>
            </a:r>
            <a:endParaRPr lang="en-US" sz="2000" dirty="0" smtClean="0">
              <a:sym typeface="Wingdings" pitchFamily="2" charset="2"/>
            </a:endParaRPr>
          </a:p>
          <a:p>
            <a:pPr lvl="1"/>
            <a:endParaRPr lang="en-US" sz="2000" dirty="0" smtClean="0">
              <a:sym typeface="Wingdings" pitchFamily="2" charset="2"/>
            </a:endParaRPr>
          </a:p>
          <a:p>
            <a:pPr lvl="1"/>
            <a:r>
              <a:rPr lang="en-US" sz="2000" dirty="0" smtClean="0">
                <a:sym typeface="Wingdings" pitchFamily="2" charset="2"/>
              </a:rPr>
              <a:t>  </a:t>
            </a:r>
            <a:r>
              <a:rPr lang="en-US" sz="2400" dirty="0" smtClean="0">
                <a:sym typeface="Wingdings" pitchFamily="2" charset="2"/>
              </a:rPr>
              <a:t>Can quickly  boost  LAR Broadband penetration by.....</a:t>
            </a:r>
            <a:r>
              <a:rPr lang="en-US" sz="2400" dirty="0" smtClean="0"/>
              <a:t>  </a:t>
            </a:r>
          </a:p>
          <a:p>
            <a:pPr lvl="1"/>
            <a:endParaRPr lang="en-US" sz="2400" dirty="0" smtClean="0"/>
          </a:p>
          <a:p>
            <a:pPr lvl="1">
              <a:buNone/>
            </a:pPr>
            <a:r>
              <a:rPr lang="en-US" sz="2400" dirty="0" smtClean="0"/>
              <a:t>          1.  Prepaid Broadband + low cost PC </a:t>
            </a:r>
          </a:p>
          <a:p>
            <a:pPr lvl="1"/>
            <a:endParaRPr lang="en-US" sz="2400" dirty="0" smtClean="0"/>
          </a:p>
          <a:p>
            <a:pPr lvl="1">
              <a:buNone/>
            </a:pPr>
            <a:r>
              <a:rPr lang="en-US" sz="2400" dirty="0" smtClean="0"/>
              <a:t>          2.  USF to reach rural + underserved areas</a:t>
            </a:r>
          </a:p>
          <a:p>
            <a:pPr lvl="1"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  Private –Public partnerships can make it happen </a:t>
            </a:r>
          </a:p>
          <a:p>
            <a:pPr lvl="1">
              <a:buFont typeface="Arial" pitchFamily="34" charset="0"/>
              <a:buChar char="•"/>
            </a:pPr>
            <a:endParaRPr lang="en-US" sz="2200" dirty="0" smtClean="0"/>
          </a:p>
          <a:p>
            <a:r>
              <a:rPr lang="en-US" sz="2200" dirty="0" smtClean="0"/>
              <a:t>             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slide">
  <a:themeElements>
    <a:clrScheme name="Intel">
      <a:dk1>
        <a:srgbClr val="000000"/>
      </a:dk1>
      <a:lt1>
        <a:srgbClr val="FFFFFF"/>
      </a:lt1>
      <a:dk2>
        <a:srgbClr val="021C32"/>
      </a:dk2>
      <a:lt2>
        <a:srgbClr val="8C96A0"/>
      </a:lt2>
      <a:accent1>
        <a:srgbClr val="0C2E86"/>
      </a:accent1>
      <a:accent2>
        <a:srgbClr val="567EB9"/>
      </a:accent2>
      <a:accent3>
        <a:srgbClr val="6AADE4"/>
      </a:accent3>
      <a:accent4>
        <a:srgbClr val="007C92"/>
      </a:accent4>
      <a:accent5>
        <a:srgbClr val="AA014C"/>
      </a:accent5>
      <a:accent6>
        <a:srgbClr val="E15C00"/>
      </a:accent6>
      <a:hlink>
        <a:srgbClr val="F20017"/>
      </a:hlink>
      <a:folHlink>
        <a:srgbClr val="610179"/>
      </a:folHlink>
    </a:clrScheme>
    <a:fontScheme name="Intel">
      <a:majorFont>
        <a:latin typeface="Neo Sans Intel Medium"/>
        <a:ea typeface=""/>
        <a:cs typeface=""/>
      </a:majorFont>
      <a:minorFont>
        <a:latin typeface="Neo Sans Intel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8288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8288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ASM_2008_Template">
  <a:themeElements>
    <a:clrScheme name="1_ASM_2008_Template 13">
      <a:dk1>
        <a:srgbClr val="000000"/>
      </a:dk1>
      <a:lt1>
        <a:srgbClr val="FFFFFF"/>
      </a:lt1>
      <a:dk2>
        <a:srgbClr val="0860A8"/>
      </a:dk2>
      <a:lt2>
        <a:srgbClr val="FDB605"/>
      </a:lt2>
      <a:accent1>
        <a:srgbClr val="009900"/>
      </a:accent1>
      <a:accent2>
        <a:srgbClr val="FF5C00"/>
      </a:accent2>
      <a:accent3>
        <a:srgbClr val="AAB6D1"/>
      </a:accent3>
      <a:accent4>
        <a:srgbClr val="DADADA"/>
      </a:accent4>
      <a:accent5>
        <a:srgbClr val="AACAAA"/>
      </a:accent5>
      <a:accent6>
        <a:srgbClr val="E75300"/>
      </a:accent6>
      <a:hlink>
        <a:srgbClr val="C7015B"/>
      </a:hlink>
      <a:folHlink>
        <a:srgbClr val="567EB9"/>
      </a:folHlink>
    </a:clrScheme>
    <a:fontScheme name="1_ASM_2008_Template">
      <a:majorFont>
        <a:latin typeface="Neo Sans Intel Medium"/>
        <a:ea typeface=""/>
        <a:cs typeface="Arial"/>
      </a:majorFont>
      <a:minorFont>
        <a:latin typeface="Neo Sans Int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ASM_2008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SM_2008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SM_2008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SM_2008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SM_2008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SM_2008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SM_2008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SM_2008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SM_2008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SM_2008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SM_2008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SM_2008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SM_2008_Template 13">
        <a:dk1>
          <a:srgbClr val="000000"/>
        </a:dk1>
        <a:lt1>
          <a:srgbClr val="FFFFFF"/>
        </a:lt1>
        <a:dk2>
          <a:srgbClr val="0860A8"/>
        </a:dk2>
        <a:lt2>
          <a:srgbClr val="FDB605"/>
        </a:lt2>
        <a:accent1>
          <a:srgbClr val="009900"/>
        </a:accent1>
        <a:accent2>
          <a:srgbClr val="FF5C00"/>
        </a:accent2>
        <a:accent3>
          <a:srgbClr val="AAB6D1"/>
        </a:accent3>
        <a:accent4>
          <a:srgbClr val="DADADA"/>
        </a:accent4>
        <a:accent5>
          <a:srgbClr val="AACAAA"/>
        </a:accent5>
        <a:accent6>
          <a:srgbClr val="E75300"/>
        </a:accent6>
        <a:hlink>
          <a:srgbClr val="C7015B"/>
        </a:hlink>
        <a:folHlink>
          <a:srgbClr val="567EB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5071</TotalTime>
  <Words>500</Words>
  <Application>Microsoft Office PowerPoint</Application>
  <PresentationFormat>On-screen Show (4:3)</PresentationFormat>
  <Paragraphs>121</Paragraphs>
  <Slides>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1_Custom Design</vt:lpstr>
      <vt:lpstr>Blank slide</vt:lpstr>
      <vt:lpstr>1_ASM_2008_Template</vt:lpstr>
      <vt:lpstr>Slide 1</vt:lpstr>
      <vt:lpstr>Comparing to OECD </vt:lpstr>
      <vt:lpstr>2 Key Ways to Grow BB Penetration </vt:lpstr>
      <vt:lpstr>Reaching First time Buyers    </vt:lpstr>
      <vt:lpstr>Slide 5</vt:lpstr>
      <vt:lpstr>Slide 6</vt:lpstr>
      <vt:lpstr>Slide 7</vt:lpstr>
      <vt:lpstr>Summary</vt:lpstr>
    </vt:vector>
  </TitlesOfParts>
  <Company>Intel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rpuvvada</dc:creator>
  <cp:lastModifiedBy>Davies, John</cp:lastModifiedBy>
  <cp:revision>91</cp:revision>
  <dcterms:created xsi:type="dcterms:W3CDTF">2011-02-09T00:04:20Z</dcterms:created>
  <dcterms:modified xsi:type="dcterms:W3CDTF">2011-07-17T20:34:28Z</dcterms:modified>
</cp:coreProperties>
</file>