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diagrams/layout1.xml" ContentType="application/vnd.openxmlformats-officedocument.drawingml.diagramLayout+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diagrams/data1.xml" ContentType="application/vnd.openxmlformats-officedocument.drawingml.diagramData+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diagrams/colors4.xml" ContentType="application/vnd.openxmlformats-officedocument.drawingml.diagramColors+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diagrams/quickStyle4.xml" ContentType="application/vnd.openxmlformats-officedocument.drawingml.diagramStyl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diagrams/colors3.xml" ContentType="application/vnd.openxmlformats-officedocument.drawingml.diagramColors+xml"/>
  <Override PartName="/ppt/notesSlides/notesSlide5.xml" ContentType="application/vnd.openxmlformats-officedocument.presentationml.notesSlide+xml"/>
  <Override PartName="/ppt/diagrams/data4.xml" ContentType="application/vnd.openxmlformats-officedocument.drawingml.diagramData+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diagrams/layout3.xml" ContentType="application/vnd.openxmlformats-officedocument.drawingml.diagramLayout+xml"/>
  <Override PartName="/ppt/slides/slide32.xml" ContentType="application/vnd.openxmlformats-officedocument.presentationml.slide+xml"/>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Default Extension="gif" ContentType="image/gif"/>
  <Override PartName="/ppt/diagrams/data2.xml" ContentType="application/vnd.openxmlformats-officedocument.drawingml.diagramData+xml"/>
  <Override PartName="/ppt/notesSlides/notesSlide3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39"/>
  </p:notesMasterIdLst>
  <p:sldIdLst>
    <p:sldId id="256" r:id="rId2"/>
    <p:sldId id="257" r:id="rId3"/>
    <p:sldId id="266" r:id="rId4"/>
    <p:sldId id="258" r:id="rId5"/>
    <p:sldId id="265" r:id="rId6"/>
    <p:sldId id="267" r:id="rId7"/>
    <p:sldId id="268" r:id="rId8"/>
    <p:sldId id="269" r:id="rId9"/>
    <p:sldId id="270" r:id="rId10"/>
    <p:sldId id="271" r:id="rId11"/>
    <p:sldId id="272" r:id="rId12"/>
    <p:sldId id="273" r:id="rId13"/>
    <p:sldId id="274" r:id="rId14"/>
    <p:sldId id="275" r:id="rId15"/>
    <p:sldId id="276" r:id="rId16"/>
    <p:sldId id="279" r:id="rId17"/>
    <p:sldId id="278" r:id="rId18"/>
    <p:sldId id="277" r:id="rId19"/>
    <p:sldId id="280" r:id="rId20"/>
    <p:sldId id="281" r:id="rId21"/>
    <p:sldId id="282" r:id="rId22"/>
    <p:sldId id="25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6" r:id="rId36"/>
    <p:sldId id="298" r:id="rId37"/>
    <p:sldId id="264" r:id="rId3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525" autoAdjust="0"/>
    <p:restoredTop sz="85351" autoAdjust="0"/>
  </p:normalViewPr>
  <p:slideViewPr>
    <p:cSldViewPr>
      <p:cViewPr>
        <p:scale>
          <a:sx n="110" d="100"/>
          <a:sy n="110" d="100"/>
        </p:scale>
        <p:origin x="-84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E2ACBF-F1E9-46D8-B4F1-A9067D4A315E}"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s-DO"/>
        </a:p>
      </dgm:t>
    </dgm:pt>
    <dgm:pt modelId="{3DE0C969-AE07-4900-93F7-060424C04DE3}">
      <dgm:prSet/>
      <dgm:spPr/>
      <dgm:t>
        <a:bodyPr/>
        <a:lstStyle/>
        <a:p>
          <a:pPr algn="ctr" rtl="0"/>
          <a:r>
            <a:rPr lang="es-ES" b="1" dirty="0" smtClean="0">
              <a:effectLst>
                <a:outerShdw blurRad="38100" dist="38100" dir="2700000" algn="tl">
                  <a:srgbClr val="000000">
                    <a:alpha val="43137"/>
                  </a:srgbClr>
                </a:outerShdw>
              </a:effectLst>
            </a:rPr>
            <a:t>Los padres deben controlar los contenidos que ven sus hijos </a:t>
          </a:r>
        </a:p>
        <a:p>
          <a:pPr algn="ctr" rtl="0"/>
          <a:r>
            <a:rPr lang="es-ES" b="1" dirty="0" smtClean="0">
              <a:effectLst>
                <a:outerShdw blurRad="38100" dist="38100" dir="2700000" algn="tl">
                  <a:srgbClr val="000000">
                    <a:alpha val="43137"/>
                  </a:srgbClr>
                </a:outerShdw>
              </a:effectLst>
            </a:rPr>
            <a:t>(Control parental)</a:t>
          </a:r>
          <a:endParaRPr lang="es-DO" b="1" dirty="0">
            <a:effectLst>
              <a:outerShdw blurRad="38100" dist="38100" dir="2700000" algn="tl">
                <a:srgbClr val="000000">
                  <a:alpha val="43137"/>
                </a:srgbClr>
              </a:outerShdw>
            </a:effectLst>
          </a:endParaRPr>
        </a:p>
      </dgm:t>
    </dgm:pt>
    <dgm:pt modelId="{1E22EDA9-956C-434B-AF82-A65BA4DBA4FB}" type="parTrans" cxnId="{3CD048A3-80CF-4A51-A2AA-5EC5024D8AE4}">
      <dgm:prSet/>
      <dgm:spPr/>
      <dgm:t>
        <a:bodyPr/>
        <a:lstStyle/>
        <a:p>
          <a:pPr algn="ctr"/>
          <a:endParaRPr lang="es-DO" b="1">
            <a:effectLst>
              <a:outerShdw blurRad="38100" dist="38100" dir="2700000" algn="tl">
                <a:srgbClr val="000000">
                  <a:alpha val="43137"/>
                </a:srgbClr>
              </a:outerShdw>
            </a:effectLst>
          </a:endParaRPr>
        </a:p>
      </dgm:t>
    </dgm:pt>
    <dgm:pt modelId="{3EF20EB8-047C-4613-9AB7-690B0AB5FF5D}" type="sibTrans" cxnId="{3CD048A3-80CF-4A51-A2AA-5EC5024D8AE4}">
      <dgm:prSet/>
      <dgm:spPr/>
      <dgm:t>
        <a:bodyPr/>
        <a:lstStyle/>
        <a:p>
          <a:pPr algn="ctr"/>
          <a:endParaRPr lang="es-DO" b="1">
            <a:effectLst>
              <a:outerShdw blurRad="38100" dist="38100" dir="2700000" algn="tl">
                <a:srgbClr val="000000">
                  <a:alpha val="43137"/>
                </a:srgbClr>
              </a:outerShdw>
            </a:effectLst>
          </a:endParaRPr>
        </a:p>
      </dgm:t>
    </dgm:pt>
    <dgm:pt modelId="{4DBA4756-FCBF-4C19-9A8B-0A998D7491AB}">
      <dgm:prSet/>
      <dgm:spPr/>
      <dgm:t>
        <a:bodyPr/>
        <a:lstStyle/>
        <a:p>
          <a:pPr algn="ctr" rtl="0"/>
          <a:r>
            <a:rPr lang="es-ES" b="1" dirty="0" smtClean="0">
              <a:effectLst>
                <a:outerShdw blurRad="38100" dist="38100" dir="2700000" algn="tl">
                  <a:srgbClr val="000000">
                    <a:alpha val="43137"/>
                  </a:srgbClr>
                </a:outerShdw>
              </a:effectLst>
            </a:rPr>
            <a:t>Se recomienda que la computadora esté en un sitio de la casa a la vista de todos</a:t>
          </a:r>
          <a:endParaRPr lang="es-DO" b="1" dirty="0">
            <a:effectLst>
              <a:outerShdw blurRad="38100" dist="38100" dir="2700000" algn="tl">
                <a:srgbClr val="000000">
                  <a:alpha val="43137"/>
                </a:srgbClr>
              </a:outerShdw>
            </a:effectLst>
          </a:endParaRPr>
        </a:p>
      </dgm:t>
    </dgm:pt>
    <dgm:pt modelId="{616E520D-5A87-4E1C-BAE4-FF959C3E9A03}" type="parTrans" cxnId="{F86ED58C-CE87-48DE-97CB-C663BE8BCF7D}">
      <dgm:prSet/>
      <dgm:spPr/>
      <dgm:t>
        <a:bodyPr/>
        <a:lstStyle/>
        <a:p>
          <a:pPr algn="ctr"/>
          <a:endParaRPr lang="es-DO" b="1">
            <a:effectLst>
              <a:outerShdw blurRad="38100" dist="38100" dir="2700000" algn="tl">
                <a:srgbClr val="000000">
                  <a:alpha val="43137"/>
                </a:srgbClr>
              </a:outerShdw>
            </a:effectLst>
          </a:endParaRPr>
        </a:p>
      </dgm:t>
    </dgm:pt>
    <dgm:pt modelId="{F9CC0422-E232-4E24-8D59-5C95E5168B9D}" type="sibTrans" cxnId="{F86ED58C-CE87-48DE-97CB-C663BE8BCF7D}">
      <dgm:prSet/>
      <dgm:spPr/>
      <dgm:t>
        <a:bodyPr/>
        <a:lstStyle/>
        <a:p>
          <a:pPr algn="ctr"/>
          <a:endParaRPr lang="es-DO" b="1">
            <a:effectLst>
              <a:outerShdw blurRad="38100" dist="38100" dir="2700000" algn="tl">
                <a:srgbClr val="000000">
                  <a:alpha val="43137"/>
                </a:srgbClr>
              </a:outerShdw>
            </a:effectLst>
          </a:endParaRPr>
        </a:p>
      </dgm:t>
    </dgm:pt>
    <dgm:pt modelId="{873B9B62-1090-4D83-BB7C-B4878D83C952}" type="pres">
      <dgm:prSet presAssocID="{50E2ACBF-F1E9-46D8-B4F1-A9067D4A315E}" presName="linear" presStyleCnt="0">
        <dgm:presLayoutVars>
          <dgm:animLvl val="lvl"/>
          <dgm:resizeHandles val="exact"/>
        </dgm:presLayoutVars>
      </dgm:prSet>
      <dgm:spPr/>
      <dgm:t>
        <a:bodyPr/>
        <a:lstStyle/>
        <a:p>
          <a:endParaRPr lang="es-DO"/>
        </a:p>
      </dgm:t>
    </dgm:pt>
    <dgm:pt modelId="{3CAC3587-F92C-45FA-B018-2ED42A3638F6}" type="pres">
      <dgm:prSet presAssocID="{3DE0C969-AE07-4900-93F7-060424C04DE3}" presName="parentText" presStyleLbl="node1" presStyleIdx="0" presStyleCnt="2">
        <dgm:presLayoutVars>
          <dgm:chMax val="0"/>
          <dgm:bulletEnabled val="1"/>
        </dgm:presLayoutVars>
      </dgm:prSet>
      <dgm:spPr/>
      <dgm:t>
        <a:bodyPr/>
        <a:lstStyle/>
        <a:p>
          <a:endParaRPr lang="es-DO"/>
        </a:p>
      </dgm:t>
    </dgm:pt>
    <dgm:pt modelId="{49718C9F-3BD8-47C4-91D2-86959670717C}" type="pres">
      <dgm:prSet presAssocID="{3EF20EB8-047C-4613-9AB7-690B0AB5FF5D}" presName="spacer" presStyleCnt="0"/>
      <dgm:spPr/>
    </dgm:pt>
    <dgm:pt modelId="{02BBBA76-E110-4BA6-8E48-2BC08CF13FD0}" type="pres">
      <dgm:prSet presAssocID="{4DBA4756-FCBF-4C19-9A8B-0A998D7491AB}" presName="parentText" presStyleLbl="node1" presStyleIdx="1" presStyleCnt="2">
        <dgm:presLayoutVars>
          <dgm:chMax val="0"/>
          <dgm:bulletEnabled val="1"/>
        </dgm:presLayoutVars>
      </dgm:prSet>
      <dgm:spPr/>
      <dgm:t>
        <a:bodyPr/>
        <a:lstStyle/>
        <a:p>
          <a:endParaRPr lang="es-DO"/>
        </a:p>
      </dgm:t>
    </dgm:pt>
  </dgm:ptLst>
  <dgm:cxnLst>
    <dgm:cxn modelId="{6C8672CD-BD61-4F49-8DFA-7B8431FC164D}" type="presOf" srcId="{4DBA4756-FCBF-4C19-9A8B-0A998D7491AB}" destId="{02BBBA76-E110-4BA6-8E48-2BC08CF13FD0}" srcOrd="0" destOrd="0" presId="urn:microsoft.com/office/officeart/2005/8/layout/vList2"/>
    <dgm:cxn modelId="{1F35CDC8-72C5-4C84-BD76-8AA76B9BB521}" type="presOf" srcId="{50E2ACBF-F1E9-46D8-B4F1-A9067D4A315E}" destId="{873B9B62-1090-4D83-BB7C-B4878D83C952}" srcOrd="0" destOrd="0" presId="urn:microsoft.com/office/officeart/2005/8/layout/vList2"/>
    <dgm:cxn modelId="{3CD048A3-80CF-4A51-A2AA-5EC5024D8AE4}" srcId="{50E2ACBF-F1E9-46D8-B4F1-A9067D4A315E}" destId="{3DE0C969-AE07-4900-93F7-060424C04DE3}" srcOrd="0" destOrd="0" parTransId="{1E22EDA9-956C-434B-AF82-A65BA4DBA4FB}" sibTransId="{3EF20EB8-047C-4613-9AB7-690B0AB5FF5D}"/>
    <dgm:cxn modelId="{F86ED58C-CE87-48DE-97CB-C663BE8BCF7D}" srcId="{50E2ACBF-F1E9-46D8-B4F1-A9067D4A315E}" destId="{4DBA4756-FCBF-4C19-9A8B-0A998D7491AB}" srcOrd="1" destOrd="0" parTransId="{616E520D-5A87-4E1C-BAE4-FF959C3E9A03}" sibTransId="{F9CC0422-E232-4E24-8D59-5C95E5168B9D}"/>
    <dgm:cxn modelId="{220F5A09-40A5-4022-825B-649F5D23CC2F}" type="presOf" srcId="{3DE0C969-AE07-4900-93F7-060424C04DE3}" destId="{3CAC3587-F92C-45FA-B018-2ED42A3638F6}" srcOrd="0" destOrd="0" presId="urn:microsoft.com/office/officeart/2005/8/layout/vList2"/>
    <dgm:cxn modelId="{D4092FC9-A0EE-47BA-9E40-8CE4D6F6B34E}" type="presParOf" srcId="{873B9B62-1090-4D83-BB7C-B4878D83C952}" destId="{3CAC3587-F92C-45FA-B018-2ED42A3638F6}" srcOrd="0" destOrd="0" presId="urn:microsoft.com/office/officeart/2005/8/layout/vList2"/>
    <dgm:cxn modelId="{B821B8F4-89E7-4A18-944D-84AC13E0FEB2}" type="presParOf" srcId="{873B9B62-1090-4D83-BB7C-B4878D83C952}" destId="{49718C9F-3BD8-47C4-91D2-86959670717C}" srcOrd="1" destOrd="0" presId="urn:microsoft.com/office/officeart/2005/8/layout/vList2"/>
    <dgm:cxn modelId="{4F92D093-A3F2-4077-820F-B3E2A99E5592}" type="presParOf" srcId="{873B9B62-1090-4D83-BB7C-B4878D83C952}" destId="{02BBBA76-E110-4BA6-8E48-2BC08CF13FD0}" srcOrd="2"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C2513709-6246-44BD-B72A-B8493EBA7BED}"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s-DO"/>
        </a:p>
      </dgm:t>
    </dgm:pt>
    <dgm:pt modelId="{DC19316D-8AC3-4AE6-B7FA-11A362C54A38}">
      <dgm:prSet custT="1"/>
      <dgm:spPr/>
      <dgm:t>
        <a:bodyPr/>
        <a:lstStyle/>
        <a:p>
          <a:pPr algn="ctr" rtl="0"/>
          <a:r>
            <a:rPr lang="es-ES" sz="3600" strike="noStrike" dirty="0" smtClean="0">
              <a:effectLst>
                <a:outerShdw blurRad="38100" dist="38100" dir="2700000" algn="tl">
                  <a:srgbClr val="000000">
                    <a:alpha val="43137"/>
                  </a:srgbClr>
                </a:outerShdw>
              </a:effectLst>
            </a:rPr>
            <a:t>Combatir activamente esta modalidad criminal y prevenir a posibles víctimas</a:t>
          </a:r>
          <a:endParaRPr lang="es-DO" sz="3600" strike="noStrike" dirty="0">
            <a:effectLst>
              <a:outerShdw blurRad="38100" dist="38100" dir="2700000" algn="tl">
                <a:srgbClr val="000000">
                  <a:alpha val="43137"/>
                </a:srgbClr>
              </a:outerShdw>
            </a:effectLst>
          </a:endParaRPr>
        </a:p>
      </dgm:t>
    </dgm:pt>
    <dgm:pt modelId="{3EE89939-58EA-4A90-B79B-6BC71758F649}" type="parTrans" cxnId="{F03DA007-32E1-447F-BC49-96138762C466}">
      <dgm:prSet/>
      <dgm:spPr/>
      <dgm:t>
        <a:bodyPr/>
        <a:lstStyle/>
        <a:p>
          <a:endParaRPr lang="es-DO" sz="2400" strike="noStrike">
            <a:effectLst>
              <a:outerShdw blurRad="38100" dist="38100" dir="2700000" algn="tl">
                <a:srgbClr val="000000">
                  <a:alpha val="43137"/>
                </a:srgbClr>
              </a:outerShdw>
            </a:effectLst>
          </a:endParaRPr>
        </a:p>
      </dgm:t>
    </dgm:pt>
    <dgm:pt modelId="{5B0F1EBF-57EB-42E3-A628-4AEB3E73733B}" type="sibTrans" cxnId="{F03DA007-32E1-447F-BC49-96138762C466}">
      <dgm:prSet/>
      <dgm:spPr/>
      <dgm:t>
        <a:bodyPr/>
        <a:lstStyle/>
        <a:p>
          <a:endParaRPr lang="es-DO" sz="2400" strike="noStrike">
            <a:effectLst>
              <a:outerShdw blurRad="38100" dist="38100" dir="2700000" algn="tl">
                <a:srgbClr val="000000">
                  <a:alpha val="43137"/>
                </a:srgbClr>
              </a:outerShdw>
            </a:effectLst>
          </a:endParaRPr>
        </a:p>
      </dgm:t>
    </dgm:pt>
    <dgm:pt modelId="{997F49AE-A0A0-44CF-A695-D05E85A1D48A}">
      <dgm:prSet custT="1"/>
      <dgm:spPr/>
      <dgm:t>
        <a:bodyPr/>
        <a:lstStyle/>
        <a:p>
          <a:pPr algn="ctr" rtl="0"/>
          <a:r>
            <a:rPr lang="es-ES" sz="3600" strike="noStrike" dirty="0" smtClean="0">
              <a:effectLst>
                <a:outerShdw blurRad="38100" dist="38100" dir="2700000" algn="tl">
                  <a:srgbClr val="000000">
                    <a:alpha val="43137"/>
                  </a:srgbClr>
                </a:outerShdw>
              </a:effectLst>
            </a:rPr>
            <a:t>Promover la denuncia ciudadana</a:t>
          </a:r>
          <a:endParaRPr lang="es-DO" sz="3600" strike="noStrike" dirty="0">
            <a:effectLst>
              <a:outerShdw blurRad="38100" dist="38100" dir="2700000" algn="tl">
                <a:srgbClr val="000000">
                  <a:alpha val="43137"/>
                </a:srgbClr>
              </a:outerShdw>
            </a:effectLst>
          </a:endParaRPr>
        </a:p>
      </dgm:t>
    </dgm:pt>
    <dgm:pt modelId="{3698A0D0-A7B4-43F5-8CA6-D65B778C9AF6}" type="parTrans" cxnId="{373338FE-32F7-461E-BCBE-2BB7FC4056AD}">
      <dgm:prSet/>
      <dgm:spPr/>
      <dgm:t>
        <a:bodyPr/>
        <a:lstStyle/>
        <a:p>
          <a:endParaRPr lang="es-DO" sz="2400" strike="noStrike">
            <a:effectLst>
              <a:outerShdw blurRad="38100" dist="38100" dir="2700000" algn="tl">
                <a:srgbClr val="000000">
                  <a:alpha val="43137"/>
                </a:srgbClr>
              </a:outerShdw>
            </a:effectLst>
          </a:endParaRPr>
        </a:p>
      </dgm:t>
    </dgm:pt>
    <dgm:pt modelId="{A8323D0E-1D1F-4D2F-BB2D-37DCB59492BF}" type="sibTrans" cxnId="{373338FE-32F7-461E-BCBE-2BB7FC4056AD}">
      <dgm:prSet/>
      <dgm:spPr/>
      <dgm:t>
        <a:bodyPr/>
        <a:lstStyle/>
        <a:p>
          <a:endParaRPr lang="es-DO" sz="2400" strike="noStrike">
            <a:effectLst>
              <a:outerShdw blurRad="38100" dist="38100" dir="2700000" algn="tl">
                <a:srgbClr val="000000">
                  <a:alpha val="43137"/>
                </a:srgbClr>
              </a:outerShdw>
            </a:effectLst>
          </a:endParaRPr>
        </a:p>
      </dgm:t>
    </dgm:pt>
    <dgm:pt modelId="{773FFDAE-0389-4759-AD11-81636EB2D30F}">
      <dgm:prSet custT="1"/>
      <dgm:spPr/>
      <dgm:t>
        <a:bodyPr/>
        <a:lstStyle/>
        <a:p>
          <a:pPr algn="ctr" rtl="0"/>
          <a:r>
            <a:rPr lang="es-ES" sz="3600" strike="noStrike" dirty="0" smtClean="0">
              <a:effectLst>
                <a:outerShdw blurRad="38100" dist="38100" dir="2700000" algn="tl">
                  <a:srgbClr val="000000">
                    <a:alpha val="43137"/>
                  </a:srgbClr>
                </a:outerShdw>
              </a:effectLst>
            </a:rPr>
            <a:t>Investigar, sancionar y judicializar a los proveedores y usuarios de la red mundial de información involucrados </a:t>
          </a:r>
          <a:endParaRPr lang="es-DO" sz="3600" strike="noStrike" dirty="0">
            <a:effectLst>
              <a:outerShdw blurRad="38100" dist="38100" dir="2700000" algn="tl">
                <a:srgbClr val="000000">
                  <a:alpha val="43137"/>
                </a:srgbClr>
              </a:outerShdw>
            </a:effectLst>
          </a:endParaRPr>
        </a:p>
      </dgm:t>
    </dgm:pt>
    <dgm:pt modelId="{157A53EF-8F82-4A12-90AE-80E7E2760908}" type="parTrans" cxnId="{95FF414C-2E35-4CF8-9A06-EB65C01E05C3}">
      <dgm:prSet/>
      <dgm:spPr/>
      <dgm:t>
        <a:bodyPr/>
        <a:lstStyle/>
        <a:p>
          <a:endParaRPr lang="es-DO" sz="2400" strike="noStrike">
            <a:effectLst>
              <a:outerShdw blurRad="38100" dist="38100" dir="2700000" algn="tl">
                <a:srgbClr val="000000">
                  <a:alpha val="43137"/>
                </a:srgbClr>
              </a:outerShdw>
            </a:effectLst>
          </a:endParaRPr>
        </a:p>
      </dgm:t>
    </dgm:pt>
    <dgm:pt modelId="{D6F3047A-1A40-422A-AE3A-8292026347A8}" type="sibTrans" cxnId="{95FF414C-2E35-4CF8-9A06-EB65C01E05C3}">
      <dgm:prSet/>
      <dgm:spPr/>
      <dgm:t>
        <a:bodyPr/>
        <a:lstStyle/>
        <a:p>
          <a:endParaRPr lang="es-DO" sz="2400" strike="noStrike">
            <a:effectLst>
              <a:outerShdw blurRad="38100" dist="38100" dir="2700000" algn="tl">
                <a:srgbClr val="000000">
                  <a:alpha val="43137"/>
                </a:srgbClr>
              </a:outerShdw>
            </a:effectLst>
          </a:endParaRPr>
        </a:p>
      </dgm:t>
    </dgm:pt>
    <dgm:pt modelId="{9D013B46-4BBE-402E-844C-30A8DC27061B}" type="pres">
      <dgm:prSet presAssocID="{C2513709-6246-44BD-B72A-B8493EBA7BED}" presName="linear" presStyleCnt="0">
        <dgm:presLayoutVars>
          <dgm:animLvl val="lvl"/>
          <dgm:resizeHandles val="exact"/>
        </dgm:presLayoutVars>
      </dgm:prSet>
      <dgm:spPr/>
      <dgm:t>
        <a:bodyPr/>
        <a:lstStyle/>
        <a:p>
          <a:endParaRPr lang="es-DO"/>
        </a:p>
      </dgm:t>
    </dgm:pt>
    <dgm:pt modelId="{92E29B53-9445-457D-958B-CBCB889EBD1C}" type="pres">
      <dgm:prSet presAssocID="{DC19316D-8AC3-4AE6-B7FA-11A362C54A38}" presName="parentText" presStyleLbl="node1" presStyleIdx="0" presStyleCnt="3">
        <dgm:presLayoutVars>
          <dgm:chMax val="0"/>
          <dgm:bulletEnabled val="1"/>
        </dgm:presLayoutVars>
      </dgm:prSet>
      <dgm:spPr/>
      <dgm:t>
        <a:bodyPr/>
        <a:lstStyle/>
        <a:p>
          <a:endParaRPr lang="es-DO"/>
        </a:p>
      </dgm:t>
    </dgm:pt>
    <dgm:pt modelId="{5F251F8B-AEC4-4AC1-8837-B933E0AE6ECE}" type="pres">
      <dgm:prSet presAssocID="{5B0F1EBF-57EB-42E3-A628-4AEB3E73733B}" presName="spacer" presStyleCnt="0"/>
      <dgm:spPr/>
    </dgm:pt>
    <dgm:pt modelId="{0F399672-7F8E-42FB-AC9C-4DE2D5A704F4}" type="pres">
      <dgm:prSet presAssocID="{997F49AE-A0A0-44CF-A695-D05E85A1D48A}" presName="parentText" presStyleLbl="node1" presStyleIdx="1" presStyleCnt="3" custScaleY="90762">
        <dgm:presLayoutVars>
          <dgm:chMax val="0"/>
          <dgm:bulletEnabled val="1"/>
        </dgm:presLayoutVars>
      </dgm:prSet>
      <dgm:spPr/>
      <dgm:t>
        <a:bodyPr/>
        <a:lstStyle/>
        <a:p>
          <a:endParaRPr lang="es-DO"/>
        </a:p>
      </dgm:t>
    </dgm:pt>
    <dgm:pt modelId="{28DD8416-D27E-443C-9AF8-C2540FD5DA24}" type="pres">
      <dgm:prSet presAssocID="{A8323D0E-1D1F-4D2F-BB2D-37DCB59492BF}" presName="spacer" presStyleCnt="0"/>
      <dgm:spPr/>
    </dgm:pt>
    <dgm:pt modelId="{5EEFC795-FC2C-463C-8D12-3C2CB29713E0}" type="pres">
      <dgm:prSet presAssocID="{773FFDAE-0389-4759-AD11-81636EB2D30F}" presName="parentText" presStyleLbl="node1" presStyleIdx="2" presStyleCnt="3">
        <dgm:presLayoutVars>
          <dgm:chMax val="0"/>
          <dgm:bulletEnabled val="1"/>
        </dgm:presLayoutVars>
      </dgm:prSet>
      <dgm:spPr/>
      <dgm:t>
        <a:bodyPr/>
        <a:lstStyle/>
        <a:p>
          <a:endParaRPr lang="es-DO"/>
        </a:p>
      </dgm:t>
    </dgm:pt>
  </dgm:ptLst>
  <dgm:cxnLst>
    <dgm:cxn modelId="{DA899DEB-04E1-490B-BFFB-DEA88869FB5A}" type="presOf" srcId="{997F49AE-A0A0-44CF-A695-D05E85A1D48A}" destId="{0F399672-7F8E-42FB-AC9C-4DE2D5A704F4}" srcOrd="0" destOrd="0" presId="urn:microsoft.com/office/officeart/2005/8/layout/vList2"/>
    <dgm:cxn modelId="{1AFCC3DF-9F1A-4574-A5F0-3EA5860F80AE}" type="presOf" srcId="{773FFDAE-0389-4759-AD11-81636EB2D30F}" destId="{5EEFC795-FC2C-463C-8D12-3C2CB29713E0}" srcOrd="0" destOrd="0" presId="urn:microsoft.com/office/officeart/2005/8/layout/vList2"/>
    <dgm:cxn modelId="{95FF414C-2E35-4CF8-9A06-EB65C01E05C3}" srcId="{C2513709-6246-44BD-B72A-B8493EBA7BED}" destId="{773FFDAE-0389-4759-AD11-81636EB2D30F}" srcOrd="2" destOrd="0" parTransId="{157A53EF-8F82-4A12-90AE-80E7E2760908}" sibTransId="{D6F3047A-1A40-422A-AE3A-8292026347A8}"/>
    <dgm:cxn modelId="{1C1D2006-38E4-41D7-B8C3-AFCF16EDC5CB}" type="presOf" srcId="{DC19316D-8AC3-4AE6-B7FA-11A362C54A38}" destId="{92E29B53-9445-457D-958B-CBCB889EBD1C}" srcOrd="0" destOrd="0" presId="urn:microsoft.com/office/officeart/2005/8/layout/vList2"/>
    <dgm:cxn modelId="{F03DA007-32E1-447F-BC49-96138762C466}" srcId="{C2513709-6246-44BD-B72A-B8493EBA7BED}" destId="{DC19316D-8AC3-4AE6-B7FA-11A362C54A38}" srcOrd="0" destOrd="0" parTransId="{3EE89939-58EA-4A90-B79B-6BC71758F649}" sibTransId="{5B0F1EBF-57EB-42E3-A628-4AEB3E73733B}"/>
    <dgm:cxn modelId="{373338FE-32F7-461E-BCBE-2BB7FC4056AD}" srcId="{C2513709-6246-44BD-B72A-B8493EBA7BED}" destId="{997F49AE-A0A0-44CF-A695-D05E85A1D48A}" srcOrd="1" destOrd="0" parTransId="{3698A0D0-A7B4-43F5-8CA6-D65B778C9AF6}" sibTransId="{A8323D0E-1D1F-4D2F-BB2D-37DCB59492BF}"/>
    <dgm:cxn modelId="{BDF73D7D-E44E-4FF3-BF10-F7A7AC8BD3C1}" type="presOf" srcId="{C2513709-6246-44BD-B72A-B8493EBA7BED}" destId="{9D013B46-4BBE-402E-844C-30A8DC27061B}" srcOrd="0" destOrd="0" presId="urn:microsoft.com/office/officeart/2005/8/layout/vList2"/>
    <dgm:cxn modelId="{42BEC5B1-5352-42CF-9BA8-0E0F81BE7971}" type="presParOf" srcId="{9D013B46-4BBE-402E-844C-30A8DC27061B}" destId="{92E29B53-9445-457D-958B-CBCB889EBD1C}" srcOrd="0" destOrd="0" presId="urn:microsoft.com/office/officeart/2005/8/layout/vList2"/>
    <dgm:cxn modelId="{7E1FDE78-8F0A-47EB-BEF2-FC4BF46F4276}" type="presParOf" srcId="{9D013B46-4BBE-402E-844C-30A8DC27061B}" destId="{5F251F8B-AEC4-4AC1-8837-B933E0AE6ECE}" srcOrd="1" destOrd="0" presId="urn:microsoft.com/office/officeart/2005/8/layout/vList2"/>
    <dgm:cxn modelId="{920AB2F7-0393-4024-AA28-F3FF38856822}" type="presParOf" srcId="{9D013B46-4BBE-402E-844C-30A8DC27061B}" destId="{0F399672-7F8E-42FB-AC9C-4DE2D5A704F4}" srcOrd="2" destOrd="0" presId="urn:microsoft.com/office/officeart/2005/8/layout/vList2"/>
    <dgm:cxn modelId="{724FE4D8-5FFD-4657-9DB5-11CED7239EC1}" type="presParOf" srcId="{9D013B46-4BBE-402E-844C-30A8DC27061B}" destId="{28DD8416-D27E-443C-9AF8-C2540FD5DA24}" srcOrd="3" destOrd="0" presId="urn:microsoft.com/office/officeart/2005/8/layout/vList2"/>
    <dgm:cxn modelId="{C976AA6D-BE70-4589-93D2-C58E6CC8AFC2}" type="presParOf" srcId="{9D013B46-4BBE-402E-844C-30A8DC27061B}" destId="{5EEFC795-FC2C-463C-8D12-3C2CB29713E0}" srcOrd="4"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36AAE604-AB0F-4FCA-80EF-D98A17A79D0F}" type="doc">
      <dgm:prSet loTypeId="urn:microsoft.com/office/officeart/2005/8/layout/cycle2" loCatId="cycle" qsTypeId="urn:microsoft.com/office/officeart/2005/8/quickstyle/3d3" qsCatId="3D" csTypeId="urn:microsoft.com/office/officeart/2005/8/colors/accent2_3" csCatId="accent2" phldr="1"/>
      <dgm:spPr/>
      <dgm:t>
        <a:bodyPr/>
        <a:lstStyle/>
        <a:p>
          <a:endParaRPr lang="es-DO"/>
        </a:p>
      </dgm:t>
    </dgm:pt>
    <dgm:pt modelId="{3DBDEC96-7302-493D-8F9D-F68F5D0CCB64}">
      <dgm:prSet/>
      <dgm:spPr/>
      <dgm:t>
        <a:bodyPr/>
        <a:lstStyle/>
        <a:p>
          <a:pPr rtl="0"/>
          <a:r>
            <a:rPr lang="es-ES" dirty="0" smtClean="0">
              <a:effectLst>
                <a:outerShdw blurRad="38100" dist="38100" dir="2700000" algn="tl">
                  <a:srgbClr val="000000">
                    <a:alpha val="43137"/>
                  </a:srgbClr>
                </a:outerShdw>
              </a:effectLst>
            </a:rPr>
            <a:t>Combatir los problemas relacionados con la explotación sexual de la niñez</a:t>
          </a:r>
          <a:endParaRPr lang="es-DO" dirty="0">
            <a:effectLst>
              <a:outerShdw blurRad="38100" dist="38100" dir="2700000" algn="tl">
                <a:srgbClr val="000000">
                  <a:alpha val="43137"/>
                </a:srgbClr>
              </a:outerShdw>
            </a:effectLst>
          </a:endParaRPr>
        </a:p>
      </dgm:t>
    </dgm:pt>
    <dgm:pt modelId="{1EE7C776-6E6F-451F-8634-CF0E362C545D}" type="parTrans" cxnId="{E12FB61A-AB95-4B7E-BB3D-8AF954C8BF79}">
      <dgm:prSet/>
      <dgm:spPr/>
      <dgm:t>
        <a:bodyPr/>
        <a:lstStyle/>
        <a:p>
          <a:endParaRPr lang="es-DO">
            <a:effectLst>
              <a:outerShdw blurRad="38100" dist="38100" dir="2700000" algn="tl">
                <a:srgbClr val="000000">
                  <a:alpha val="43137"/>
                </a:srgbClr>
              </a:outerShdw>
            </a:effectLst>
          </a:endParaRPr>
        </a:p>
      </dgm:t>
    </dgm:pt>
    <dgm:pt modelId="{54FC2661-A4CC-43C4-B906-85608584A78F}" type="sibTrans" cxnId="{E12FB61A-AB95-4B7E-BB3D-8AF954C8BF79}">
      <dgm:prSet/>
      <dgm:spPr/>
      <dgm:t>
        <a:bodyPr/>
        <a:lstStyle/>
        <a:p>
          <a:endParaRPr lang="es-DO">
            <a:effectLst>
              <a:outerShdw blurRad="38100" dist="38100" dir="2700000" algn="tl">
                <a:srgbClr val="000000">
                  <a:alpha val="43137"/>
                </a:srgbClr>
              </a:outerShdw>
            </a:effectLst>
          </a:endParaRPr>
        </a:p>
      </dgm:t>
    </dgm:pt>
    <dgm:pt modelId="{01A2BF06-986C-427E-85D6-510BBB3C847D}">
      <dgm:prSet/>
      <dgm:spPr/>
      <dgm:t>
        <a:bodyPr/>
        <a:lstStyle/>
        <a:p>
          <a:pPr rtl="0"/>
          <a:r>
            <a:rPr lang="es-ES" dirty="0" smtClean="0">
              <a:effectLst>
                <a:outerShdw blurRad="38100" dist="38100" dir="2700000" algn="tl">
                  <a:srgbClr val="000000">
                    <a:alpha val="43137"/>
                  </a:srgbClr>
                </a:outerShdw>
              </a:effectLst>
            </a:rPr>
            <a:t>Producción, transmisión acceso y descarga de pornografía infantil a través del Internet y otras tecnologías</a:t>
          </a:r>
          <a:endParaRPr lang="es-DO" dirty="0">
            <a:effectLst>
              <a:outerShdw blurRad="38100" dist="38100" dir="2700000" algn="tl">
                <a:srgbClr val="000000">
                  <a:alpha val="43137"/>
                </a:srgbClr>
              </a:outerShdw>
            </a:effectLst>
          </a:endParaRPr>
        </a:p>
      </dgm:t>
    </dgm:pt>
    <dgm:pt modelId="{9E80705B-D69D-4E66-A520-3FC3DD80F510}" type="parTrans" cxnId="{E9B721EC-C76E-4E6E-AE5E-5B2C7C78A73A}">
      <dgm:prSet/>
      <dgm:spPr/>
      <dgm:t>
        <a:bodyPr/>
        <a:lstStyle/>
        <a:p>
          <a:endParaRPr lang="es-DO">
            <a:effectLst>
              <a:outerShdw blurRad="38100" dist="38100" dir="2700000" algn="tl">
                <a:srgbClr val="000000">
                  <a:alpha val="43137"/>
                </a:srgbClr>
              </a:outerShdw>
            </a:effectLst>
          </a:endParaRPr>
        </a:p>
      </dgm:t>
    </dgm:pt>
    <dgm:pt modelId="{208906A8-1DCF-4D5B-9CF6-D0A5A55ABF32}" type="sibTrans" cxnId="{E9B721EC-C76E-4E6E-AE5E-5B2C7C78A73A}">
      <dgm:prSet/>
      <dgm:spPr/>
      <dgm:t>
        <a:bodyPr/>
        <a:lstStyle/>
        <a:p>
          <a:endParaRPr lang="es-DO">
            <a:effectLst>
              <a:outerShdw blurRad="38100" dist="38100" dir="2700000" algn="tl">
                <a:srgbClr val="000000">
                  <a:alpha val="43137"/>
                </a:srgbClr>
              </a:outerShdw>
            </a:effectLst>
          </a:endParaRPr>
        </a:p>
      </dgm:t>
    </dgm:pt>
    <dgm:pt modelId="{1A484FBB-74B2-4AC4-970A-253D8E487A14}" type="pres">
      <dgm:prSet presAssocID="{36AAE604-AB0F-4FCA-80EF-D98A17A79D0F}" presName="cycle" presStyleCnt="0">
        <dgm:presLayoutVars>
          <dgm:dir/>
          <dgm:resizeHandles val="exact"/>
        </dgm:presLayoutVars>
      </dgm:prSet>
      <dgm:spPr/>
      <dgm:t>
        <a:bodyPr/>
        <a:lstStyle/>
        <a:p>
          <a:endParaRPr lang="es-DO"/>
        </a:p>
      </dgm:t>
    </dgm:pt>
    <dgm:pt modelId="{65A9AED9-338C-4C6E-9960-D64B22461D11}" type="pres">
      <dgm:prSet presAssocID="{3DBDEC96-7302-493D-8F9D-F68F5D0CCB64}" presName="node" presStyleLbl="node1" presStyleIdx="0" presStyleCnt="2">
        <dgm:presLayoutVars>
          <dgm:bulletEnabled val="1"/>
        </dgm:presLayoutVars>
      </dgm:prSet>
      <dgm:spPr/>
      <dgm:t>
        <a:bodyPr/>
        <a:lstStyle/>
        <a:p>
          <a:endParaRPr lang="es-DO"/>
        </a:p>
      </dgm:t>
    </dgm:pt>
    <dgm:pt modelId="{23AD5539-30DA-4E97-A828-9B7FE20A64C1}" type="pres">
      <dgm:prSet presAssocID="{54FC2661-A4CC-43C4-B906-85608584A78F}" presName="sibTrans" presStyleLbl="sibTrans2D1" presStyleIdx="0" presStyleCnt="2" custLinFactNeighborX="7182" custLinFactNeighborY="46019"/>
      <dgm:spPr/>
      <dgm:t>
        <a:bodyPr/>
        <a:lstStyle/>
        <a:p>
          <a:endParaRPr lang="es-DO"/>
        </a:p>
      </dgm:t>
    </dgm:pt>
    <dgm:pt modelId="{681BBAED-335B-488C-9E57-B015F82D56B4}" type="pres">
      <dgm:prSet presAssocID="{54FC2661-A4CC-43C4-B906-85608584A78F}" presName="connectorText" presStyleLbl="sibTrans2D1" presStyleIdx="0" presStyleCnt="2"/>
      <dgm:spPr/>
      <dgm:t>
        <a:bodyPr/>
        <a:lstStyle/>
        <a:p>
          <a:endParaRPr lang="es-DO"/>
        </a:p>
      </dgm:t>
    </dgm:pt>
    <dgm:pt modelId="{A4F8EA31-70CA-4C86-B8E1-661ABE52B9C7}" type="pres">
      <dgm:prSet presAssocID="{01A2BF06-986C-427E-85D6-510BBB3C847D}" presName="node" presStyleLbl="node1" presStyleIdx="1" presStyleCnt="2">
        <dgm:presLayoutVars>
          <dgm:bulletEnabled val="1"/>
        </dgm:presLayoutVars>
      </dgm:prSet>
      <dgm:spPr/>
      <dgm:t>
        <a:bodyPr/>
        <a:lstStyle/>
        <a:p>
          <a:endParaRPr lang="es-DO"/>
        </a:p>
      </dgm:t>
    </dgm:pt>
    <dgm:pt modelId="{A2B52B85-9FD8-4C96-BB10-EDE229DFBB4A}" type="pres">
      <dgm:prSet presAssocID="{208906A8-1DCF-4D5B-9CF6-D0A5A55ABF32}" presName="sibTrans" presStyleLbl="sibTrans2D1" presStyleIdx="1" presStyleCnt="2" custLinFactNeighborX="-7181" custLinFactNeighborY="-42020"/>
      <dgm:spPr/>
      <dgm:t>
        <a:bodyPr/>
        <a:lstStyle/>
        <a:p>
          <a:endParaRPr lang="es-DO"/>
        </a:p>
      </dgm:t>
    </dgm:pt>
    <dgm:pt modelId="{E241716A-671A-4D23-AC00-7A7798432D7E}" type="pres">
      <dgm:prSet presAssocID="{208906A8-1DCF-4D5B-9CF6-D0A5A55ABF32}" presName="connectorText" presStyleLbl="sibTrans2D1" presStyleIdx="1" presStyleCnt="2"/>
      <dgm:spPr/>
      <dgm:t>
        <a:bodyPr/>
        <a:lstStyle/>
        <a:p>
          <a:endParaRPr lang="es-DO"/>
        </a:p>
      </dgm:t>
    </dgm:pt>
  </dgm:ptLst>
  <dgm:cxnLst>
    <dgm:cxn modelId="{2FE02D1E-A7BA-49B0-9515-781191DABF1B}" type="presOf" srcId="{01A2BF06-986C-427E-85D6-510BBB3C847D}" destId="{A4F8EA31-70CA-4C86-B8E1-661ABE52B9C7}" srcOrd="0" destOrd="0" presId="urn:microsoft.com/office/officeart/2005/8/layout/cycle2"/>
    <dgm:cxn modelId="{CBD0F7E8-B2D9-4CDE-BF17-A2ECEBE99BB4}" type="presOf" srcId="{208906A8-1DCF-4D5B-9CF6-D0A5A55ABF32}" destId="{A2B52B85-9FD8-4C96-BB10-EDE229DFBB4A}" srcOrd="0" destOrd="0" presId="urn:microsoft.com/office/officeart/2005/8/layout/cycle2"/>
    <dgm:cxn modelId="{1FCBA87A-3599-4224-9E7D-A77DD5FC5F27}" type="presOf" srcId="{208906A8-1DCF-4D5B-9CF6-D0A5A55ABF32}" destId="{E241716A-671A-4D23-AC00-7A7798432D7E}" srcOrd="1" destOrd="0" presId="urn:microsoft.com/office/officeart/2005/8/layout/cycle2"/>
    <dgm:cxn modelId="{E4C45330-486D-41A1-91D4-020632D554B8}" type="presOf" srcId="{36AAE604-AB0F-4FCA-80EF-D98A17A79D0F}" destId="{1A484FBB-74B2-4AC4-970A-253D8E487A14}" srcOrd="0" destOrd="0" presId="urn:microsoft.com/office/officeart/2005/8/layout/cycle2"/>
    <dgm:cxn modelId="{E12FB61A-AB95-4B7E-BB3D-8AF954C8BF79}" srcId="{36AAE604-AB0F-4FCA-80EF-D98A17A79D0F}" destId="{3DBDEC96-7302-493D-8F9D-F68F5D0CCB64}" srcOrd="0" destOrd="0" parTransId="{1EE7C776-6E6F-451F-8634-CF0E362C545D}" sibTransId="{54FC2661-A4CC-43C4-B906-85608584A78F}"/>
    <dgm:cxn modelId="{B602935C-3A03-4759-B6D8-6ED133A64160}" type="presOf" srcId="{54FC2661-A4CC-43C4-B906-85608584A78F}" destId="{681BBAED-335B-488C-9E57-B015F82D56B4}" srcOrd="1" destOrd="0" presId="urn:microsoft.com/office/officeart/2005/8/layout/cycle2"/>
    <dgm:cxn modelId="{A728DA68-5A74-499C-858A-22F018525F6E}" type="presOf" srcId="{3DBDEC96-7302-493D-8F9D-F68F5D0CCB64}" destId="{65A9AED9-338C-4C6E-9960-D64B22461D11}" srcOrd="0" destOrd="0" presId="urn:microsoft.com/office/officeart/2005/8/layout/cycle2"/>
    <dgm:cxn modelId="{E9B721EC-C76E-4E6E-AE5E-5B2C7C78A73A}" srcId="{36AAE604-AB0F-4FCA-80EF-D98A17A79D0F}" destId="{01A2BF06-986C-427E-85D6-510BBB3C847D}" srcOrd="1" destOrd="0" parTransId="{9E80705B-D69D-4E66-A520-3FC3DD80F510}" sibTransId="{208906A8-1DCF-4D5B-9CF6-D0A5A55ABF32}"/>
    <dgm:cxn modelId="{133FA311-1F4D-42A2-B0FA-F8F5F7101763}" type="presOf" srcId="{54FC2661-A4CC-43C4-B906-85608584A78F}" destId="{23AD5539-30DA-4E97-A828-9B7FE20A64C1}" srcOrd="0" destOrd="0" presId="urn:microsoft.com/office/officeart/2005/8/layout/cycle2"/>
    <dgm:cxn modelId="{F8C7EBF0-1605-42C4-9D2B-091174071866}" type="presParOf" srcId="{1A484FBB-74B2-4AC4-970A-253D8E487A14}" destId="{65A9AED9-338C-4C6E-9960-D64B22461D11}" srcOrd="0" destOrd="0" presId="urn:microsoft.com/office/officeart/2005/8/layout/cycle2"/>
    <dgm:cxn modelId="{E9D60B9C-EC92-4124-AEAA-21A015C63017}" type="presParOf" srcId="{1A484FBB-74B2-4AC4-970A-253D8E487A14}" destId="{23AD5539-30DA-4E97-A828-9B7FE20A64C1}" srcOrd="1" destOrd="0" presId="urn:microsoft.com/office/officeart/2005/8/layout/cycle2"/>
    <dgm:cxn modelId="{FA7EB5FB-EDC1-4565-9B69-25E049D7F17C}" type="presParOf" srcId="{23AD5539-30DA-4E97-A828-9B7FE20A64C1}" destId="{681BBAED-335B-488C-9E57-B015F82D56B4}" srcOrd="0" destOrd="0" presId="urn:microsoft.com/office/officeart/2005/8/layout/cycle2"/>
    <dgm:cxn modelId="{0681506C-DE86-4A12-B9FE-928F7319CE47}" type="presParOf" srcId="{1A484FBB-74B2-4AC4-970A-253D8E487A14}" destId="{A4F8EA31-70CA-4C86-B8E1-661ABE52B9C7}" srcOrd="2" destOrd="0" presId="urn:microsoft.com/office/officeart/2005/8/layout/cycle2"/>
    <dgm:cxn modelId="{6B6DF8E8-D303-489E-B9E4-CEA3C776AE11}" type="presParOf" srcId="{1A484FBB-74B2-4AC4-970A-253D8E487A14}" destId="{A2B52B85-9FD8-4C96-BB10-EDE229DFBB4A}" srcOrd="3" destOrd="0" presId="urn:microsoft.com/office/officeart/2005/8/layout/cycle2"/>
    <dgm:cxn modelId="{AA53B290-D9BB-4ABE-A3FF-3F59E7827BF4}" type="presParOf" srcId="{A2B52B85-9FD8-4C96-BB10-EDE229DFBB4A}" destId="{E241716A-671A-4D23-AC00-7A7798432D7E}" srcOrd="0" destOrd="0" presId="urn:microsoft.com/office/officeart/2005/8/layout/cycle2"/>
  </dgm:cxnLst>
  <dgm:bg/>
  <dgm:whole/>
</dgm:dataModel>
</file>

<file path=ppt/diagrams/data4.xml><?xml version="1.0" encoding="utf-8"?>
<dgm:dataModel xmlns:dgm="http://schemas.openxmlformats.org/drawingml/2006/diagram" xmlns:a="http://schemas.openxmlformats.org/drawingml/2006/main">
  <dgm:ptLst>
    <dgm:pt modelId="{448AEB72-3A64-4961-8938-61C0E2228A03}" type="doc">
      <dgm:prSet loTypeId="urn:microsoft.com/office/officeart/2005/8/layout/vList2" loCatId="list" qsTypeId="urn:microsoft.com/office/officeart/2005/8/quickstyle/3d2" qsCatId="3D" csTypeId="urn:microsoft.com/office/officeart/2005/8/colors/colorful4" csCatId="colorful"/>
      <dgm:spPr/>
      <dgm:t>
        <a:bodyPr/>
        <a:lstStyle/>
        <a:p>
          <a:endParaRPr lang="es-DO"/>
        </a:p>
      </dgm:t>
    </dgm:pt>
    <dgm:pt modelId="{07D2EDEC-A16C-48F7-81F2-BABCE31D1549}" type="pres">
      <dgm:prSet presAssocID="{448AEB72-3A64-4961-8938-61C0E2228A03}" presName="linear" presStyleCnt="0">
        <dgm:presLayoutVars>
          <dgm:animLvl val="lvl"/>
          <dgm:resizeHandles val="exact"/>
        </dgm:presLayoutVars>
      </dgm:prSet>
      <dgm:spPr/>
      <dgm:t>
        <a:bodyPr/>
        <a:lstStyle/>
        <a:p>
          <a:endParaRPr lang="es-DO"/>
        </a:p>
      </dgm:t>
    </dgm:pt>
  </dgm:ptLst>
  <dgm:cxnLst>
    <dgm:cxn modelId="{9DF1AC50-C8A8-43DE-92AE-79DC3DB654FA}" type="presOf" srcId="{448AEB72-3A64-4961-8938-61C0E2228A03}" destId="{07D2EDEC-A16C-48F7-81F2-BABCE31D1549}"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C96A2-0140-47E7-B957-00B33EC720E1}" type="datetimeFigureOut">
              <a:rPr lang="es-DO" smtClean="0"/>
              <a:pPr/>
              <a:t>6/22/09</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CC5B5C-D512-49F2-B800-FF46FADB359E}" type="slidenum">
              <a:rPr lang="es-DO" smtClean="0"/>
              <a:pPr/>
              <a:t>‹#›</a:t>
            </a:fld>
            <a:endParaRPr lang="es-D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3" Type="http://schemas.openxmlformats.org/officeDocument/2006/relationships/hyperlink" Target="http://www.internetsano.do/" TargetMode="Externa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Más luces que sombra en el internet.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Hagamos que nuestros niños naveguen seguros en la Red.</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Dr. José Rafael Vargas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Presidente </a:t>
            </a:r>
            <a:r>
              <a:rPr lang="es-ES" sz="1200" kern="1200" dirty="0" err="1" smtClean="0">
                <a:solidFill>
                  <a:schemeClr val="tx1"/>
                </a:solidFill>
                <a:latin typeface="+mn-lt"/>
                <a:ea typeface="+mn-ea"/>
                <a:cs typeface="+mn-cs"/>
              </a:rPr>
              <a:t>Indotel</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Señoras, señores: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Tengo el grato honor de presentar al país una campaña que está orientada a cumplir roles de responsabilidad social, en un momento en que la red de la internet se convierte en herramienta fundamental para nuestros niños, adolescentes y jóvenes, porque es una fuente indispensable en su proceso de formación.</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a:t>
            </a:fld>
            <a:endParaRPr lang="es-DO"/>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Los  navegantes en Internet se interesan por todo, y la mayoría de ellos son jóvenes en todo el mundo, y principalmente aquí, en la República Dominicana, donde estamos viendo un gran entusiasmo juvenil por la red. Lo vimos recientemente con el concurso nacional de blogs que convocamos durante la Feria del Libro;  con la formación de la asociación de </a:t>
            </a:r>
            <a:r>
              <a:rPr lang="es-ES" sz="1200" b="1" kern="1200" dirty="0" err="1" smtClean="0">
                <a:solidFill>
                  <a:schemeClr val="tx1"/>
                </a:solidFill>
                <a:latin typeface="+mn-lt"/>
                <a:ea typeface="+mn-ea"/>
                <a:cs typeface="+mn-cs"/>
              </a:rPr>
              <a:t>twiteros</a:t>
            </a:r>
            <a:r>
              <a:rPr lang="es-ES" sz="1200" kern="1200" dirty="0" smtClean="0">
                <a:solidFill>
                  <a:schemeClr val="tx1"/>
                </a:solidFill>
                <a:latin typeface="+mn-lt"/>
                <a:ea typeface="+mn-ea"/>
                <a:cs typeface="+mn-cs"/>
              </a:rPr>
              <a:t>, con los más de seis mil jóvenes que se inscribieron en los diplomados que estamos impartiendo, en el marco del programa </a:t>
            </a:r>
            <a:r>
              <a:rPr lang="es-ES" sz="1200" kern="1200" dirty="0" err="1" smtClean="0">
                <a:solidFill>
                  <a:schemeClr val="tx1"/>
                </a:solidFill>
                <a:latin typeface="+mn-lt"/>
                <a:ea typeface="+mn-ea"/>
                <a:cs typeface="+mn-cs"/>
              </a:rPr>
              <a:t>Juventec</a:t>
            </a:r>
            <a:r>
              <a:rPr lang="es-ES" sz="1200" kern="1200" dirty="0" smtClean="0">
                <a:solidFill>
                  <a:schemeClr val="tx1"/>
                </a:solidFill>
                <a:latin typeface="+mn-lt"/>
                <a:ea typeface="+mn-ea"/>
                <a:cs typeface="+mn-cs"/>
              </a:rPr>
              <a:t>. Y esto quiere decir, que hay que prestar atención especial a lo que hacen nuestros niños y jóvenes en la red.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10</a:t>
            </a:fld>
            <a:endParaRPr lang="es-DO"/>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Una reciente encuesta en China Popular reveló que el 83.5% de los entrevistados, cree que los sitios pornográficos en la red son los inductores más importantes de los delitos sexuales entre jóvenes. Por eso la necesidad de luchar contra </a:t>
            </a:r>
            <a:r>
              <a:rPr lang="es-ES" sz="1200" b="1" kern="1200" dirty="0" smtClean="0">
                <a:solidFill>
                  <a:schemeClr val="tx1"/>
                </a:solidFill>
                <a:latin typeface="+mn-lt"/>
                <a:ea typeface="+mn-ea"/>
                <a:cs typeface="+mn-cs"/>
              </a:rPr>
              <a:t> la vulgaridad y la pornografía.</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Aquí en el país hemos estimulado, con el apoyo de la Procuraduría y el Departamento de Crímenes y Delitos de Alta Tecnología, -</a:t>
            </a:r>
            <a:r>
              <a:rPr lang="es-ES" sz="1200" kern="1200" dirty="0" err="1" smtClean="0">
                <a:solidFill>
                  <a:schemeClr val="tx1"/>
                </a:solidFill>
                <a:latin typeface="+mn-lt"/>
                <a:ea typeface="+mn-ea"/>
                <a:cs typeface="+mn-cs"/>
              </a:rPr>
              <a:t>Dicat</a:t>
            </a:r>
            <a:r>
              <a:rPr lang="es-ES" sz="1200" kern="1200" dirty="0" smtClean="0">
                <a:solidFill>
                  <a:schemeClr val="tx1"/>
                </a:solidFill>
                <a:latin typeface="+mn-lt"/>
                <a:ea typeface="+mn-ea"/>
                <a:cs typeface="+mn-cs"/>
              </a:rPr>
              <a:t>-, que haya mayor control en los cibercafés, y al menos pedir a sus clientes presentar su cédula de identidad y registrarla, para evitar que estos lugares se usen para dañar reputaciones por la red o para promover el sexo libre entre adolescentes.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11</a:t>
            </a:fld>
            <a:endParaRPr lang="es-DO"/>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La vulgaridad desenfrenada por internet de algunos cibernautas, constituye una gran amenaza para la salud física y mental de los jóvenes, y perjudica directamente los intereses de la sociedad. Aunque se niegue, los mayores motores de búsqueda de los sitios comerciales más conocidos del mundo, están vinculados a insospechados espacios pornográficos, que se divulgan sin control y en espacio libre.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Por eso, el delito en línea está aumentando, y en el país lo vemos a diario con los blogs, los foros, que a veces traen contenidos nocivos y perversos. Un reciente informe de la Unión Internacional de las Telecomunicaciones divulgado ayer, da cuenta de que uno de cada cinco niños que navega por internet, es blanco de un predador informático o de un pedófilo.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12</a:t>
            </a:fld>
            <a:endParaRPr lang="es-DO"/>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Igualmente, tres de cada cuatro niños están dispuestos a compartir en línea información personal sobre ellos mismos y su familia, a cambio de bienes y servicios. De ahí la campaña mundial de la UIT, para proteger a los menores en el ciberespacio y garantizar que los niños puedan acceder a internet y a sus valiosos recursos, sin ser presas de depredadores inescrupulosos.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Internet ha sido comparado con un niño de crecimiento rápido, su desarrollo sano depende de la orientación que le demos.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13</a:t>
            </a:fld>
            <a:endParaRPr lang="es-DO"/>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Pondré un ejemplo de lo que puede pasar en internet, a partir de un caso desarrollado por el departamento de justicia de los Estados Unidos, cuando trataba de ubicar una red de pedófilos.</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Uno de sus agentes especiales entró a un grupo de chateo por internet, </a:t>
            </a:r>
            <a:r>
              <a:rPr lang="es-ES" sz="1200" kern="1200" dirty="0" smtClean="0">
                <a:solidFill>
                  <a:schemeClr val="tx1"/>
                </a:solidFill>
                <a:latin typeface="+mn-lt"/>
                <a:ea typeface="+mn-ea"/>
                <a:cs typeface="+mn-cs"/>
              </a:rPr>
              <a:t>haciéndose pasar por un adolescente de 14 años. El agente dijo que le gustaba levantar pesas, que le gustaba el grupo de rock AC/DC y revistas de </a:t>
            </a:r>
            <a:r>
              <a:rPr lang="es-ES" sz="1200" kern="1200" dirty="0" err="1" smtClean="0">
                <a:solidFill>
                  <a:schemeClr val="tx1"/>
                </a:solidFill>
                <a:latin typeface="+mn-lt"/>
                <a:ea typeface="+mn-ea"/>
                <a:cs typeface="+mn-cs"/>
              </a:rPr>
              <a:t>fisiculturismo</a:t>
            </a:r>
            <a:r>
              <a:rPr lang="es-ES" sz="1200" kern="1200" dirty="0" smtClean="0">
                <a:solidFill>
                  <a:schemeClr val="tx1"/>
                </a:solidFill>
                <a:latin typeface="+mn-lt"/>
                <a:ea typeface="+mn-ea"/>
                <a:cs typeface="+mn-cs"/>
              </a:rPr>
              <a:t>.  Y entonces se sentó a esperar.</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14</a:t>
            </a:fld>
            <a:endParaRPr lang="es-DO"/>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unas pocas horas, alguien con el seudónimo Paul2u envió un  mensaje: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“Hola. “¿Tienes realmente 14 años?”.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por ahí comenzó una conversación que es mejor que no le cuente. Intercambiaron mensajes durante una hora, y Paul2u le preguntó al jovencito sobre sus experiencias sexuales con hombres, y más tarde le dijo que le gustaría verle. Luego quedaron en intercambiar fotografías, y lógicamente que el agente armó el plan y buscó una fotografía de un jovencito de 14 años, que era su hijo. El jovencito le escribió que solo podía estar dos horas con él, porque al otro día tenía clase. En media hora quedaron en juntarse, y establecieron el lugar. Ahí comenzó la trama que descubrió al predador.</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15</a:t>
            </a:fld>
            <a:endParaRPr lang="es-DO"/>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ES" sz="1200" kern="1200" dirty="0" smtClean="0">
                <a:solidFill>
                  <a:schemeClr val="tx1"/>
                </a:solidFill>
                <a:latin typeface="+mn-lt"/>
                <a:ea typeface="+mn-ea"/>
                <a:cs typeface="+mn-cs"/>
              </a:rPr>
              <a:t>Más tarde, los agentes del departamento de Justicia armaron la trama,  buscaron un jovencito de 14 años para que esperara a Paul2u, quien estuvo puntual en el lugar. Se encontraron, se reconocieron y ahí se produjo el arresto de este señor de 46 años, que luego resultó ser el maestro de religión de los hijos del agente especial que investigaba, y ese mismo día lo había visto en la iglesia. Luego de apresado y al buscar en la camioneta en que andaba, descubrieron que tenía implementos sexuales, y por eso confesó que había tenido vínculos sexuales con más de 20 niños en los últimos dos años y que los había conquistado por internet.  Este es un retrato cruel de lo que le puede pasar a cualquier hijo suyo.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es que en el último decenio, agentes  y expertos en computadoras  han perseguido a centenares de personas como Paul2u, que buscan relaciones sexuales con menores  a través de la Internet o usan la web para intercambiar pornografía infantil.</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predadores de niños están al asecho, y se han multiplicado calladamente. El intercambio de pornografía en la Internet  y los contactos a menores en chat  </a:t>
            </a:r>
            <a:r>
              <a:rPr lang="es-ES" sz="1200" kern="1200" dirty="0" err="1" smtClean="0">
                <a:solidFill>
                  <a:schemeClr val="tx1"/>
                </a:solidFill>
                <a:latin typeface="+mn-lt"/>
                <a:ea typeface="+mn-ea"/>
                <a:cs typeface="+mn-cs"/>
              </a:rPr>
              <a:t>rooms</a:t>
            </a:r>
            <a:r>
              <a:rPr lang="es-ES" sz="1200" kern="1200" dirty="0" smtClean="0">
                <a:solidFill>
                  <a:schemeClr val="tx1"/>
                </a:solidFill>
                <a:latin typeface="+mn-lt"/>
                <a:ea typeface="+mn-ea"/>
                <a:cs typeface="+mn-cs"/>
              </a:rPr>
              <a:t>  han crecido enormemente.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Estados Unidos como aquí, los arrestos  han aumentado considerablemente por delitos electrónicos y por este tipo de agresiones a la niñez, y lo más grave es que la población adulta, y principalmente los padres, no tienen ni idea de la gravedad de este problema. Y nuestro papel es alertarlo, y esta campaña es para eso. Para que los niños y adolescentes no sean anzuelos de estos tipos, ahora que la internet comienza a cobrar fuerza en el país. Ya existe en la  Procuraduría General de la República  un departamento especial para trabajar con el </a:t>
            </a:r>
            <a:r>
              <a:rPr lang="es-ES" sz="1200" kern="1200" dirty="0" err="1" smtClean="0">
                <a:solidFill>
                  <a:schemeClr val="tx1"/>
                </a:solidFill>
                <a:latin typeface="+mn-lt"/>
                <a:ea typeface="+mn-ea"/>
                <a:cs typeface="+mn-cs"/>
              </a:rPr>
              <a:t>Dicat</a:t>
            </a:r>
            <a:r>
              <a:rPr lang="es-ES" sz="1200" kern="1200" dirty="0" smtClean="0">
                <a:solidFill>
                  <a:schemeClr val="tx1"/>
                </a:solidFill>
                <a:latin typeface="+mn-lt"/>
                <a:ea typeface="+mn-ea"/>
                <a:cs typeface="+mn-cs"/>
              </a:rPr>
              <a:t> en el combate a los delitos contra niños en internet, haciendo una labor preventiva, porque ahora hay más personas que usan la web, y los predadores son mucho más sagaces.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16</a:t>
            </a:fld>
            <a:endParaRPr lang="es-DO"/>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este tiempo, no solo conversan con la persona al otro lado del modem, sino que piden ver fotografías, y regularmente los niños caen en la presa, si no  tienen una adecuada orientación de sus padres y de sus maestros.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 importante que señalemos hoy, sin embargo, que hay muchos mitos respecto al uso del internet. Y hay que comenzar a desmontar esos mitos, porque lo único cierto es que la red es un instrumento de comunicación como cualquier otro, que depende del uso que se le dé, pero que en la mayoría de los casos, es un instrumento positivo y altamente beneficioso para la humanidad.</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17</a:t>
            </a:fld>
            <a:endParaRPr lang="es-DO"/>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España, un reciente estudio determinó que sólo un 5% de los menores ha sufrido acoso a través de la red. Y se habla de adición a la red y de descuido en la forma de relacionarse, por su concentración a los espacios virtuales, llegando incluso a desconectarse de su idioma y de su lenguaje, con sus reglas y normas.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por eso insistimos en que los padres </a:t>
            </a:r>
            <a:r>
              <a:rPr lang="es-ES" sz="1200" b="1" kern="1200" dirty="0" smtClean="0">
                <a:solidFill>
                  <a:schemeClr val="tx1"/>
                </a:solidFill>
                <a:latin typeface="+mn-lt"/>
                <a:ea typeface="+mn-ea"/>
                <a:cs typeface="+mn-cs"/>
              </a:rPr>
              <a:t>controlen los contenidos que ven sus hijos. Para ello hay distintas formas de control parental que limitan el tiempo de uso de Internet y la limitación a ciertos contenidos en los diferentes sistemas operativos.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Para un uso correcto de Internet por parte de los menores, se </a:t>
            </a:r>
            <a:r>
              <a:rPr lang="es-ES" sz="1200" kern="1200" dirty="0" smtClean="0">
                <a:solidFill>
                  <a:schemeClr val="tx1"/>
                </a:solidFill>
                <a:latin typeface="+mn-lt"/>
                <a:ea typeface="+mn-ea"/>
                <a:cs typeface="+mn-cs"/>
              </a:rPr>
              <a:t>recomienda que la computadora esté en un sitio de la casa a la vista de todos, donde los padres puedan supervisar lo que ve su hijo y establecer control sobre los contenidos.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Esta medida de prevención se adopta en la mayor parte de los hogares españoles con niños, donde ya no existen los temores hacia los “chats” o canales de conversación.</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18</a:t>
            </a:fld>
            <a:endParaRPr lang="es-DO"/>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Colombia como aquí podemos mostrar, a través de las casi mil salas digitales que hemos instalado en las 32 provincias del país, que las horas que los jóvenes pasan en la red de la internet pueden ser provechosas para su desarrollo.</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De acuerdo con un estudio de la Fundación MacArthur</a:t>
            </a:r>
            <a:r>
              <a:rPr lang="es-ES" sz="1200" kern="1200" dirty="0" smtClean="0">
                <a:solidFill>
                  <a:schemeClr val="tx1"/>
                </a:solidFill>
                <a:latin typeface="+mn-lt"/>
                <a:ea typeface="+mn-ea"/>
                <a:cs typeface="+mn-cs"/>
              </a:rPr>
              <a:t>, l</a:t>
            </a:r>
            <a:r>
              <a:rPr lang="es-ES" sz="1200" b="1" kern="1200" dirty="0" smtClean="0">
                <a:solidFill>
                  <a:schemeClr val="tx1"/>
                </a:solidFill>
                <a:latin typeface="+mn-lt"/>
                <a:ea typeface="+mn-ea"/>
                <a:cs typeface="+mn-cs"/>
              </a:rPr>
              <a:t>os padres no deben estar preocupados por las horas que sus hijos adolescentes pasan en internet, porque</a:t>
            </a:r>
            <a:r>
              <a:rPr lang="es-ES" sz="1200" kern="1200" dirty="0" smtClean="0">
                <a:solidFill>
                  <a:schemeClr val="tx1"/>
                </a:solidFill>
                <a:latin typeface="+mn-lt"/>
                <a:ea typeface="+mn-ea"/>
                <a:cs typeface="+mn-cs"/>
              </a:rPr>
              <a:t> podría parecer que los jóvenes pierden mucho tiempo al pasar horas con los nuevos medios, ya sea en </a:t>
            </a:r>
            <a:r>
              <a:rPr lang="es-ES" sz="1200" kern="1200" dirty="0" err="1" smtClean="0">
                <a:solidFill>
                  <a:schemeClr val="tx1"/>
                </a:solidFill>
                <a:latin typeface="+mn-lt"/>
                <a:ea typeface="+mn-ea"/>
                <a:cs typeface="+mn-cs"/>
              </a:rPr>
              <a:t>Facebook</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youtube</a:t>
            </a:r>
            <a:r>
              <a:rPr lang="es-ES" sz="1200" kern="1200" dirty="0" smtClean="0">
                <a:solidFill>
                  <a:schemeClr val="tx1"/>
                </a:solidFill>
                <a:latin typeface="+mn-lt"/>
                <a:ea typeface="+mn-ea"/>
                <a:cs typeface="+mn-cs"/>
              </a:rPr>
              <a:t>,  enviando mensajes instantáneos o viviendo y aprendiendo con los nuevos medios. Pero ese tiempo les brinda las habilidades tecnológicas y el conocimiento que necesitan para tener éxito en el mundo contemporáneo. Aprenden a llevarse bien con los otros, a manejar una identidad pública y a crear una página de inicio.</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19</a:t>
            </a:fld>
            <a:endParaRPr lang="es-DO"/>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El internet lo ha revolucionado todo. Ya han transcurrido veinte años desde que el ingeniero británico Tim </a:t>
            </a:r>
            <a:r>
              <a:rPr lang="es-ES" sz="1200" kern="1200" dirty="0" err="1" smtClean="0">
                <a:solidFill>
                  <a:schemeClr val="tx1"/>
                </a:solidFill>
                <a:latin typeface="+mn-lt"/>
                <a:ea typeface="+mn-ea"/>
                <a:cs typeface="+mn-cs"/>
              </a:rPr>
              <a:t>Berners</a:t>
            </a:r>
            <a:r>
              <a:rPr lang="es-ES" sz="1200" kern="1200" dirty="0" smtClean="0">
                <a:solidFill>
                  <a:schemeClr val="tx1"/>
                </a:solidFill>
                <a:latin typeface="+mn-lt"/>
                <a:ea typeface="+mn-ea"/>
                <a:cs typeface="+mn-cs"/>
              </a:rPr>
              <a:t>-Lee presentara el informe conocido como “Gestión de la Información: una propuesta”, entregada a su jefe, el director del Laboratorio Europeo de Física de Partículas, quien lo calificó como “vago, pero interesante”.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segundo calificativo terminó por desplazar al primero y gestar lo que a la postre revolucionaría la última década del siglo XX, la </a:t>
            </a:r>
            <a:r>
              <a:rPr lang="es-ES" sz="1200" kern="1200" dirty="0" err="1" smtClean="0">
                <a:solidFill>
                  <a:schemeClr val="tx1"/>
                </a:solidFill>
                <a:latin typeface="+mn-lt"/>
                <a:ea typeface="+mn-ea"/>
                <a:cs typeface="+mn-cs"/>
              </a:rPr>
              <a:t>World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Wide</a:t>
            </a:r>
            <a:r>
              <a:rPr lang="es-ES" sz="1200" kern="1200" dirty="0" smtClean="0">
                <a:solidFill>
                  <a:schemeClr val="tx1"/>
                </a:solidFill>
                <a:latin typeface="+mn-lt"/>
                <a:ea typeface="+mn-ea"/>
                <a:cs typeface="+mn-cs"/>
              </a:rPr>
              <a:t> Web, la red de la internet.</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a:t>
            </a:fld>
            <a:endParaRPr lang="es-DO"/>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 veces están socializando con sus amigos, con personas que conocieron en la escuela o en los deportes. Lo importante es que se sientan acompañados, que sus padres los guíen.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Este estudio de la fundación MacArthur, parte de un proyecto sobre el aprendizaje digital y de medios, y empleó a varios equipos de investigadores para entrevistar a más de 800 jóvenes y a sus padres para observar a los adolescentes en línea durante más de cinco mil horas. De manera que no hay porqué temer a la red, lo que debemos hacer es tomar los controles adecuados.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20</a:t>
            </a:fld>
            <a:endParaRPr lang="es-DO"/>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INTERNET SANO en República Dominicana lo que quiere es que todo lo que veamos al navegar sea bueno, sobre todo que no corramos riesgos, que naveguemos seguro.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Todos sabemos que la pornografía infantil y juvenil en la Internet se está convirtiendo en una nueva arma de los pederastas para atentar contra los menores de edad en todo el mundo. Colombia vivió la experiencia  desafortunadamente, de ser afectada por este tipo de crimen.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Aquí en Dominicana tenemos que prepararnos, y hacer como ha hecho el Estado colombiano, combatir activamente esta modalidad criminal y prevenir a posibles víctimas; promover la denuncia ciudadana, además de regular, investigar, sancionar y judicializar a los proveedores y usuarios de la red mundial de información, involucrados en este tipo de delitos.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21</a:t>
            </a:fld>
            <a:endParaRPr lang="es-DO"/>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Para esto es conveniente tener en cuenta cuándo sus hijos  navegan por Internet, y comunicarse y hablar con el menor sobre los posibles riesgos que existen en la Internet en relación con la pornografía con menores de edad. Es conveniente navegar en Internet con el niño, niña o joven, conocer sus sitios favoritos.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 insisto, Colocar el computador en un lugar al cual los padres o cualquier otro miembro de la familia tengan acceso, y no en la habitación. Es más difícil para el delincuente sexual que navega en la Internet comunicarse con el niño, niña o joven cuando la pantalla de la computadora esta en un lugar asequible.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22</a:t>
            </a:fld>
            <a:endParaRPr lang="es-DO"/>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El uso de salones de charla o chat </a:t>
            </a:r>
            <a:r>
              <a:rPr lang="es-ES" sz="1200" kern="1200" dirty="0" err="1" smtClean="0">
                <a:solidFill>
                  <a:schemeClr val="tx1"/>
                </a:solidFill>
                <a:latin typeface="+mn-lt"/>
                <a:ea typeface="+mn-ea"/>
                <a:cs typeface="+mn-cs"/>
              </a:rPr>
              <a:t>rooms</a:t>
            </a:r>
            <a:r>
              <a:rPr lang="es-ES" sz="1200" kern="1200" dirty="0" smtClean="0">
                <a:solidFill>
                  <a:schemeClr val="tx1"/>
                </a:solidFill>
                <a:latin typeface="+mn-lt"/>
                <a:ea typeface="+mn-ea"/>
                <a:cs typeface="+mn-cs"/>
              </a:rPr>
              <a:t> debe ser estrechamente vigilado. Estos lugares son idóneos para que los menores hagan nuevas amistades y para discutir temas de gran interés, pero también son lugares donde merodean los delincuentes sexuales que navegan en la Internet.</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padres siempre deben mantener acceso a la cuenta de servicio de su hijo o hija y examinar esporádicamente su correo electrónico. </a:t>
            </a:r>
            <a:endParaRPr lang="es-DO" sz="1200" kern="1200" dirty="0" smtClean="0">
              <a:solidFill>
                <a:schemeClr val="tx1"/>
              </a:solidFill>
              <a:latin typeface="+mn-lt"/>
              <a:ea typeface="+mn-ea"/>
              <a:cs typeface="+mn-cs"/>
            </a:endParaRPr>
          </a:p>
          <a:p>
            <a:endParaRPr lang="es-DO"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23</a:t>
            </a:fld>
            <a:endParaRPr lang="es-DO"/>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Hay que enseñar a sus hijos a navegar por Internet de manera responsable. Hay actividades en la Internet de mucha más importancia que las experiencias que ofrecen los salones de charla. Si su hijo, hija o joven ha participado en cualquier actividad sexual por su voluntad, debe comprender que, él o ella no tiene la culpa; es una víctima. El malhechor es quien tiene toda responsabilidad por su actuación.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Debemos enseñarle a los menores que nunca deben hacer citas con personas que hayan conocido a través de la Internet, que nunca deben enviar fotografías a través del Internet o del servicio en línea, a personas que no conocen; que nunca deben divulgar información personal que sirva para identificarlos, tal como nombres, direcciones, el nombre de sus colegios, o los números de teléfono, y que nunca deben responder a mensajes insinuantes, obscenos, agresivos, o de acoso sexual.</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24</a:t>
            </a:fld>
            <a:endParaRPr lang="es-DO"/>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El crecimiento del Internet, así como el rápido desarrollo de nuevas tecnologías, está creando también, mayores oportunidades para los explotadores infantiles,   los pornógrafos y pedófilos, facilitando el desarrollo e incremento del alcance de las redes de distribución de pornografía.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este sentido, con esta campaña, queremos desarrollar relaciones positivas de cooperación con las empresas prestadoras de servicios telefónicos, para encontrar juntos mecanismos que permitan  combatir los problemas relacionados con la explotación sexual de la niñez, tales como la producción, transmisión acceso y descarga de pornografía infantil a través del Internet y otras tecnologías.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25</a:t>
            </a:fld>
            <a:endParaRPr lang="es-DO"/>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Proponemos un pacto para establecer un código de conducta, incluir información amigable para los niños y niñas en sus páginas Web, hojas de facturación  y a proporcionar todo tipo de apoyo posible a las escuelas públicas y privadas, centros de acceso público a las TIC y cibercafés, para la instalación de filtros y software de control   que faciliten un uso sano y seguro de Internet para niños, niñas y adolescentes, de manera que juntos trabajemos y encontremos la  forma mas efectivas de prevenir la utilización criminal de las tecnologías de la información por aquellos que buscan explotar a los niños y a las niñas.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 Comisión Nacional para la Sociedad de la Información y el Conocimiento (CNSIC) y el </a:t>
            </a:r>
            <a:r>
              <a:rPr lang="es-ES" sz="1200" kern="1200" dirty="0" err="1" smtClean="0">
                <a:solidFill>
                  <a:schemeClr val="tx1"/>
                </a:solidFill>
                <a:latin typeface="+mn-lt"/>
                <a:ea typeface="+mn-ea"/>
                <a:cs typeface="+mn-cs"/>
              </a:rPr>
              <a:t>Indotel</a:t>
            </a:r>
            <a:r>
              <a:rPr lang="es-ES" sz="1200" kern="1200" dirty="0" smtClean="0">
                <a:solidFill>
                  <a:schemeClr val="tx1"/>
                </a:solidFill>
                <a:latin typeface="+mn-lt"/>
                <a:ea typeface="+mn-ea"/>
                <a:cs typeface="+mn-cs"/>
              </a:rPr>
              <a:t>  promueve normas, valores y comportamientos sociales que contribuyan o la integridad, la creatividad e innovación en la navegación por el ciberespacio, en especial entre niños, niñas y adolescentes.</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26</a:t>
            </a:fld>
            <a:endParaRPr lang="es-DO"/>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Que sepan que como en la vida cotidiana, la Web también  tiene delincuentes, personas que tratan de estafar y que están siempre en busca de presas fáciles, como lo son las personas que se conectan sin antivirus, y que, inocentemente, comparten información personal o bancaria, </a:t>
            </a:r>
            <a:r>
              <a:rPr lang="es-ES" sz="1200" kern="1200" dirty="0" err="1" smtClean="0">
                <a:solidFill>
                  <a:schemeClr val="tx1"/>
                </a:solidFill>
                <a:latin typeface="+mn-lt"/>
                <a:ea typeface="+mn-ea"/>
                <a:cs typeface="+mn-cs"/>
              </a:rPr>
              <a:t>passwords</a:t>
            </a:r>
            <a:r>
              <a:rPr lang="es-ES" sz="1200" kern="1200" dirty="0" smtClean="0">
                <a:solidFill>
                  <a:schemeClr val="tx1"/>
                </a:solidFill>
                <a:latin typeface="+mn-lt"/>
                <a:ea typeface="+mn-ea"/>
                <a:cs typeface="+mn-cs"/>
              </a:rPr>
              <a:t> o fotos que permiten ubicarlos con facilidad.</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niños, niñas y adolescentes son los que menos importancia dan a las medidas de seguridad y a veces utilizan páginas inseguras o programas fáciles de ser intervenidos, con el agravante de que en muchas ocasiones, sus padres y madres tampoco los usan o no están conscientes de los riesgos en el ciberespacio.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Esta realidad ha dado lugar a iniciativas orientadas a la prevención de riesgos en el uso del Internet, siendo la más novedosa la compaña Internet Sano del Ministerio de Comunicaciones de Colombia y la Agenda de Conectividad por un “Internet Sano”, a la que la CNSIC, con el apoyo del INDOTEL, se une, “</a:t>
            </a:r>
            <a:r>
              <a:rPr lang="es-ES" sz="1200" kern="1200" dirty="0" err="1" smtClean="0">
                <a:solidFill>
                  <a:schemeClr val="tx1"/>
                </a:solidFill>
                <a:latin typeface="+mn-lt"/>
                <a:ea typeface="+mn-ea"/>
                <a:cs typeface="+mn-cs"/>
              </a:rPr>
              <a:t>dominicanizando</a:t>
            </a:r>
            <a:r>
              <a:rPr lang="es-ES" sz="1200" kern="1200" dirty="0" smtClean="0">
                <a:solidFill>
                  <a:schemeClr val="tx1"/>
                </a:solidFill>
                <a:latin typeface="+mn-lt"/>
                <a:ea typeface="+mn-ea"/>
                <a:cs typeface="+mn-cs"/>
              </a:rPr>
              <a:t>”, sus contenidos.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27</a:t>
            </a:fld>
            <a:endParaRPr lang="es-DO"/>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¿Qué buscamos con la Campaña Internet Sano?</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Contribuir a que niñas, niños y adolescentes de la República Dominicana naveguen en el ciberespacio de manera segura, desarrollando el uso responsable y ético del Internet, como instrumento para la construcción de una real cultura del conocimiento, la creatividad y la innovación.</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28</a:t>
            </a:fld>
            <a:endParaRPr lang="es-DO"/>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Para lograr los objetivos que nos hemos propuesto, hemos definido cuatro líneas de </a:t>
            </a:r>
            <a:r>
              <a:rPr lang="es-ES_tradnl" sz="1200" b="1" kern="1200" dirty="0" smtClean="0">
                <a:solidFill>
                  <a:schemeClr val="tx1"/>
                </a:solidFill>
                <a:latin typeface="+mn-lt"/>
                <a:ea typeface="+mn-ea"/>
                <a:cs typeface="+mn-cs"/>
              </a:rPr>
              <a:t>ACTUACION para la iniciativa INTERNET SANO:</a:t>
            </a:r>
            <a:endParaRPr lang="es-DO" sz="1200" kern="1200" dirty="0" smtClean="0">
              <a:solidFill>
                <a:schemeClr val="tx1"/>
              </a:solidFill>
              <a:latin typeface="+mn-lt"/>
              <a:ea typeface="+mn-ea"/>
              <a:cs typeface="+mn-cs"/>
            </a:endParaRPr>
          </a:p>
          <a:p>
            <a:r>
              <a:rPr lang="es-ES_tradnl"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pPr lvl="0"/>
            <a:r>
              <a:rPr lang="es-ES_tradnl" sz="1200" b="1" kern="1200" dirty="0" smtClean="0">
                <a:solidFill>
                  <a:schemeClr val="tx1"/>
                </a:solidFill>
                <a:latin typeface="+mn-lt"/>
                <a:ea typeface="+mn-ea"/>
                <a:cs typeface="+mn-cs"/>
              </a:rPr>
              <a:t>“</a:t>
            </a:r>
            <a:r>
              <a:rPr lang="es-ES_tradnl" sz="1200" b="1" kern="1200" dirty="0" err="1" smtClean="0">
                <a:solidFill>
                  <a:schemeClr val="tx1"/>
                </a:solidFill>
                <a:latin typeface="+mn-lt"/>
                <a:ea typeface="+mn-ea"/>
                <a:cs typeface="+mn-cs"/>
              </a:rPr>
              <a:t>Cuidémosnos</a:t>
            </a:r>
            <a:r>
              <a:rPr lang="es-ES_tradnl" sz="1200" b="1" kern="1200" dirty="0" smtClean="0">
                <a:solidFill>
                  <a:schemeClr val="tx1"/>
                </a:solidFill>
                <a:latin typeface="+mn-lt"/>
                <a:ea typeface="+mn-ea"/>
                <a:cs typeface="+mn-cs"/>
              </a:rPr>
              <a:t> en Internet”. </a:t>
            </a:r>
            <a:r>
              <a:rPr lang="es-ES_tradnl" sz="1200" kern="1200" dirty="0" smtClean="0">
                <a:solidFill>
                  <a:schemeClr val="tx1"/>
                </a:solidFill>
                <a:latin typeface="+mn-lt"/>
                <a:ea typeface="+mn-ea"/>
                <a:cs typeface="+mn-cs"/>
              </a:rPr>
              <a:t>Es la campaña publicitaria que hemos creado, para incentivar un uso sano y creativo del Internet entre niños, niñas y adolescentes y concientizar a </a:t>
            </a:r>
            <a:r>
              <a:rPr lang="es-ES" sz="1200" kern="1200" dirty="0" smtClean="0">
                <a:solidFill>
                  <a:schemeClr val="tx1"/>
                </a:solidFill>
                <a:latin typeface="+mn-lt"/>
                <a:ea typeface="+mn-ea"/>
                <a:cs typeface="+mn-cs"/>
              </a:rPr>
              <a:t>padres, madres, profesores, profesoras y directores escolares sobre los riesgos en las </a:t>
            </a:r>
            <a:r>
              <a:rPr lang="es-DO" sz="1200" kern="1200" dirty="0" smtClean="0">
                <a:solidFill>
                  <a:schemeClr val="tx1"/>
                </a:solidFill>
                <a:latin typeface="+mn-lt"/>
                <a:ea typeface="+mn-ea"/>
                <a:cs typeface="+mn-cs"/>
              </a:rPr>
              <a:t>nuevas tecnologías.</a:t>
            </a: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29</a:t>
            </a:fld>
            <a:endParaRPr lang="es-DO"/>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Aunque se inició en el mundo del trabajo, cada día aumenta el número de hogares conectados, la mayoría de las veces gracias a la presión de los más jóvenes miembros del hogar. A finales del 2008, ya había más de mil quinientos millones de personas en línea, y se calcula que hay aproximadamente dos mil millones de páginas web accesibles en el mundo, un crecimiento impresionante, alcanzado en apenas los últimos 10 años.</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salas digitales del </a:t>
            </a:r>
            <a:r>
              <a:rPr lang="es-ES" sz="1200" kern="1200" dirty="0" err="1" smtClean="0">
                <a:solidFill>
                  <a:schemeClr val="tx1"/>
                </a:solidFill>
                <a:latin typeface="+mn-lt"/>
                <a:ea typeface="+mn-ea"/>
                <a:cs typeface="+mn-cs"/>
              </a:rPr>
              <a:t>Indotel</a:t>
            </a:r>
            <a:r>
              <a:rPr lang="es-ES" sz="1200" kern="1200" dirty="0" smtClean="0">
                <a:solidFill>
                  <a:schemeClr val="tx1"/>
                </a:solidFill>
                <a:latin typeface="+mn-lt"/>
                <a:ea typeface="+mn-ea"/>
                <a:cs typeface="+mn-cs"/>
              </a:rPr>
              <a:t> y otras instituciones en el país, están permitiendo que millones de ciudadanos, principalmente adolescentes, niños y niñas, accedan a la informática, al Internet, a las bibliotecas virtuales y a las nuevas tecnologías al servicio de la comunicación y la información. Ahí están disponibles las redes sociales digitales, los espacios de diversión y de aprendizaje.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Por eso, somos conscientes de lo que esto representa, y estamos comprometidos con la promoción de normas, valores y comportamientos sociales que contribuyan a la integridad, creatividad e innovación en la navegación por el ciberespacio, en especial entre niños, niñas y adolescentes de nuestro público principal.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a:t>
            </a:fld>
            <a:endParaRPr lang="es-DO"/>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DO" sz="1200" kern="1200" dirty="0" smtClean="0">
                <a:solidFill>
                  <a:schemeClr val="tx1"/>
                </a:solidFill>
                <a:latin typeface="+mn-lt"/>
                <a:ea typeface="+mn-ea"/>
                <a:cs typeface="+mn-cs"/>
              </a:rPr>
              <a:t> </a:t>
            </a:r>
          </a:p>
          <a:p>
            <a:r>
              <a:rPr lang="es-DO" sz="1200" b="1" kern="1200" dirty="0" smtClean="0">
                <a:solidFill>
                  <a:schemeClr val="tx1"/>
                </a:solidFill>
                <a:latin typeface="+mn-lt"/>
                <a:ea typeface="+mn-ea"/>
                <a:cs typeface="+mn-cs"/>
              </a:rPr>
              <a:t>II.            </a:t>
            </a:r>
            <a:endParaRPr lang="es-DO" sz="1200" kern="1200" dirty="0" smtClean="0">
              <a:solidFill>
                <a:schemeClr val="tx1"/>
              </a:solidFill>
              <a:latin typeface="+mn-lt"/>
              <a:ea typeface="+mn-ea"/>
              <a:cs typeface="+mn-cs"/>
            </a:endParaRPr>
          </a:p>
          <a:p>
            <a:r>
              <a:rPr lang="es-DO" sz="1200" kern="1200" dirty="0" smtClean="0">
                <a:solidFill>
                  <a:schemeClr val="tx1"/>
                </a:solidFill>
                <a:latin typeface="+mn-lt"/>
                <a:ea typeface="+mn-ea"/>
                <a:cs typeface="+mn-cs"/>
              </a:rPr>
              <a:t> Al hablar de riesgos, nos referimos a la pornografía, </a:t>
            </a:r>
            <a:r>
              <a:rPr lang="es-ES_tradnl" sz="1200" kern="1200" dirty="0" smtClean="0">
                <a:solidFill>
                  <a:schemeClr val="tx1"/>
                </a:solidFill>
                <a:latin typeface="+mn-lt"/>
                <a:ea typeface="+mn-ea"/>
                <a:cs typeface="+mn-cs"/>
              </a:rPr>
              <a:t>tráfico con propósitos sexuales, turismo sexual, acoso sexual (</a:t>
            </a:r>
            <a:r>
              <a:rPr lang="es-ES_tradnl" sz="1200" kern="1200" dirty="0" err="1" smtClean="0">
                <a:solidFill>
                  <a:schemeClr val="tx1"/>
                </a:solidFill>
                <a:latin typeface="+mn-lt"/>
                <a:ea typeface="+mn-ea"/>
                <a:cs typeface="+mn-cs"/>
              </a:rPr>
              <a:t>grooming</a:t>
            </a:r>
            <a:r>
              <a:rPr lang="es-ES_tradnl" sz="1200" kern="1200" dirty="0" smtClean="0">
                <a:solidFill>
                  <a:schemeClr val="tx1"/>
                </a:solidFill>
                <a:latin typeface="+mn-lt"/>
                <a:ea typeface="+mn-ea"/>
                <a:cs typeface="+mn-cs"/>
              </a:rPr>
              <a:t>), atentado sexual, violencia, abuso sexual, prostitución infantil, adicción a juegos de azar en línea,  a</a:t>
            </a:r>
            <a:r>
              <a:rPr lang="es-DO" sz="1200" kern="1200" dirty="0" smtClean="0">
                <a:solidFill>
                  <a:schemeClr val="tx1"/>
                </a:solidFill>
                <a:latin typeface="+mn-lt"/>
                <a:ea typeface="+mn-ea"/>
                <a:cs typeface="+mn-cs"/>
              </a:rPr>
              <a:t>coso cibernético infantil.</a:t>
            </a:r>
          </a:p>
          <a:p>
            <a:r>
              <a:rPr lang="es-DO" sz="1200" kern="1200" dirty="0" smtClean="0">
                <a:solidFill>
                  <a:schemeClr val="tx1"/>
                </a:solidFill>
                <a:latin typeface="+mn-lt"/>
                <a:ea typeface="+mn-ea"/>
                <a:cs typeface="+mn-cs"/>
              </a:rPr>
              <a:t> </a:t>
            </a:r>
          </a:p>
          <a:p>
            <a:r>
              <a:rPr lang="es-ES" sz="1200" kern="1200" dirty="0" smtClean="0">
                <a:solidFill>
                  <a:schemeClr val="tx1"/>
                </a:solidFill>
                <a:latin typeface="+mn-lt"/>
                <a:ea typeface="+mn-ea"/>
                <a:cs typeface="+mn-cs"/>
              </a:rPr>
              <a:t>Nuestra campaña publicitaria está compuesta por:</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30</a:t>
            </a:fld>
            <a:endParaRPr lang="es-DO"/>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Un afiche, adaptado también a formatos de valla.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r>
            <a:br>
              <a:rPr lang="es-ES" sz="1200" b="1"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Un b</a:t>
            </a:r>
            <a:r>
              <a:rPr lang="es-ES_tradnl" sz="1200" kern="1200" dirty="0" err="1" smtClean="0">
                <a:solidFill>
                  <a:schemeClr val="tx1"/>
                </a:solidFill>
                <a:latin typeface="+mn-lt"/>
                <a:ea typeface="+mn-ea"/>
                <a:cs typeface="+mn-cs"/>
              </a:rPr>
              <a:t>rochure</a:t>
            </a:r>
            <a:r>
              <a:rPr lang="es-ES_tradnl" sz="1200" kern="1200" dirty="0" smtClean="0">
                <a:solidFill>
                  <a:schemeClr val="tx1"/>
                </a:solidFill>
                <a:latin typeface="+mn-lt"/>
                <a:ea typeface="+mn-ea"/>
                <a:cs typeface="+mn-cs"/>
              </a:rPr>
              <a:t> explicativo de la iniciativa</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31</a:t>
            </a:fld>
            <a:endParaRPr lang="es-DO"/>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Y tres comerciales de TV:</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UNO DIRIGIDO A NIÑOS Y NIÑAS….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PRESENTAR PRIMER VIDEO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UNO DIRIGIDO A LOS PADRES Y MADRES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PONER SEGUNDO VIDEO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UN TERCERO DIRGIDO A ADOLESCENTES Y JOVENES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PONER TERCER VIDEO</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32</a:t>
            </a:fld>
            <a:endParaRPr lang="es-DO"/>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sz="1200" b="1" kern="1200" dirty="0" smtClean="0">
                <a:solidFill>
                  <a:schemeClr val="tx1"/>
                </a:solidFill>
                <a:latin typeface="+mn-lt"/>
                <a:ea typeface="+mn-ea"/>
                <a:cs typeface="+mn-cs"/>
              </a:rPr>
              <a:t>La segunda línea de actuación lo constituye el Portal </a:t>
            </a:r>
            <a:r>
              <a:rPr lang="es-ES" sz="1200" b="1" kern="1200" dirty="0" smtClean="0">
                <a:solidFill>
                  <a:schemeClr val="tx1"/>
                </a:solidFill>
                <a:latin typeface="+mn-lt"/>
                <a:ea typeface="+mn-ea"/>
                <a:cs typeface="+mn-cs"/>
              </a:rPr>
              <a:t>“Internetsano.do”, el cual fue presentado por el equipo que esta coordinando la iniciativa dentro del INDOTEL: Amparo Arango, Claudia Rita Abreu y </a:t>
            </a:r>
            <a:r>
              <a:rPr lang="es-ES" sz="1200" b="1" kern="1200" dirty="0" err="1" smtClean="0">
                <a:solidFill>
                  <a:schemeClr val="tx1"/>
                </a:solidFill>
                <a:latin typeface="+mn-lt"/>
                <a:ea typeface="+mn-ea"/>
                <a:cs typeface="+mn-cs"/>
              </a:rPr>
              <a:t>Flavia</a:t>
            </a:r>
            <a:r>
              <a:rPr lang="es-ES" sz="1200" b="1" kern="1200" dirty="0" smtClean="0">
                <a:solidFill>
                  <a:schemeClr val="tx1"/>
                </a:solidFill>
                <a:latin typeface="+mn-lt"/>
                <a:ea typeface="+mn-ea"/>
                <a:cs typeface="+mn-cs"/>
              </a:rPr>
              <a:t> Cristina </a:t>
            </a:r>
            <a:r>
              <a:rPr lang="es-ES" sz="1200" b="1" kern="1200" dirty="0" err="1" smtClean="0">
                <a:solidFill>
                  <a:schemeClr val="tx1"/>
                </a:solidFill>
                <a:latin typeface="+mn-lt"/>
                <a:ea typeface="+mn-ea"/>
                <a:cs typeface="+mn-cs"/>
              </a:rPr>
              <a:t>Lockward</a:t>
            </a:r>
            <a:r>
              <a:rPr lang="es-ES" sz="1200" b="1" kern="1200" dirty="0" smtClean="0">
                <a:solidFill>
                  <a:schemeClr val="tx1"/>
                </a:solidFill>
                <a:latin typeface="+mn-lt"/>
                <a:ea typeface="+mn-ea"/>
                <a:cs typeface="+mn-cs"/>
              </a:rPr>
              <a:t>, con el cual solamente quiero reiterar, su importancia, como un </a:t>
            </a:r>
            <a:r>
              <a:rPr lang="es-ES" sz="1200" kern="1200" dirty="0" smtClean="0">
                <a:solidFill>
                  <a:schemeClr val="tx1"/>
                </a:solidFill>
                <a:latin typeface="+mn-lt"/>
                <a:ea typeface="+mn-ea"/>
                <a:cs typeface="+mn-cs"/>
              </a:rPr>
              <a:t>facilitador de contenidos fiables y de calidad, adaptados a las niñas, niños y adolescentes en la red y como un medio de denuncia de páginas web con contenido sexual con niños, niñas o adolescentes o de actividades sospechosas de cualquier modalidad de explotación sexual comercial en Internet, que estén afectando a nuestros hijos e hija a través de los chat, redes sociales, entre otras vías,  ante las autoridades pertinentes, como la Unidad de Explotación Sexual vía Internet de la Procuraduría General de la República y el Departamento de Delitos de Alta Tecnología (DICAT) de la Policía Nacional.</a:t>
            </a:r>
            <a:endParaRPr lang="es-DO" sz="1200" kern="1200" dirty="0" smtClean="0">
              <a:solidFill>
                <a:schemeClr val="tx1"/>
              </a:solidFill>
              <a:latin typeface="+mn-lt"/>
              <a:ea typeface="+mn-ea"/>
              <a:cs typeface="+mn-cs"/>
            </a:endParaRPr>
          </a:p>
          <a:p>
            <a:r>
              <a:rPr lang="es-ES" sz="1200" b="1" u="none" strike="noStrike"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33</a:t>
            </a:fld>
            <a:endParaRPr lang="es-DO"/>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Una tercera línea de acción que estaremos desarrollando con esta iniciativa la hemos denominado: “Conociendo las leyes, garantizando la seguridad para todas y todos en el   ciberespacio”,  la cual se centra en </a:t>
            </a:r>
            <a:r>
              <a:rPr lang="es-ES" sz="1200" kern="1200" dirty="0" smtClean="0">
                <a:solidFill>
                  <a:schemeClr val="tx1"/>
                </a:solidFill>
                <a:latin typeface="+mn-lt"/>
                <a:ea typeface="+mn-ea"/>
                <a:cs typeface="+mn-cs"/>
              </a:rPr>
              <a:t>difundir en la población, los medios e instrumentos legales existentes, para combatir el abuso en Internet.</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República Dominicana es uno de los pocos países que dispone de una ley para combatir delitos de este tipo, como lo es la ley de Delitos de Alta Tecnología, la ley 53-07.</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Para esta campaña se ha desarrollado una estrategia para promover la denuncia de este tipo de delitos con el DICAT de la Policía y la Procuraduría General de la República, a través de un formulario en la pagina web: </a:t>
            </a:r>
            <a:r>
              <a:rPr lang="es-ES" sz="1200" u="sng" kern="1200" dirty="0" smtClean="0">
                <a:solidFill>
                  <a:schemeClr val="tx1"/>
                </a:solidFill>
                <a:latin typeface="+mn-lt"/>
                <a:ea typeface="+mn-ea"/>
                <a:cs typeface="+mn-cs"/>
                <a:hlinkClick r:id="rId3"/>
              </a:rPr>
              <a:t>www.internetsano.do</a:t>
            </a:r>
            <a:r>
              <a:rPr lang="es-ES" sz="1200" kern="1200" dirty="0" smtClean="0">
                <a:solidFill>
                  <a:schemeClr val="tx1"/>
                </a:solidFill>
                <a:latin typeface="+mn-lt"/>
                <a:ea typeface="+mn-ea"/>
                <a:cs typeface="+mn-cs"/>
              </a:rPr>
              <a:t>, y por la vía telefónica: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Línea  Internet Sano: 1-809-200-7393, atendida por la Unidad de Explotación Sexual vía Internet de la Procuraduría General de la República.</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34</a:t>
            </a:fld>
            <a:endParaRPr lang="es-DO"/>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Una última línea de trabajo y tal vez la más importante es la labor que debemos empezar a desarrollar desde mañana mismo para la sensibilización y orientación de todos los dominicanos, en la promoción de un uso sano y ético del internet en nuestros niños, niñas y adolescentes.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Solo vamos a garantizar practicas sanas y seguras para navegar en internet, si nos involucramos con ellos en el uso de las computadoras, los celulares, si educamos a nuestros hijos e hijas, pero si también nosotros como padres, madres, educadores entendemos mejor los nuevos desarrollos que ha traído el INTERNET como las redes sociales como el </a:t>
            </a:r>
            <a:r>
              <a:rPr lang="es-ES" sz="1200" kern="1200" dirty="0" err="1" smtClean="0">
                <a:solidFill>
                  <a:schemeClr val="tx1"/>
                </a:solidFill>
                <a:latin typeface="+mn-lt"/>
                <a:ea typeface="+mn-ea"/>
                <a:cs typeface="+mn-cs"/>
              </a:rPr>
              <a:t>facebook</a:t>
            </a:r>
            <a:r>
              <a:rPr lang="es-ES" sz="1200" kern="1200" dirty="0" smtClean="0">
                <a:solidFill>
                  <a:schemeClr val="tx1"/>
                </a:solidFill>
                <a:latin typeface="+mn-lt"/>
                <a:ea typeface="+mn-ea"/>
                <a:cs typeface="+mn-cs"/>
              </a:rPr>
              <a:t>, el Hi5, el </a:t>
            </a:r>
            <a:r>
              <a:rPr lang="es-ES" sz="1200" kern="1200" dirty="0" err="1" smtClean="0">
                <a:solidFill>
                  <a:schemeClr val="tx1"/>
                </a:solidFill>
                <a:latin typeface="+mn-lt"/>
                <a:ea typeface="+mn-ea"/>
                <a:cs typeface="+mn-cs"/>
              </a:rPr>
              <a:t>twitter</a:t>
            </a:r>
            <a:r>
              <a:rPr lang="es-ES" sz="1200" kern="1200" dirty="0" smtClean="0">
                <a:solidFill>
                  <a:schemeClr val="tx1"/>
                </a:solidFill>
                <a:latin typeface="+mn-lt"/>
                <a:ea typeface="+mn-ea"/>
                <a:cs typeface="+mn-cs"/>
              </a:rPr>
              <a:t>, el </a:t>
            </a:r>
            <a:r>
              <a:rPr lang="es-ES" sz="1200" kern="1200" dirty="0" err="1" smtClean="0">
                <a:solidFill>
                  <a:schemeClr val="tx1"/>
                </a:solidFill>
                <a:latin typeface="+mn-lt"/>
                <a:ea typeface="+mn-ea"/>
                <a:cs typeface="+mn-cs"/>
              </a:rPr>
              <a:t>youtube</a:t>
            </a:r>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Debemos saber que es una red social, cómo funcionan, entender su potencial y riqueza, pero también los posibles riesgos que las mismas pueden tener para nuestros niños, niñas y adolescentes.</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35</a:t>
            </a:fld>
            <a:endParaRPr lang="es-DO"/>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Como nos lo recuerda doble </a:t>
            </a:r>
            <a:r>
              <a:rPr lang="es-ES" sz="1200" kern="1200" dirty="0" err="1" smtClean="0">
                <a:solidFill>
                  <a:schemeClr val="tx1"/>
                </a:solidFill>
                <a:latin typeface="+mn-lt"/>
                <a:ea typeface="+mn-ea"/>
                <a:cs typeface="+mn-cs"/>
              </a:rPr>
              <a:t>click</a:t>
            </a:r>
            <a:r>
              <a:rPr lang="es-ES" sz="1200" kern="1200" dirty="0" smtClean="0">
                <a:solidFill>
                  <a:schemeClr val="tx1"/>
                </a:solidFill>
                <a:latin typeface="+mn-lt"/>
                <a:ea typeface="+mn-ea"/>
                <a:cs typeface="+mn-cs"/>
              </a:rPr>
              <a:t>, el personaje de esta campaña, no corramos riesgos, y naveguemos de forma segura en el internet.</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Al finalizar, quiero que volvamos a ver los tres comerciales de doble </a:t>
            </a:r>
            <a:r>
              <a:rPr lang="es-ES" sz="1200" kern="1200" dirty="0" err="1" smtClean="0">
                <a:solidFill>
                  <a:schemeClr val="tx1"/>
                </a:solidFill>
                <a:latin typeface="+mn-lt"/>
                <a:ea typeface="+mn-ea"/>
                <a:cs typeface="+mn-cs"/>
              </a:rPr>
              <a:t>click</a:t>
            </a:r>
            <a:r>
              <a:rPr lang="es-ES" sz="1200" kern="1200" dirty="0" smtClean="0">
                <a:solidFill>
                  <a:schemeClr val="tx1"/>
                </a:solidFill>
                <a:latin typeface="+mn-lt"/>
                <a:ea typeface="+mn-ea"/>
                <a:cs typeface="+mn-cs"/>
              </a:rPr>
              <a:t>, un poco para que sigamos pensando como Gabriel García Márquez, que “debemos arrojar a los océanos del tiempo una botella de náufragos siderales, para que el universo sepa de nosotros lo que no han de contar las cucarachas que nos sobrevivirán; que aquí existió un mundo donde prevaleció el sufrimiento y la injusticia, pero donde conocimos el amor y donde fuimos capaces de imaginar la felicidad”.</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Solo así podremos contar y pensar que una vida mejor y más sana es posible, porque aquí en Dominicana hoy hemos sido capaces de construir un espacio humano, donde todos podemos respirar con dignidad.</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36</a:t>
            </a:fld>
            <a:endParaRPr lang="es-DO"/>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Muchas gracias.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37</a:t>
            </a:fld>
            <a:endParaRPr lang="es-DO"/>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República Dominicana no tardó en subirse al carro del internet, y como ha sido su característica ha decidido apostar al objetivo mundial de acortar distancia con las naciones más desarrolladas del planeta, navegando en el ciberespacio, y concentrando hoy más de 300 mil cuentas a través de todas las prestadoras de servicios, con una cantidad de usuarios que hoy sobrepasa los dos millones, que equivale a más del 30 por ciento de nuestra población.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 humanidad, ya presa para siempre de la red, ha cambiado con este invento, y cada día hay una novedad diferente, que no deja de sorprendernos y de imponernos nuevos desafíos, convirtiéndolo en un potencial inagotable.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 diario vemos que la red no solo ha permitido a los ciudadanos desplegar acciones de fuerte carga social o humana, como las llevadas a cabo tras recientes desastres naturales o la gran marcha convocada en Colombia para expresar el disgusto de la sociedad con los secuestros.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4</a:t>
            </a:fld>
            <a:endParaRPr lang="es-DO"/>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Pero como ha sucedido con prácticamente todos los grandes inventos de la humanidad, Internet también tiene sus sombras, por la que se mueven negocios oscuros, violadores de la privacidad individual y de los derechos de propiedad intelectual, hackers, terroristas, asesinos, pederastas, hechos insólitos que en ocasiones nos conturban.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Hay quienes piensan que en estas dos décadas, la idea de </a:t>
            </a:r>
            <a:r>
              <a:rPr lang="es-ES" sz="1200" kern="1200" dirty="0" err="1" smtClean="0">
                <a:solidFill>
                  <a:schemeClr val="tx1"/>
                </a:solidFill>
                <a:latin typeface="+mn-lt"/>
                <a:ea typeface="+mn-ea"/>
                <a:cs typeface="+mn-cs"/>
              </a:rPr>
              <a:t>Berners</a:t>
            </a:r>
            <a:r>
              <a:rPr lang="es-ES" sz="1200" kern="1200" dirty="0" smtClean="0">
                <a:solidFill>
                  <a:schemeClr val="tx1"/>
                </a:solidFill>
                <a:latin typeface="+mn-lt"/>
                <a:ea typeface="+mn-ea"/>
                <a:cs typeface="+mn-cs"/>
              </a:rPr>
              <a:t>-Lee apenas ha alcanzado a revelar una pequeña parte de su potencial. Lo mejor, está por venir y del usuario dependerá que en la red siga habiendo más luz que sombras.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Muchas veces lo hemos dicho, hay que cuidarse en la red, y sobre todo cuidar a nuestros niños y adolescentes, porque el internet los puede catapultar a la gloria científica y conectarlos con los grandes avances de la civilización moderna, pero también los puede exponer a la violencia, al fraude, al abuso sexual y a la </a:t>
            </a:r>
            <a:r>
              <a:rPr lang="es-ES" sz="1200" kern="1200" dirty="0" err="1" smtClean="0">
                <a:solidFill>
                  <a:schemeClr val="tx1"/>
                </a:solidFill>
                <a:latin typeface="+mn-lt"/>
                <a:ea typeface="+mn-ea"/>
                <a:cs typeface="+mn-cs"/>
              </a:rPr>
              <a:t>ciber</a:t>
            </a:r>
            <a:r>
              <a:rPr lang="es-ES" sz="1200" kern="1200" dirty="0" smtClean="0">
                <a:solidFill>
                  <a:schemeClr val="tx1"/>
                </a:solidFill>
                <a:latin typeface="+mn-lt"/>
                <a:ea typeface="+mn-ea"/>
                <a:cs typeface="+mn-cs"/>
              </a:rPr>
              <a:t> delincuencia, que pudiera causar graves trastornos a toda la sociedad. De ahí la necesidad de la campaña que iniciamos esta noche.</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5</a:t>
            </a:fld>
            <a:endParaRPr lang="es-DO"/>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la red aparecen los grandes inventos positivos de la humanidad, los más avanzados conocimientos. Por ejemplo, desde el año pasado están a disposición de todos los ciudadanos del mundo, dos de las más modernas bibliotecas virtuales libres, la europea y la de la Unesco, que nos permiten navegar hacia una adecuada sociedad de la información  y la comunicación.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Pero también aparecen ciudadanos comunes con profunda mala fe, que regularmente tienen los motores de búsqueda de carne humana, patrocinando y promoviendo todo tipo de vulgaridades. Y de esto, debemos cuidar a nuestros niños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6</a:t>
            </a:fld>
            <a:endParaRPr lang="es-DO"/>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Pero no solo aparecen en la red, porque en el país se divulga la vulgaridad por la radio y la televisión, y ahora nos inventamos un llamado “merengue de calle”, que en algunas piezas se promueve el consumo de drogas y ha obligado a su prohibición por las autoridades.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esta degradación de la música criolla, con letras baratas y procaces, también es un infeliz alimento para nuestros niños, que a diario tienen que ver tanta basura expresada en sonidos desagradables, que denota una lamentable involución de nuestros ritmos autóctonos. </a:t>
            </a:r>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7</a:t>
            </a:fld>
            <a:endParaRPr lang="es-DO"/>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De manera que hay que cuidar la familia no solo en la red, sino en la radio y la televisión, para evitar que este veneno pornográfico aliente nuestra juventud y siga dañando nuestra gramática, nuestra expresión verbal y hasta la forma de comportarnos. Hay muy buenos ejemplos en el país de expresiones culturales y sociales relevantes a través de los medios de comunicación, y mucho más, hay tonos de mucha calidad en el merengue y la bachata de la mayoría de nuestros intérpretes, pero no hay dudas que hay mucha grosería que se expresan a través de unos inventos musicales, que no son más que torrentes de agresión a nuestros hogares. </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8</a:t>
            </a:fld>
            <a:endParaRPr lang="es-DO"/>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Esta campaña por un internet sano lo que procura es eso, que los padres, los artistas, los locutores, presentadores de radio y televisión y toda la sociedad, desalentemos la promoción de la violencia, del sexo libre, de la delincuencia, de la música degradante, del uso abusivo de la red para capturar a nuestros infantes, porque todo eso conduce a un solo camino, al descalabro moral, al hundimiento colectivo y a la disolución social.</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B9CC5B5C-D512-49F2-B800-FF46FADB359E}" type="slidenum">
              <a:rPr lang="es-DO" smtClean="0"/>
              <a:pPr/>
              <a:t>9</a:t>
            </a:fld>
            <a:endParaRPr lang="es-D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400800" y="6355080"/>
            <a:ext cx="2286000" cy="365760"/>
          </a:xfrm>
        </p:spPr>
        <p:txBody>
          <a:bodyPr/>
          <a:lstStyle>
            <a:lvl1pPr>
              <a:defRPr sz="1400"/>
            </a:lvl1pPr>
          </a:lstStyle>
          <a:p>
            <a:fld id="{7A847CFC-816F-41D0-AAC0-9BF4FEBC753E}" type="datetimeFigureOut">
              <a:rPr lang="es-ES" smtClean="0"/>
              <a:pPr/>
              <a:t>6/22/09</a:t>
            </a:fld>
            <a:endParaRPr lang="es-ES"/>
          </a:p>
        </p:txBody>
      </p:sp>
      <p:sp>
        <p:nvSpPr>
          <p:cNvPr id="17" name="16 Marcador de pie de página"/>
          <p:cNvSpPr>
            <a:spLocks noGrp="1"/>
          </p:cNvSpPr>
          <p:nvPr>
            <p:ph type="ftr" sz="quarter" idx="11"/>
          </p:nvPr>
        </p:nvSpPr>
        <p:spPr>
          <a:xfrm>
            <a:off x="2898648" y="6355080"/>
            <a:ext cx="3474720" cy="365760"/>
          </a:xfrm>
        </p:spPr>
        <p:txBody>
          <a:bodyPr/>
          <a:lstStyle/>
          <a:p>
            <a:endParaRPr lang="es-ES"/>
          </a:p>
        </p:txBody>
      </p:sp>
      <p:sp>
        <p:nvSpPr>
          <p:cNvPr id="29" name="28 Marcador de número de diapositiva"/>
          <p:cNvSpPr>
            <a:spLocks noGrp="1"/>
          </p:cNvSpPr>
          <p:nvPr>
            <p:ph type="sldNum" sz="quarter" idx="12"/>
          </p:nvPr>
        </p:nvSpPr>
        <p:spPr>
          <a:xfrm>
            <a:off x="1216152" y="6355080"/>
            <a:ext cx="1219200" cy="365760"/>
          </a:xfrm>
        </p:spPr>
        <p:txBody>
          <a:bodyPr/>
          <a:lstStyle/>
          <a:p>
            <a:fld id="{132FADFE-3B8F-471C-ABF0-DBC7717ECBBC}" type="slidenum">
              <a:rPr lang="es-ES" smtClean="0"/>
              <a:pPr/>
              <a:t>‹#›</a:t>
            </a:fld>
            <a:endParaRPr lang="es-ES"/>
          </a:p>
        </p:txBody>
      </p:sp>
      <p:sp>
        <p:nvSpPr>
          <p:cNvPr id="21" name="20 Rectángulo"/>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Rectángulo"/>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Rectángulo"/>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7" name="6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Conector recto"/>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8" name="7 Marcador de contenido"/>
          <p:cNvSpPr>
            <a:spLocks noGrp="1"/>
          </p:cNvSpPr>
          <p:nvPr>
            <p:ph sz="quarter" idx="1"/>
          </p:nvPr>
        </p:nvSpPr>
        <p:spPr>
          <a:xfrm>
            <a:off x="457200" y="1219200"/>
            <a:ext cx="8229600"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6400800" y="6355080"/>
            <a:ext cx="2286000" cy="365760"/>
          </a:xfrm>
        </p:spPr>
        <p:txBody>
          <a:bodyPr/>
          <a:lstStyle/>
          <a:p>
            <a:fld id="{7A847CFC-816F-41D0-AAC0-9BF4FEBC753E}" type="datetimeFigureOut">
              <a:rPr lang="es-ES" smtClean="0"/>
              <a:pPr/>
              <a:t>6/22/09</a:t>
            </a:fld>
            <a:endParaRPr lang="es-ES"/>
          </a:p>
        </p:txBody>
      </p:sp>
      <p:sp>
        <p:nvSpPr>
          <p:cNvPr id="5" name="4 Marcador de pie de página"/>
          <p:cNvSpPr>
            <a:spLocks noGrp="1"/>
          </p:cNvSpPr>
          <p:nvPr>
            <p:ph type="ftr" sz="quarter" idx="11"/>
          </p:nvPr>
        </p:nvSpPr>
        <p:spPr>
          <a:xfrm>
            <a:off x="2898648" y="6355080"/>
            <a:ext cx="3474720" cy="365760"/>
          </a:xfrm>
        </p:spPr>
        <p:txBody>
          <a:bodyPr/>
          <a:lstStyle/>
          <a:p>
            <a:endParaRPr lang="es-ES"/>
          </a:p>
        </p:txBody>
      </p:sp>
      <p:sp>
        <p:nvSpPr>
          <p:cNvPr id="6" name="5 Marcador de número de diapositiva"/>
          <p:cNvSpPr>
            <a:spLocks noGrp="1"/>
          </p:cNvSpPr>
          <p:nvPr>
            <p:ph type="sldNum" sz="quarter" idx="12"/>
          </p:nvPr>
        </p:nvSpPr>
        <p:spPr>
          <a:xfrm>
            <a:off x="1069848" y="6355080"/>
            <a:ext cx="1520952" cy="365760"/>
          </a:xfrm>
        </p:spPr>
        <p:txBody>
          <a:bodyPr/>
          <a:lstStyle/>
          <a:p>
            <a:fld id="{132FADFE-3B8F-471C-ABF0-DBC7717ECBBC}" type="slidenum">
              <a:rPr lang="es-ES" smtClean="0"/>
              <a:pPr/>
              <a:t>‹#›</a:t>
            </a:fld>
            <a:endParaRPr lang="es-ES"/>
          </a:p>
        </p:txBody>
      </p:sp>
      <p:sp>
        <p:nvSpPr>
          <p:cNvPr id="7" name="6 Rectángulo"/>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9" name="8 Marcador de contenido"/>
          <p:cNvSpPr>
            <a:spLocks noGrp="1"/>
          </p:cNvSpPr>
          <p:nvPr>
            <p:ph sz="quarter" idx="1"/>
          </p:nvPr>
        </p:nvSpPr>
        <p:spPr>
          <a:xfrm>
            <a:off x="457200" y="1219200"/>
            <a:ext cx="4041648"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632198" y="1216152"/>
            <a:ext cx="4041648"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11" name="10 Marcador de contenido"/>
          <p:cNvSpPr>
            <a:spLocks noGrp="1"/>
          </p:cNvSpPr>
          <p:nvPr>
            <p:ph sz="quarter" idx="2"/>
          </p:nvPr>
        </p:nvSpPr>
        <p:spPr>
          <a:xfrm>
            <a:off x="457200" y="2133600"/>
            <a:ext cx="4038600" cy="4038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648200" y="2133600"/>
            <a:ext cx="4038600" cy="4038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5" name="4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Conector recto"/>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contenido"/>
          <p:cNvSpPr>
            <a:spLocks noGrp="1"/>
          </p:cNvSpPr>
          <p:nvPr>
            <p:ph sz="quarter" idx="1"/>
          </p:nvPr>
        </p:nvSpPr>
        <p:spPr>
          <a:xfrm>
            <a:off x="304800" y="304800"/>
            <a:ext cx="57150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6/22/09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a:t>
            </a:fld>
            <a:endParaRPr lang="es-ES"/>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152400"/>
            <a:ext cx="8229600" cy="990600"/>
          </a:xfrm>
          <a:prstGeom prst="rect">
            <a:avLst/>
          </a:prstGeom>
        </p:spPr>
        <p:txBody>
          <a:bodyPr vert="horz"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A847CFC-816F-41D0-AAC0-9BF4FEBC753E}" type="datetimeFigureOut">
              <a:rPr lang="es-ES" smtClean="0"/>
              <a:pPr/>
              <a:t>6/22/09</a:t>
            </a:fld>
            <a:endParaRPr lang="es-ES"/>
          </a:p>
        </p:txBody>
      </p:sp>
      <p:sp>
        <p:nvSpPr>
          <p:cNvPr id="3" name="2 Marcador de pie de página"/>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s-ES"/>
          </a:p>
        </p:txBody>
      </p:sp>
      <p:sp>
        <p:nvSpPr>
          <p:cNvPr id="23" name="22 Marcador de número de diapositiva"/>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132FADFE-3B8F-471C-ABF0-DBC7717ECBBC}" type="slidenum">
              <a:rPr lang="es-ES" smtClean="0"/>
              <a:pPr/>
              <a:t>‹#›</a:t>
            </a:fld>
            <a:endParaRPr lang="es-ES"/>
          </a:p>
        </p:txBody>
      </p:sp>
      <p:sp>
        <p:nvSpPr>
          <p:cNvPr id="28" name="2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Conector recto"/>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file:///C:\Users\lmartinez.INDOTEL2\Desktop\3%20indotel\Presentaciones%20INDOTEL\loguito.png" TargetMode="External"/><Relationship Id="rId4" Type="http://schemas.openxmlformats.org/officeDocument/2006/relationships/image" Target="file:///C:\Users\lmartinez.INDOTEL2\Desktop\3%20indotel\Presentaciones%20INDOTEL\indotel.p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1.jpeg"/><Relationship Id="rId5" Type="http://schemas.openxmlformats.org/officeDocument/2006/relationships/image" Target="../media/image63.png"/></Relationships>
</file>

<file path=ppt/slides/_rels/slide11.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jpeg"/><Relationship Id="rId5"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4" Type="http://schemas.openxmlformats.org/officeDocument/2006/relationships/image" Target="../media/image68.png"/><Relationship Id="rId5" Type="http://schemas.openxmlformats.org/officeDocument/2006/relationships/image" Target="../media/image69.png"/><Relationship Id="rId7"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7.png"/><Relationship Id="rId6" Type="http://schemas.openxmlformats.org/officeDocument/2006/relationships/image" Target="../media/image70.png"/></Relationships>
</file>

<file path=ppt/slides/_rels/slide13.xml.rels><?xml version="1.0" encoding="UTF-8" standalone="yes"?>
<Relationships xmlns="http://schemas.openxmlformats.org/package/2006/relationships"><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2.png"/></Relationships>
</file>

<file path=ppt/slides/_rels/slide14.xml.rels><?xml version="1.0" encoding="UTF-8" standalone="yes"?>
<Relationships xmlns="http://schemas.openxmlformats.org/package/2006/relationships"><Relationship Id="rId4" Type="http://schemas.openxmlformats.org/officeDocument/2006/relationships/image" Target="../media/image75.png"/><Relationship Id="rId5" Type="http://schemas.openxmlformats.org/officeDocument/2006/relationships/image" Target="../media/image76.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4.png"/><Relationship Id="rId6" Type="http://schemas.openxmlformats.org/officeDocument/2006/relationships/image" Target="../media/image7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7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81.png"/><Relationship Id="rId5" Type="http://schemas.openxmlformats.org/officeDocument/2006/relationships/image" Target="../media/image82.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0.png"/><Relationship Id="rId6" Type="http://schemas.openxmlformats.org/officeDocument/2006/relationships/image" Target="../media/image66.png"/></Relationships>
</file>

<file path=ppt/slides/_rels/slide17.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3.png"/></Relationships>
</file>

<file path=ppt/slides/_rels/slide18.xml.rels><?xml version="1.0" encoding="UTF-8" standalone="yes"?>
<Relationships xmlns="http://schemas.openxmlformats.org/package/2006/relationships"><Relationship Id="rId6" Type="http://schemas.openxmlformats.org/officeDocument/2006/relationships/diagramColors" Target="../diagrams/colors1.xml"/><Relationship Id="rId4" Type="http://schemas.openxmlformats.org/officeDocument/2006/relationships/diagramLayout" Target="../diagrams/layout1.xml"/><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diagramData" Target="../diagrams/data1.xml"/><Relationship Id="rId5"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6" Type="http://schemas.openxmlformats.org/officeDocument/2006/relationships/image" Target="../media/image88.pn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5.png"/><Relationship Id="rId5" Type="http://schemas.openxmlformats.org/officeDocument/2006/relationships/image" Target="../media/image87.png"/></Relationships>
</file>

<file path=ppt/slides/_rels/slide2.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6.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9.png"/><Relationship Id="rId5"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4" Type="http://schemas.openxmlformats.org/officeDocument/2006/relationships/image" Target="../media/image92.png"/><Relationship Id="rId5" Type="http://schemas.openxmlformats.org/officeDocument/2006/relationships/image" Target="../media/image93.gif"/><Relationship Id="rId7" Type="http://schemas.openxmlformats.org/officeDocument/2006/relationships/diagramLayout" Target="../diagrams/layout2.xml"/><Relationship Id="rId1" Type="http://schemas.openxmlformats.org/officeDocument/2006/relationships/slideLayout" Target="../slideLayouts/slideLayout2.xml"/><Relationship Id="rId2" Type="http://schemas.openxmlformats.org/officeDocument/2006/relationships/notesSlide" Target="../notesSlides/notesSlide21.xml"/><Relationship Id="rId9" Type="http://schemas.openxmlformats.org/officeDocument/2006/relationships/diagramColors" Target="../diagrams/colors2.xml"/><Relationship Id="rId3" Type="http://schemas.openxmlformats.org/officeDocument/2006/relationships/image" Target="../media/image38.png"/><Relationship Id="rId6"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6" Type="http://schemas.openxmlformats.org/officeDocument/2006/relationships/image" Target="../media/image97.tiff"/><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4.png"/><Relationship Id="rId5" Type="http://schemas.openxmlformats.org/officeDocument/2006/relationships/image" Target="../media/image96.png"/></Relationships>
</file>

<file path=ppt/slides/_rels/slide23.xml.rels><?xml version="1.0" encoding="UTF-8" standalone="yes"?>
<Relationships xmlns="http://schemas.openxmlformats.org/package/2006/relationships"><Relationship Id="rId4" Type="http://schemas.openxmlformats.org/officeDocument/2006/relationships/image" Target="../media/image97.tiff"/><Relationship Id="rId5" Type="http://schemas.openxmlformats.org/officeDocument/2006/relationships/image" Target="../media/image98.png"/><Relationship Id="rId7"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4.png"/><Relationship Id="rId6" Type="http://schemas.openxmlformats.org/officeDocument/2006/relationships/image" Target="../media/image82.png"/></Relationships>
</file>

<file path=ppt/slides/_rels/slide24.xml.rels><?xml version="1.0" encoding="UTF-8" standalone="yes"?>
<Relationships xmlns="http://schemas.openxmlformats.org/package/2006/relationships"><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7.tiff"/></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4" Type="http://schemas.openxmlformats.org/officeDocument/2006/relationships/image" Target="../media/image102.jpeg"/><Relationship Id="rId5" Type="http://schemas.openxmlformats.org/officeDocument/2006/relationships/diagramData" Target="../diagrams/data3.xml"/><Relationship Id="rId7" Type="http://schemas.openxmlformats.org/officeDocument/2006/relationships/diagramQuickStyle" Target="../diagrams/quickStyle3.xm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1.png"/><Relationship Id="rId6"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6" Type="http://schemas.openxmlformats.org/officeDocument/2006/relationships/image" Target="../media/image107.jpeg"/><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4.png"/><Relationship Id="rId5" Type="http://schemas.openxmlformats.org/officeDocument/2006/relationships/image" Target="../media/image106.png"/></Relationships>
</file>

<file path=ppt/slides/_rels/slide28.xml.rels><?xml version="1.0" encoding="UTF-8" standalone="yes"?>
<Relationships xmlns="http://schemas.openxmlformats.org/package/2006/relationships"><Relationship Id="rId6" Type="http://schemas.openxmlformats.org/officeDocument/2006/relationships/image" Target="../media/image21.jpeg"/><Relationship Id="rId4"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7.tiff"/><Relationship Id="rId5" Type="http://schemas.openxmlformats.org/officeDocument/2006/relationships/image" Target="../media/image13.jpeg"/></Relationships>
</file>

<file path=ppt/slides/_rels/slide29.xml.rels><?xml version="1.0" encoding="UTF-8" standalone="yes"?>
<Relationships xmlns="http://schemas.openxmlformats.org/package/2006/relationships"><Relationship Id="rId4"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7" Type="http://schemas.openxmlformats.org/officeDocument/2006/relationships/image" Target="../media/image13.jpeg"/><Relationship Id="rId1" Type="http://schemas.openxmlformats.org/officeDocument/2006/relationships/slideLayout" Target="../slideLayouts/slideLayout2.xml"/><Relationship Id="rId24" Type="http://schemas.openxmlformats.org/officeDocument/2006/relationships/image" Target="../media/image30.jpeg"/><Relationship Id="rId25" Type="http://schemas.openxmlformats.org/officeDocument/2006/relationships/image" Target="../media/image31.jpeg"/><Relationship Id="rId8" Type="http://schemas.openxmlformats.org/officeDocument/2006/relationships/image" Target="../media/image14.jpeg"/><Relationship Id="rId13" Type="http://schemas.openxmlformats.org/officeDocument/2006/relationships/image" Target="../media/image19.jpeg"/><Relationship Id="rId10" Type="http://schemas.openxmlformats.org/officeDocument/2006/relationships/image" Target="../media/image16.jpeg"/><Relationship Id="rId12" Type="http://schemas.openxmlformats.org/officeDocument/2006/relationships/image" Target="../media/image18.jpeg"/><Relationship Id="rId17" Type="http://schemas.openxmlformats.org/officeDocument/2006/relationships/image" Target="../media/image23.jpeg"/><Relationship Id="rId9" Type="http://schemas.openxmlformats.org/officeDocument/2006/relationships/image" Target="../media/image15.jpeg"/><Relationship Id="rId18" Type="http://schemas.openxmlformats.org/officeDocument/2006/relationships/image" Target="../media/image24.jpeg"/><Relationship Id="rId3" Type="http://schemas.openxmlformats.org/officeDocument/2006/relationships/image" Target="../media/image9.jpeg"/><Relationship Id="rId27" Type="http://schemas.openxmlformats.org/officeDocument/2006/relationships/image" Target="../media/image33.jpeg"/><Relationship Id="rId14" Type="http://schemas.openxmlformats.org/officeDocument/2006/relationships/image" Target="../media/image20.jpeg"/><Relationship Id="rId23" Type="http://schemas.openxmlformats.org/officeDocument/2006/relationships/image" Target="../media/image29.jpeg"/><Relationship Id="rId4" Type="http://schemas.openxmlformats.org/officeDocument/2006/relationships/image" Target="../media/image10.jpeg"/><Relationship Id="rId28" Type="http://schemas.openxmlformats.org/officeDocument/2006/relationships/image" Target="../media/image34.jpeg"/><Relationship Id="rId26" Type="http://schemas.openxmlformats.org/officeDocument/2006/relationships/image" Target="../media/image32.jpeg"/><Relationship Id="rId30" Type="http://schemas.openxmlformats.org/officeDocument/2006/relationships/image" Target="../media/image36.jpeg"/><Relationship Id="rId11" Type="http://schemas.openxmlformats.org/officeDocument/2006/relationships/image" Target="../media/image17.jpeg"/><Relationship Id="rId29" Type="http://schemas.openxmlformats.org/officeDocument/2006/relationships/image" Target="../media/image35.jpeg"/><Relationship Id="rId6" Type="http://schemas.openxmlformats.org/officeDocument/2006/relationships/image" Target="../media/image12.jpeg"/><Relationship Id="rId16" Type="http://schemas.openxmlformats.org/officeDocument/2006/relationships/image" Target="../media/image22.jpeg"/><Relationship Id="rId5" Type="http://schemas.openxmlformats.org/officeDocument/2006/relationships/image" Target="../media/image11.jpeg"/><Relationship Id="rId15" Type="http://schemas.openxmlformats.org/officeDocument/2006/relationships/image" Target="../media/image21.jpeg"/><Relationship Id="rId19" Type="http://schemas.openxmlformats.org/officeDocument/2006/relationships/image" Target="../media/image25.jpeg"/><Relationship Id="rId20" Type="http://schemas.openxmlformats.org/officeDocument/2006/relationships/image" Target="../media/image26.jpeg"/><Relationship Id="rId22" Type="http://schemas.openxmlformats.org/officeDocument/2006/relationships/image" Target="../media/image28.jpeg"/><Relationship Id="rId21" Type="http://schemas.openxmlformats.org/officeDocument/2006/relationships/image" Target="../media/image27.jpeg"/><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4" Type="http://schemas.openxmlformats.org/officeDocument/2006/relationships/image" Target="../media/image110.png"/><Relationship Id="rId5" Type="http://schemas.openxmlformats.org/officeDocument/2006/relationships/image" Target="../media/image111.png"/><Relationship Id="rId7"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0.jpeg"/><Relationship Id="rId6" Type="http://schemas.openxmlformats.org/officeDocument/2006/relationships/image" Target="../media/image112.png"/></Relationships>
</file>

<file path=ppt/slides/_rels/slide31.xml.rels><?xml version="1.0" encoding="UTF-8" standalone="yes"?>
<Relationships xmlns="http://schemas.openxmlformats.org/package/2006/relationships"><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5.jpeg"/><Relationship Id="rId5" Type="http://schemas.openxmlformats.org/officeDocument/2006/relationships/image" Target="../media/image117.png"/></Relationships>
</file>

<file path=ppt/slides/_rels/slide32.xml.rels><?xml version="1.0" encoding="UTF-8" standalone="yes"?>
<Relationships xmlns="http://schemas.openxmlformats.org/package/2006/relationships"><Relationship Id="rId4" Type="http://schemas.openxmlformats.org/officeDocument/2006/relationships/diagramData" Target="../diagrams/data4.xml"/><Relationship Id="rId5" Type="http://schemas.openxmlformats.org/officeDocument/2006/relationships/diagramLayout" Target="../diagrams/layout4.xml"/><Relationship Id="rId7" Type="http://schemas.openxmlformats.org/officeDocument/2006/relationships/diagramColors" Target="../diagrams/colors4.xml"/><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4.png"/><Relationship Id="rId6"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8.jpeg"/><Relationship Id="rId5" Type="http://schemas.openxmlformats.org/officeDocument/2006/relationships/image" Target="../media/image66.png"/></Relationships>
</file>

<file path=ppt/slides/_rels/slide34.xml.rels><?xml version="1.0" encoding="UTF-8" standalone="yes"?>
<Relationships xmlns="http://schemas.openxmlformats.org/package/2006/relationships"><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0.jpeg"/><Relationship Id="rId5"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4" Type="http://schemas.openxmlformats.org/officeDocument/2006/relationships/image" Target="../media/image103.png"/><Relationship Id="rId5" Type="http://schemas.openxmlformats.org/officeDocument/2006/relationships/image" Target="../media/image122.png"/><Relationship Id="rId7"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4.png"/><Relationship Id="rId6" Type="http://schemas.openxmlformats.org/officeDocument/2006/relationships/image" Target="../media/image123.png"/></Relationships>
</file>

<file path=ppt/slides/_rels/slide36.xml.rels><?xml version="1.0" encoding="UTF-8" standalone="yes"?>
<Relationships xmlns="http://schemas.openxmlformats.org/package/2006/relationships"><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6.jpeg"/></Relationships>
</file>

<file path=ppt/slides/_rels/slide37.xml.rels><?xml version="1.0" encoding="UTF-8" standalone="yes"?>
<Relationships xmlns="http://schemas.openxmlformats.org/package/2006/relationships"><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6.jpeg"/></Relationships>
</file>

<file path=ppt/slides/_rels/slide4.xml.rels><?xml version="1.0" encoding="UTF-8" standalone="yes"?>
<Relationships xmlns="http://schemas.openxmlformats.org/package/2006/relationships"><Relationship Id="rId4" Type="http://schemas.openxmlformats.org/officeDocument/2006/relationships/image" Target="../media/image38.png"/><Relationship Id="rId5" Type="http://schemas.openxmlformats.org/officeDocument/2006/relationships/image" Target="../media/image39.jpe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7.jpeg"/><Relationship Id="rId6"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7.jpeg"/><Relationship Id="rId4" Type="http://schemas.openxmlformats.org/officeDocument/2006/relationships/image" Target="../media/image43.png"/><Relationship Id="rId5" Type="http://schemas.openxmlformats.org/officeDocument/2006/relationships/image" Target="../media/image44.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png"/><Relationship Id="rId6" Type="http://schemas.openxmlformats.org/officeDocument/2006/relationships/image" Target="../media/image45.png"/></Relationships>
</file>

<file path=ppt/slides/_rels/slide6.xml.rels><?xml version="1.0" encoding="UTF-8" standalone="yes"?>
<Relationships xmlns="http://schemas.openxmlformats.org/package/2006/relationships"><Relationship Id="rId6" Type="http://schemas.openxmlformats.org/officeDocument/2006/relationships/image" Target="../media/image51.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pn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4" Type="http://schemas.openxmlformats.org/officeDocument/2006/relationships/image" Target="../media/image53.png"/><Relationship Id="rId5" Type="http://schemas.openxmlformats.org/officeDocument/2006/relationships/image" Target="../media/image54.png"/><Relationship Id="rId7"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2.png"/><Relationship Id="rId6" Type="http://schemas.openxmlformats.org/officeDocument/2006/relationships/image" Target="../media/image55.jpeg"/></Relationships>
</file>

<file path=ppt/slides/_rels/slide8.xml.rels><?xml version="1.0" encoding="UTF-8" standalone="yes"?>
<Relationships xmlns="http://schemas.openxmlformats.org/package/2006/relationships"><Relationship Id="rId6" Type="http://schemas.openxmlformats.org/officeDocument/2006/relationships/image" Target="../media/image8.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7.png"/><Relationship Id="rId5"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ubtitle 2"/>
          <p:cNvSpPr>
            <a:spLocks noGrp="1"/>
          </p:cNvSpPr>
          <p:nvPr>
            <p:ph type="subTitle" idx="1"/>
          </p:nvPr>
        </p:nvSpPr>
        <p:spPr>
          <a:xfrm>
            <a:off x="785786" y="4033854"/>
            <a:ext cx="7406640" cy="1752600"/>
          </a:xfrm>
        </p:spPr>
        <p:txBody>
          <a:bodyPr>
            <a:normAutofit fontScale="92500" lnSpcReduction="10000"/>
          </a:bodyPr>
          <a:lstStyle/>
          <a:p>
            <a:r>
              <a:rPr lang="es-DO" dirty="0" smtClean="0">
                <a:solidFill>
                  <a:schemeClr val="accent1">
                    <a:lumMod val="75000"/>
                  </a:schemeClr>
                </a:solidFill>
              </a:rPr>
              <a:t>				</a:t>
            </a:r>
            <a:r>
              <a:rPr lang="es-DO" b="1" dirty="0" smtClean="0">
                <a:solidFill>
                  <a:schemeClr val="accent1">
                    <a:lumMod val="75000"/>
                  </a:schemeClr>
                </a:solidFill>
              </a:rPr>
              <a:t>José Rafael Vargas</a:t>
            </a:r>
          </a:p>
          <a:p>
            <a:r>
              <a:rPr lang="es-DO" b="1" dirty="0" smtClean="0">
                <a:solidFill>
                  <a:schemeClr val="accent1">
                    <a:lumMod val="75000"/>
                  </a:schemeClr>
                </a:solidFill>
              </a:rPr>
              <a:t>				Presidente del INDOTEL</a:t>
            </a:r>
          </a:p>
          <a:p>
            <a:r>
              <a:rPr lang="es-DO" dirty="0" smtClean="0">
                <a:solidFill>
                  <a:schemeClr val="accent1">
                    <a:lumMod val="75000"/>
                  </a:schemeClr>
                </a:solidFill>
              </a:rPr>
              <a:t>				</a:t>
            </a:r>
          </a:p>
          <a:p>
            <a:r>
              <a:rPr lang="es-DO" sz="2000" dirty="0" smtClean="0">
                <a:solidFill>
                  <a:schemeClr val="accent1">
                    <a:lumMod val="75000"/>
                  </a:schemeClr>
                </a:solidFill>
              </a:rPr>
              <a:t>					Santo Domingo, </a:t>
            </a:r>
          </a:p>
          <a:p>
            <a:r>
              <a:rPr lang="es-DO" sz="2000" dirty="0" smtClean="0">
                <a:solidFill>
                  <a:schemeClr val="accent1">
                    <a:lumMod val="75000"/>
                  </a:schemeClr>
                </a:solidFill>
              </a:rPr>
              <a:t>					18 de </a:t>
            </a:r>
            <a:r>
              <a:rPr lang="es-DO" dirty="0" smtClean="0">
                <a:solidFill>
                  <a:schemeClr val="accent1">
                    <a:lumMod val="75000"/>
                  </a:schemeClr>
                </a:solidFill>
              </a:rPr>
              <a:t>junio</a:t>
            </a:r>
            <a:r>
              <a:rPr lang="es-DO" sz="2000" dirty="0" smtClean="0">
                <a:solidFill>
                  <a:schemeClr val="accent1">
                    <a:lumMod val="75000"/>
                  </a:schemeClr>
                </a:solidFill>
              </a:rPr>
              <a:t> de 2009</a:t>
            </a:r>
            <a:endParaRPr lang="es-DO" sz="2000" dirty="0">
              <a:solidFill>
                <a:schemeClr val="accent1">
                  <a:lumMod val="75000"/>
                </a:schemeClr>
              </a:solidFill>
            </a:endParaRPr>
          </a:p>
        </p:txBody>
      </p:sp>
      <p:sp>
        <p:nvSpPr>
          <p:cNvPr id="3" name="2 CuadroTexto"/>
          <p:cNvSpPr txBox="1"/>
          <p:nvPr/>
        </p:nvSpPr>
        <p:spPr>
          <a:xfrm>
            <a:off x="1428728" y="2428868"/>
            <a:ext cx="7286676" cy="1077218"/>
          </a:xfrm>
          <a:prstGeom prst="rect">
            <a:avLst/>
          </a:prstGeom>
          <a:effectLst>
            <a:glow rad="139700">
              <a:schemeClr val="accent4">
                <a:satMod val="175000"/>
                <a:alpha val="40000"/>
              </a:schemeClr>
            </a:glow>
            <a:outerShdw blurRad="50800" dist="43000" dir="5400000" rotWithShape="0">
              <a:srgbClr val="000000">
                <a:alpha val="4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s-DO" sz="3200" b="1" dirty="0" smtClean="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Hagamos que nuestros niños naveguen seguros en la Red</a:t>
            </a:r>
          </a:p>
        </p:txBody>
      </p:sp>
      <p:pic>
        <p:nvPicPr>
          <p:cNvPr id="4" name="indotel.png" descr="C:\Users\lmartinez.INDOTEL2\Desktop\3 indotel\Presentaciones INDOTEL\indotel.png"/>
          <p:cNvPicPr>
            <a:picLocks noChangeAspect="1"/>
          </p:cNvPicPr>
          <p:nvPr/>
        </p:nvPicPr>
        <p:blipFill>
          <a:blip r:embed="rId3" r:link="rId4" cstate="print"/>
          <a:srcRect/>
          <a:stretch>
            <a:fillRect/>
          </a:stretch>
        </p:blipFill>
        <p:spPr bwMode="auto">
          <a:xfrm>
            <a:off x="7715272" y="928670"/>
            <a:ext cx="1017580" cy="279712"/>
          </a:xfrm>
          <a:prstGeom prst="rect">
            <a:avLst/>
          </a:prstGeom>
          <a:noFill/>
          <a:ln w="9525">
            <a:noFill/>
            <a:miter lim="800000"/>
            <a:headEnd/>
            <a:tailEnd/>
          </a:ln>
        </p:spPr>
      </p:pic>
      <p:pic>
        <p:nvPicPr>
          <p:cNvPr id="5" name="loguito.png" descr="C:\Users\lmartinez.INDOTEL2\Desktop\3 indotel\Presentaciones INDOTEL\loguito.png"/>
          <p:cNvPicPr>
            <a:picLocks noChangeAspect="1"/>
          </p:cNvPicPr>
          <p:nvPr/>
        </p:nvPicPr>
        <p:blipFill>
          <a:blip r:embed="rId5" r:link="rId6" cstate="print"/>
          <a:srcRect/>
          <a:stretch>
            <a:fillRect/>
          </a:stretch>
        </p:blipFill>
        <p:spPr bwMode="auto">
          <a:xfrm>
            <a:off x="7786710" y="285728"/>
            <a:ext cx="971430" cy="557178"/>
          </a:xfrm>
          <a:prstGeom prst="rect">
            <a:avLst/>
          </a:prstGeom>
          <a:noFill/>
          <a:ln w="9525">
            <a:noFill/>
            <a:miter lim="800000"/>
            <a:headEnd/>
            <a:tailEnd/>
          </a:ln>
        </p:spPr>
      </p:pic>
      <p:sp>
        <p:nvSpPr>
          <p:cNvPr id="6" name="5 CuadroTexto"/>
          <p:cNvSpPr txBox="1"/>
          <p:nvPr/>
        </p:nvSpPr>
        <p:spPr>
          <a:xfrm>
            <a:off x="357158" y="1500174"/>
            <a:ext cx="8001056" cy="630942"/>
          </a:xfrm>
          <a:prstGeom prst="rect">
            <a:avLst/>
          </a:prstGeom>
          <a:effectLst>
            <a:glow rad="139700">
              <a:schemeClr val="accent4">
                <a:satMod val="175000"/>
                <a:alpha val="40000"/>
              </a:schemeClr>
            </a:glow>
            <a:outerShdw blurRad="50800" dist="43000" dir="5400000" rotWithShape="0">
              <a:srgbClr val="000000">
                <a:alpha val="4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s-DO" sz="3500" b="1" dirty="0" smtClean="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Más luces que sombras en el internet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3 Imagen" descr="header_blogs_vota.jpg"/>
          <p:cNvPicPr>
            <a:picLocks noChangeAspect="1"/>
          </p:cNvPicPr>
          <p:nvPr/>
        </p:nvPicPr>
        <p:blipFill>
          <a:blip r:embed="rId3"/>
          <a:stretch>
            <a:fillRect/>
          </a:stretch>
        </p:blipFill>
        <p:spPr>
          <a:xfrm>
            <a:off x="642910" y="1500174"/>
            <a:ext cx="7716520" cy="3991303"/>
          </a:xfrm>
          <a:prstGeom prst="rect">
            <a:avLst/>
          </a:prstGeom>
          <a:ln>
            <a:noFill/>
          </a:ln>
          <a:effectLst>
            <a:softEdge rad="112500"/>
          </a:effectLst>
        </p:spPr>
      </p:pic>
      <p:pic>
        <p:nvPicPr>
          <p:cNvPr id="5" name="Picture 2" descr="I:\Carpeta de Datos\Fotos desde 19 de Agosto de 2008\Republica Dominicana\Feria del libro 3 de Mayo de 2009\DSC09126.JPG"/>
          <p:cNvPicPr>
            <a:picLocks noGrp="1" noChangeAspect="1" noChangeArrowheads="1"/>
          </p:cNvPicPr>
          <p:nvPr>
            <p:ph idx="1"/>
          </p:nvPr>
        </p:nvPicPr>
        <p:blipFill>
          <a:blip r:embed="rId4" cstate="print"/>
          <a:srcRect b="7608"/>
          <a:stretch>
            <a:fillRect/>
          </a:stretch>
        </p:blipFill>
        <p:spPr bwMode="auto">
          <a:xfrm>
            <a:off x="142844" y="857232"/>
            <a:ext cx="8811850" cy="5429288"/>
          </a:xfrm>
          <a:prstGeom prst="rect">
            <a:avLst/>
          </a:prstGeom>
          <a:ln>
            <a:noFill/>
          </a:ln>
          <a:effectLst>
            <a:softEdge rad="112500"/>
          </a:effectLst>
        </p:spPr>
      </p:pic>
      <p:pic>
        <p:nvPicPr>
          <p:cNvPr id="6" name="Picture 2"/>
          <p:cNvPicPr>
            <a:picLocks noChangeAspect="1" noChangeArrowheads="1"/>
          </p:cNvPicPr>
          <p:nvPr/>
        </p:nvPicPr>
        <p:blipFill>
          <a:blip r:embed="rId5"/>
          <a:srcRect/>
          <a:stretch>
            <a:fillRect/>
          </a:stretch>
        </p:blipFill>
        <p:spPr bwMode="auto">
          <a:xfrm>
            <a:off x="0" y="0"/>
            <a:ext cx="9144000" cy="153503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6 Imagen" descr="china.jpg"/>
          <p:cNvPicPr>
            <a:picLocks noChangeAspect="1"/>
          </p:cNvPicPr>
          <p:nvPr/>
        </p:nvPicPr>
        <p:blipFill>
          <a:blip r:embed="rId3">
            <a:lum bright="70000" contrast="-70000"/>
          </a:blip>
          <a:srcRect t="4441" b="2293"/>
          <a:stretch>
            <a:fillRect/>
          </a:stretch>
        </p:blipFill>
        <p:spPr>
          <a:xfrm>
            <a:off x="0" y="-652491"/>
            <a:ext cx="9215364" cy="7500966"/>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28596" y="1285860"/>
            <a:ext cx="3282489" cy="4929222"/>
          </a:xfrm>
          <a:prstGeom prst="rect">
            <a:avLst/>
          </a:prstGeom>
          <a:ln>
            <a:noFill/>
          </a:ln>
          <a:effectLst>
            <a:outerShdw blurRad="190500" algn="tl" rotWithShape="0">
              <a:srgbClr val="000000">
                <a:alpha val="70000"/>
              </a:srgbClr>
            </a:outerShdw>
          </a:effectLst>
        </p:spPr>
      </p:pic>
      <p:sp>
        <p:nvSpPr>
          <p:cNvPr id="5" name="4 CuadroTexto"/>
          <p:cNvSpPr txBox="1"/>
          <p:nvPr/>
        </p:nvSpPr>
        <p:spPr>
          <a:xfrm>
            <a:off x="4357686" y="1928802"/>
            <a:ext cx="4143404"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sz="2800" dirty="0" smtClean="0">
                <a:effectLst>
                  <a:outerShdw blurRad="38100" dist="38100" dir="2700000" algn="tl">
                    <a:srgbClr val="000000">
                      <a:alpha val="43137"/>
                    </a:srgbClr>
                  </a:outerShdw>
                </a:effectLst>
              </a:rPr>
              <a:t>El 83.5% de los sitios pornográficos en la red son los inductores más importantes de los delitos sexuales entre jóvenes</a:t>
            </a:r>
            <a:endParaRPr lang="es-DO" sz="2800" dirty="0">
              <a:effectLst>
                <a:outerShdw blurRad="38100" dist="38100" dir="2700000" algn="tl">
                  <a:srgbClr val="000000">
                    <a:alpha val="43137"/>
                  </a:srgbClr>
                </a:outerShdw>
              </a:effectLst>
            </a:endParaRPr>
          </a:p>
        </p:txBody>
      </p:sp>
      <p:sp>
        <p:nvSpPr>
          <p:cNvPr id="6" name="5 CuadroTexto"/>
          <p:cNvSpPr txBox="1"/>
          <p:nvPr/>
        </p:nvSpPr>
        <p:spPr>
          <a:xfrm>
            <a:off x="714348" y="357166"/>
            <a:ext cx="7970515"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CONTRA LA VULGARIDAD Y LA PORNOGRAFÍA</a:t>
            </a:r>
            <a:endParaRPr lang="es-DO"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7" name="Picture 3"/>
          <p:cNvPicPr>
            <a:picLocks noChangeAspect="1" noChangeArrowheads="1"/>
          </p:cNvPicPr>
          <p:nvPr/>
        </p:nvPicPr>
        <p:blipFill>
          <a:blip r:embed="rId5"/>
          <a:srcRect/>
          <a:stretch>
            <a:fillRect/>
          </a:stretch>
        </p:blipFill>
        <p:spPr bwMode="auto">
          <a:xfrm>
            <a:off x="223788" y="1797062"/>
            <a:ext cx="3848146" cy="3835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1026"/>
                                        </p:tgtEl>
                                        <p:attrNameLst>
                                          <p:attrName>ppt_x</p:attrName>
                                        </p:attrNameLst>
                                      </p:cBhvr>
                                      <p:tavLst>
                                        <p:tav tm="0">
                                          <p:val>
                                            <p:strVal val="ppt_x"/>
                                          </p:val>
                                        </p:tav>
                                        <p:tav tm="100000">
                                          <p:val>
                                            <p:strVal val="ppt_x"/>
                                          </p:val>
                                        </p:tav>
                                      </p:tavLst>
                                    </p:anim>
                                    <p:anim calcmode="lin" valueType="num">
                                      <p:cBhvr additive="base">
                                        <p:cTn id="16" dur="500"/>
                                        <p:tgtEl>
                                          <p:spTgt spid="1026"/>
                                        </p:tgtEl>
                                        <p:attrNameLst>
                                          <p:attrName>ppt_y</p:attrName>
                                        </p:attrNameLst>
                                      </p:cBhvr>
                                      <p:tavLst>
                                        <p:tav tm="0">
                                          <p:val>
                                            <p:strVal val="ppt_y"/>
                                          </p:val>
                                        </p:tav>
                                        <p:tav tm="100000">
                                          <p:val>
                                            <p:strVal val="1+ppt_h/2"/>
                                          </p:val>
                                        </p:tav>
                                      </p:tavLst>
                                    </p:anim>
                                    <p:set>
                                      <p:cBhvr>
                                        <p:cTn id="17" dur="1" fill="hold">
                                          <p:stCondLst>
                                            <p:cond delay="499"/>
                                          </p:stCondLst>
                                        </p:cTn>
                                        <p:tgtEl>
                                          <p:spTgt spid="1026"/>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286116" y="71414"/>
            <a:ext cx="2857520" cy="2857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1" name="Picture 3"/>
          <p:cNvPicPr>
            <a:picLocks noChangeAspect="1" noChangeArrowheads="1"/>
          </p:cNvPicPr>
          <p:nvPr/>
        </p:nvPicPr>
        <p:blipFill>
          <a:blip r:embed="rId4"/>
          <a:srcRect/>
          <a:stretch>
            <a:fillRect/>
          </a:stretch>
        </p:blipFill>
        <p:spPr bwMode="auto">
          <a:xfrm>
            <a:off x="357158" y="3357562"/>
            <a:ext cx="3286124" cy="2902742"/>
          </a:xfrm>
          <a:prstGeom prst="rect">
            <a:avLst/>
          </a:prstGeom>
          <a:ln>
            <a:noFill/>
          </a:ln>
          <a:effectLst>
            <a:outerShdw blurRad="190500" algn="tl" rotWithShape="0">
              <a:srgbClr val="000000">
                <a:alpha val="70000"/>
              </a:srgbClr>
            </a:outerShdw>
          </a:effectLst>
        </p:spPr>
      </p:pic>
      <p:pic>
        <p:nvPicPr>
          <p:cNvPr id="2053" name="Picture 5"/>
          <p:cNvPicPr>
            <a:picLocks noChangeAspect="1" noChangeArrowheads="1"/>
          </p:cNvPicPr>
          <p:nvPr/>
        </p:nvPicPr>
        <p:blipFill>
          <a:blip r:embed="rId5"/>
          <a:srcRect/>
          <a:stretch>
            <a:fillRect/>
          </a:stretch>
        </p:blipFill>
        <p:spPr bwMode="auto">
          <a:xfrm>
            <a:off x="5857884" y="3357562"/>
            <a:ext cx="2676510" cy="2676510"/>
          </a:xfrm>
          <a:prstGeom prst="rect">
            <a:avLst/>
          </a:prstGeom>
          <a:ln>
            <a:noFill/>
          </a:ln>
          <a:effectLst>
            <a:outerShdw blurRad="190500" algn="tl" rotWithShape="0">
              <a:srgbClr val="000000">
                <a:alpha val="70000"/>
              </a:srgbClr>
            </a:outerShdw>
          </a:effectLst>
        </p:spPr>
      </p:pic>
      <p:pic>
        <p:nvPicPr>
          <p:cNvPr id="2054" name="Picture 6"/>
          <p:cNvPicPr>
            <a:picLocks noChangeAspect="1" noChangeArrowheads="1"/>
          </p:cNvPicPr>
          <p:nvPr/>
        </p:nvPicPr>
        <p:blipFill>
          <a:blip r:embed="rId6"/>
          <a:srcRect/>
          <a:stretch>
            <a:fillRect/>
          </a:stretch>
        </p:blipFill>
        <p:spPr bwMode="auto">
          <a:xfrm>
            <a:off x="1133148" y="928670"/>
            <a:ext cx="6796438" cy="5223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9" name="8 Grupo"/>
          <p:cNvGrpSpPr/>
          <p:nvPr/>
        </p:nvGrpSpPr>
        <p:grpSpPr>
          <a:xfrm>
            <a:off x="-91473" y="785794"/>
            <a:ext cx="9092629" cy="5572164"/>
            <a:chOff x="-91473" y="357166"/>
            <a:chExt cx="9092629" cy="5572164"/>
          </a:xfrm>
        </p:grpSpPr>
        <p:pic>
          <p:nvPicPr>
            <p:cNvPr id="58370" name="Picture 2" descr="http://www.itu.int/osg/csd/cybersecurity/gca/cop/images/predator.jpg"/>
            <p:cNvPicPr>
              <a:picLocks noChangeAspect="1" noChangeArrowheads="1"/>
            </p:cNvPicPr>
            <p:nvPr/>
          </p:nvPicPr>
          <p:blipFill>
            <a:blip r:embed="rId7" cstate="print"/>
            <a:srcRect/>
            <a:stretch>
              <a:fillRect/>
            </a:stretch>
          </p:blipFill>
          <p:spPr bwMode="auto">
            <a:xfrm>
              <a:off x="3781686" y="357166"/>
              <a:ext cx="5219470" cy="5572140"/>
            </a:xfrm>
            <a:prstGeom prst="rect">
              <a:avLst/>
            </a:prstGeom>
            <a:ln>
              <a:noFill/>
            </a:ln>
            <a:effectLst>
              <a:softEdge rad="112500"/>
            </a:effectLst>
          </p:spPr>
        </p:pic>
        <p:pic>
          <p:nvPicPr>
            <p:cNvPr id="58372" name="Picture 4" descr="http://www.itu.int/osg/csd/cybersecurity/gca/cop/images/brochure2.jpg"/>
            <p:cNvPicPr>
              <a:picLocks noChangeAspect="1" noChangeArrowheads="1"/>
            </p:cNvPicPr>
            <p:nvPr/>
          </p:nvPicPr>
          <p:blipFill>
            <a:blip r:embed="rId8"/>
            <a:srcRect/>
            <a:stretch>
              <a:fillRect/>
            </a:stretch>
          </p:blipFill>
          <p:spPr bwMode="auto">
            <a:xfrm>
              <a:off x="-91473" y="357166"/>
              <a:ext cx="4234845" cy="5572164"/>
            </a:xfrm>
            <a:prstGeom prst="rect">
              <a:avLst/>
            </a:prstGeom>
            <a:ln>
              <a:noFill/>
            </a:ln>
            <a:effectLst>
              <a:softEdge rad="112500"/>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par>
                                <p:cTn id="8" presetID="6" presetClass="entr" presetSubtype="16"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circle(in)">
                                      <p:cBhvr>
                                        <p:cTn id="10" dur="2000"/>
                                        <p:tgtEl>
                                          <p:spTgt spid="20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ipe(down)">
                                      <p:cBhvr>
                                        <p:cTn id="15" dur="20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ppt_x</p:attrName>
                                        </p:attrNameLst>
                                      </p:cBhvr>
                                      <p:tavLst>
                                        <p:tav tm="0">
                                          <p:val>
                                            <p:strVal val="#ppt_x-.2"/>
                                          </p:val>
                                        </p:tav>
                                        <p:tav tm="100000">
                                          <p:val>
                                            <p:strVal val="#ppt_x"/>
                                          </p:val>
                                        </p:tav>
                                      </p:tavLst>
                                    </p:anim>
                                    <p:anim calcmode="lin" valueType="num">
                                      <p:cBhvr>
                                        <p:cTn id="2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b="8119"/>
          <a:stretch>
            <a:fillRect/>
          </a:stretch>
        </p:blipFill>
        <p:spPr bwMode="auto">
          <a:xfrm rot="19130452">
            <a:off x="6219694" y="2969539"/>
            <a:ext cx="2362200" cy="3071834"/>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214282" y="357166"/>
            <a:ext cx="4995882" cy="6286544"/>
          </a:xfrm>
          <a:prstGeom prst="rect">
            <a:avLst/>
          </a:prstGeom>
          <a:ln>
            <a:noFill/>
          </a:ln>
          <a:effectLst>
            <a:outerShdw blurRad="190500" algn="tl" rotWithShape="0">
              <a:srgbClr val="000000">
                <a:alpha val="70000"/>
              </a:srgbClr>
            </a:outerShdw>
          </a:effectLst>
        </p:spPr>
      </p:pic>
      <p:grpSp>
        <p:nvGrpSpPr>
          <p:cNvPr id="13" name="12 Grupo"/>
          <p:cNvGrpSpPr/>
          <p:nvPr/>
        </p:nvGrpSpPr>
        <p:grpSpPr>
          <a:xfrm>
            <a:off x="7000892" y="1714488"/>
            <a:ext cx="642942" cy="1207952"/>
            <a:chOff x="6715140" y="1714488"/>
            <a:chExt cx="642942" cy="1207952"/>
          </a:xfrm>
        </p:grpSpPr>
        <p:sp>
          <p:nvSpPr>
            <p:cNvPr id="9" name="8 CuadroTexto"/>
            <p:cNvSpPr txBox="1"/>
            <p:nvPr/>
          </p:nvSpPr>
          <p:spPr>
            <a:xfrm>
              <a:off x="6715140" y="1714488"/>
              <a:ext cx="468398" cy="707886"/>
            </a:xfrm>
            <a:prstGeom prst="rect">
              <a:avLst/>
            </a:prstGeom>
            <a:noFill/>
          </p:spPr>
          <p:txBody>
            <a:bodyPr wrap="none" rtlCol="0">
              <a:spAutoFit/>
            </a:bodyPr>
            <a:lstStyle/>
            <a:p>
              <a:r>
                <a:rPr lang="es-DO"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endParaRPr lang="es-DO"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9 CuadroTexto"/>
            <p:cNvSpPr txBox="1"/>
            <p:nvPr/>
          </p:nvSpPr>
          <p:spPr>
            <a:xfrm>
              <a:off x="6929454" y="2214554"/>
              <a:ext cx="357190" cy="707886"/>
            </a:xfrm>
            <a:prstGeom prst="rect">
              <a:avLst/>
            </a:prstGeom>
            <a:noFill/>
          </p:spPr>
          <p:txBody>
            <a:bodyPr wrap="square" rtlCol="0">
              <a:spAutoFit/>
            </a:bodyPr>
            <a:lstStyle/>
            <a:p>
              <a:r>
                <a:rPr lang="es-DO"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a:t>
              </a:r>
            </a:p>
          </p:txBody>
        </p:sp>
        <p:cxnSp>
          <p:nvCxnSpPr>
            <p:cNvPr id="12" name="11 Conector recto"/>
            <p:cNvCxnSpPr/>
            <p:nvPr/>
          </p:nvCxnSpPr>
          <p:spPr>
            <a:xfrm flipV="1">
              <a:off x="6715140" y="2143116"/>
              <a:ext cx="642942" cy="428628"/>
            </a:xfrm>
            <a:prstGeom prst="line">
              <a:avLst/>
            </a:prstGeom>
          </p:spPr>
          <p:style>
            <a:lnRef idx="2">
              <a:schemeClr val="accent2"/>
            </a:lnRef>
            <a:fillRef idx="0">
              <a:schemeClr val="accent2"/>
            </a:fillRef>
            <a:effectRef idx="1">
              <a:schemeClr val="accent2"/>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142976" y="2214554"/>
            <a:ext cx="2390606" cy="34290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6 Rectángulo"/>
          <p:cNvSpPr/>
          <p:nvPr/>
        </p:nvSpPr>
        <p:spPr>
          <a:xfrm>
            <a:off x="1857356" y="214290"/>
            <a:ext cx="7072362" cy="954107"/>
          </a:xfrm>
          <a:prstGeom prst="rect">
            <a:avLst/>
          </a:prstGeom>
        </p:spPr>
        <p:txBody>
          <a:bodyPr wrap="square">
            <a:spAutoFit/>
          </a:bodyPr>
          <a:lstStyle/>
          <a:p>
            <a:pPr algn="ctr"/>
            <a:r>
              <a:rPr lang="es-E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Departamento de justicia </a:t>
            </a:r>
          </a:p>
          <a:p>
            <a:pPr algn="ctr"/>
            <a:r>
              <a:rPr lang="es-E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 los Estados Unidos</a:t>
            </a:r>
            <a:endParaRPr lang="es-DO"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8" name="7 Rectángulo"/>
          <p:cNvSpPr/>
          <p:nvPr/>
        </p:nvSpPr>
        <p:spPr>
          <a:xfrm>
            <a:off x="6000760" y="1928802"/>
            <a:ext cx="3039165" cy="2308324"/>
          </a:xfrm>
          <a:prstGeom prst="rect">
            <a:avLst/>
          </a:prstGeom>
        </p:spPr>
        <p:txBody>
          <a:bodyPr wrap="none">
            <a:spAutoFit/>
          </a:bodyPr>
          <a:lstStyle/>
          <a:p>
            <a:pPr>
              <a:lnSpc>
                <a:spcPct val="200000"/>
              </a:lnSpc>
              <a:buFont typeface="Arial" pitchFamily="34" charset="0"/>
              <a:buChar char="•"/>
            </a:pPr>
            <a:r>
              <a:rPr lang="es-E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Adolescente de 14 años</a:t>
            </a:r>
          </a:p>
          <a:p>
            <a:pPr>
              <a:lnSpc>
                <a:spcPct val="200000"/>
              </a:lnSpc>
              <a:buFont typeface="Arial" pitchFamily="34" charset="0"/>
              <a:buChar char="•"/>
            </a:pPr>
            <a:r>
              <a:rPr lang="es-E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Levanta Pesas</a:t>
            </a:r>
          </a:p>
          <a:p>
            <a:pPr>
              <a:lnSpc>
                <a:spcPct val="200000"/>
              </a:lnSpc>
              <a:buFont typeface="Arial" pitchFamily="34" charset="0"/>
              <a:buChar char="•"/>
            </a:pPr>
            <a:r>
              <a:rPr lang="es-E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Grupo de rock AC/DC</a:t>
            </a:r>
          </a:p>
          <a:p>
            <a:pPr>
              <a:lnSpc>
                <a:spcPct val="200000"/>
              </a:lnSpc>
              <a:buFont typeface="Arial" pitchFamily="34" charset="0"/>
              <a:buChar char="•"/>
            </a:pPr>
            <a:r>
              <a:rPr lang="es-DO"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Revistas de </a:t>
            </a:r>
            <a:r>
              <a:rPr lang="es-DO"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fisiculturismo</a:t>
            </a:r>
            <a:endParaRPr lang="es-DO"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2773" name="Picture 5"/>
          <p:cNvPicPr>
            <a:picLocks noChangeAspect="1" noChangeArrowheads="1"/>
          </p:cNvPicPr>
          <p:nvPr/>
        </p:nvPicPr>
        <p:blipFill>
          <a:blip r:embed="rId4" cstate="print"/>
          <a:srcRect/>
          <a:stretch>
            <a:fillRect/>
          </a:stretch>
        </p:blipFill>
        <p:spPr bwMode="auto">
          <a:xfrm>
            <a:off x="4429124" y="1285860"/>
            <a:ext cx="1357350" cy="1266860"/>
          </a:xfrm>
          <a:prstGeom prst="rect">
            <a:avLst/>
          </a:prstGeom>
          <a:noFill/>
          <a:ln w="9525">
            <a:noFill/>
            <a:miter lim="800000"/>
            <a:headEnd/>
            <a:tailEnd/>
          </a:ln>
          <a:effectLst/>
        </p:spPr>
      </p:pic>
      <p:pic>
        <p:nvPicPr>
          <p:cNvPr id="32775" name="Picture 7"/>
          <p:cNvPicPr>
            <a:picLocks noChangeAspect="1" noChangeArrowheads="1"/>
          </p:cNvPicPr>
          <p:nvPr/>
        </p:nvPicPr>
        <p:blipFill>
          <a:blip r:embed="rId5" cstate="print"/>
          <a:srcRect b="15556"/>
          <a:stretch>
            <a:fillRect/>
          </a:stretch>
        </p:blipFill>
        <p:spPr bwMode="auto">
          <a:xfrm>
            <a:off x="4274968" y="2726526"/>
            <a:ext cx="1654354" cy="1047758"/>
          </a:xfrm>
          <a:prstGeom prst="rect">
            <a:avLst/>
          </a:prstGeom>
          <a:ln>
            <a:noFill/>
          </a:ln>
          <a:effectLst>
            <a:outerShdw blurRad="190500" algn="tl" rotWithShape="0">
              <a:srgbClr val="000000">
                <a:alpha val="70000"/>
              </a:srgbClr>
            </a:outerShdw>
          </a:effectLst>
        </p:spPr>
      </p:pic>
      <p:pic>
        <p:nvPicPr>
          <p:cNvPr id="32776" name="Picture 8"/>
          <p:cNvPicPr>
            <a:picLocks noChangeAspect="1" noChangeArrowheads="1"/>
          </p:cNvPicPr>
          <p:nvPr/>
        </p:nvPicPr>
        <p:blipFill>
          <a:blip r:embed="rId6" cstate="print"/>
          <a:srcRect/>
          <a:stretch>
            <a:fillRect/>
          </a:stretch>
        </p:blipFill>
        <p:spPr bwMode="auto">
          <a:xfrm>
            <a:off x="4429124" y="4000504"/>
            <a:ext cx="1317010" cy="1788482"/>
          </a:xfrm>
          <a:prstGeom prst="rect">
            <a:avLst/>
          </a:prstGeom>
          <a:ln>
            <a:noFill/>
          </a:ln>
          <a:effectLst>
            <a:outerShdw blurRad="190500" algn="tl" rotWithShape="0">
              <a:srgbClr val="000000">
                <a:alpha val="70000"/>
              </a:srgbClr>
            </a:outerShdw>
          </a:effectLst>
        </p:spPr>
      </p:pic>
      <p:grpSp>
        <p:nvGrpSpPr>
          <p:cNvPr id="10" name="9 Grupo"/>
          <p:cNvGrpSpPr/>
          <p:nvPr/>
        </p:nvGrpSpPr>
        <p:grpSpPr>
          <a:xfrm>
            <a:off x="0" y="428604"/>
            <a:ext cx="2257656" cy="2714644"/>
            <a:chOff x="0" y="428604"/>
            <a:chExt cx="2257656" cy="2714644"/>
          </a:xfrm>
        </p:grpSpPr>
        <p:pic>
          <p:nvPicPr>
            <p:cNvPr id="32771" name="Picture 3"/>
            <p:cNvPicPr>
              <a:picLocks noChangeAspect="1" noChangeArrowheads="1"/>
            </p:cNvPicPr>
            <p:nvPr/>
          </p:nvPicPr>
          <p:blipFill>
            <a:blip r:embed="rId7">
              <a:grayscl/>
            </a:blip>
            <a:srcRect/>
            <a:stretch>
              <a:fillRect/>
            </a:stretch>
          </p:blipFill>
          <p:spPr bwMode="auto">
            <a:xfrm>
              <a:off x="0" y="428604"/>
              <a:ext cx="2257656" cy="2714644"/>
            </a:xfrm>
            <a:prstGeom prst="ellipse">
              <a:avLst/>
            </a:prstGeom>
            <a:ln>
              <a:noFill/>
            </a:ln>
            <a:effectLst>
              <a:softEdge rad="112500"/>
            </a:effectLst>
          </p:spPr>
        </p:pic>
        <p:sp>
          <p:nvSpPr>
            <p:cNvPr id="9" name="8 Rectángulo"/>
            <p:cNvSpPr/>
            <p:nvPr/>
          </p:nvSpPr>
          <p:spPr>
            <a:xfrm rot="550901">
              <a:off x="857224" y="1142984"/>
              <a:ext cx="714380" cy="214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anim calcmode="lin" valueType="num">
                                      <p:cBhvr>
                                        <p:cTn id="8" dur="1000" fill="hold"/>
                                        <p:tgtEl>
                                          <p:spTgt spid="32770"/>
                                        </p:tgtEl>
                                        <p:attrNameLst>
                                          <p:attrName>ppt_x</p:attrName>
                                        </p:attrNameLst>
                                      </p:cBhvr>
                                      <p:tavLst>
                                        <p:tav tm="0">
                                          <p:val>
                                            <p:strVal val="#ppt_x"/>
                                          </p:val>
                                        </p:tav>
                                        <p:tav tm="100000">
                                          <p:val>
                                            <p:strVal val="#ppt_x"/>
                                          </p:val>
                                        </p:tav>
                                      </p:tavLst>
                                    </p:anim>
                                    <p:anim calcmode="lin" valueType="num">
                                      <p:cBhvr>
                                        <p:cTn id="9" dur="1000" fill="hold"/>
                                        <p:tgtEl>
                                          <p:spTgt spid="327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Clr clrSpc="rgb">
                                      <p:cBhvr override="childStyle">
                                        <p:cTn id="12" dur="100" fill="hold"/>
                                        <p:tgtEl>
                                          <p:spTgt spid="32770"/>
                                        </p:tgtEl>
                                        <p:attrNameLst>
                                          <p:attrName>style.color</p:attrName>
                                        </p:attrNameLst>
                                      </p:cBhvr>
                                      <p:to>
                                        <a:schemeClr val="accent2"/>
                                      </p:to>
                                    </p:animClr>
                                    <p:animClr clrSpc="rgb">
                                      <p:cBhvr>
                                        <p:cTn id="13" dur="100" fill="hold"/>
                                        <p:tgtEl>
                                          <p:spTgt spid="32770"/>
                                        </p:tgtEl>
                                        <p:attrNameLst>
                                          <p:attrName>fillcolor</p:attrName>
                                        </p:attrNameLst>
                                      </p:cBhvr>
                                      <p:to>
                                        <a:schemeClr val="accent2"/>
                                      </p:to>
                                    </p:animClr>
                                    <p:set>
                                      <p:cBhvr>
                                        <p:cTn id="14" dur="100" fill="hold"/>
                                        <p:tgtEl>
                                          <p:spTgt spid="32770"/>
                                        </p:tgtEl>
                                        <p:attrNameLst>
                                          <p:attrName>fill.type</p:attrName>
                                        </p:attrNameLst>
                                      </p:cBhvr>
                                      <p:to>
                                        <p:strVal val="solid"/>
                                      </p:to>
                                    </p:set>
                                    <p:set>
                                      <p:cBhvr>
                                        <p:cTn id="15" dur="100" fill="hold"/>
                                        <p:tgtEl>
                                          <p:spTgt spid="32770"/>
                                        </p:tgtEl>
                                        <p:attrNameLst>
                                          <p:attrName>fill.on</p:attrName>
                                        </p:attrNameLst>
                                      </p:cBhvr>
                                      <p:to>
                                        <p:strVal val="true"/>
                                      </p:to>
                                    </p:set>
                                    <p:animRot by="120000">
                                      <p:cBhvr>
                                        <p:cTn id="16" dur="100" fill="hold">
                                          <p:stCondLst>
                                            <p:cond delay="0"/>
                                          </p:stCondLst>
                                        </p:cTn>
                                        <p:tgtEl>
                                          <p:spTgt spid="32770"/>
                                        </p:tgtEl>
                                        <p:attrNameLst>
                                          <p:attrName>r</p:attrName>
                                        </p:attrNameLst>
                                      </p:cBhvr>
                                    </p:animRot>
                                    <p:animRot by="-240000">
                                      <p:cBhvr>
                                        <p:cTn id="17" dur="200" fill="hold">
                                          <p:stCondLst>
                                            <p:cond delay="200"/>
                                          </p:stCondLst>
                                        </p:cTn>
                                        <p:tgtEl>
                                          <p:spTgt spid="32770"/>
                                        </p:tgtEl>
                                        <p:attrNameLst>
                                          <p:attrName>r</p:attrName>
                                        </p:attrNameLst>
                                      </p:cBhvr>
                                    </p:animRot>
                                    <p:animRot by="240000">
                                      <p:cBhvr>
                                        <p:cTn id="18" dur="200" fill="hold">
                                          <p:stCondLst>
                                            <p:cond delay="400"/>
                                          </p:stCondLst>
                                        </p:cTn>
                                        <p:tgtEl>
                                          <p:spTgt spid="32770"/>
                                        </p:tgtEl>
                                        <p:attrNameLst>
                                          <p:attrName>r</p:attrName>
                                        </p:attrNameLst>
                                      </p:cBhvr>
                                    </p:animRot>
                                    <p:animRot by="-240000">
                                      <p:cBhvr>
                                        <p:cTn id="19" dur="200" fill="hold">
                                          <p:stCondLst>
                                            <p:cond delay="600"/>
                                          </p:stCondLst>
                                        </p:cTn>
                                        <p:tgtEl>
                                          <p:spTgt spid="32770"/>
                                        </p:tgtEl>
                                        <p:attrNameLst>
                                          <p:attrName>r</p:attrName>
                                        </p:attrNameLst>
                                      </p:cBhvr>
                                    </p:animRot>
                                    <p:animRot by="120000">
                                      <p:cBhvr>
                                        <p:cTn id="20" dur="200" fill="hold">
                                          <p:stCondLst>
                                            <p:cond delay="800"/>
                                          </p:stCondLst>
                                        </p:cTn>
                                        <p:tgtEl>
                                          <p:spTgt spid="3277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773"/>
                                        </p:tgtEl>
                                        <p:attrNameLst>
                                          <p:attrName>style.visibility</p:attrName>
                                        </p:attrNameLst>
                                      </p:cBhvr>
                                      <p:to>
                                        <p:strVal val="visible"/>
                                      </p:to>
                                    </p:set>
                                    <p:animEffect transition="in" filter="fade">
                                      <p:cBhvr>
                                        <p:cTn id="30" dur="1000"/>
                                        <p:tgtEl>
                                          <p:spTgt spid="32773"/>
                                        </p:tgtEl>
                                      </p:cBhvr>
                                    </p:animEffect>
                                    <p:anim calcmode="lin" valueType="num">
                                      <p:cBhvr>
                                        <p:cTn id="31" dur="1000" fill="hold"/>
                                        <p:tgtEl>
                                          <p:spTgt spid="32773"/>
                                        </p:tgtEl>
                                        <p:attrNameLst>
                                          <p:attrName>ppt_x</p:attrName>
                                        </p:attrNameLst>
                                      </p:cBhvr>
                                      <p:tavLst>
                                        <p:tav tm="0">
                                          <p:val>
                                            <p:strVal val="#ppt_x"/>
                                          </p:val>
                                        </p:tav>
                                        <p:tav tm="100000">
                                          <p:val>
                                            <p:strVal val="#ppt_x"/>
                                          </p:val>
                                        </p:tav>
                                      </p:tavLst>
                                    </p:anim>
                                    <p:anim calcmode="lin" valueType="num">
                                      <p:cBhvr>
                                        <p:cTn id="32" dur="1000" fill="hold"/>
                                        <p:tgtEl>
                                          <p:spTgt spid="3277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2775"/>
                                        </p:tgtEl>
                                        <p:attrNameLst>
                                          <p:attrName>style.visibility</p:attrName>
                                        </p:attrNameLst>
                                      </p:cBhvr>
                                      <p:to>
                                        <p:strVal val="visible"/>
                                      </p:to>
                                    </p:set>
                                    <p:animEffect transition="in" filter="fade">
                                      <p:cBhvr>
                                        <p:cTn id="35" dur="1000"/>
                                        <p:tgtEl>
                                          <p:spTgt spid="32775"/>
                                        </p:tgtEl>
                                      </p:cBhvr>
                                    </p:animEffect>
                                    <p:anim calcmode="lin" valueType="num">
                                      <p:cBhvr>
                                        <p:cTn id="36" dur="1000" fill="hold"/>
                                        <p:tgtEl>
                                          <p:spTgt spid="32775"/>
                                        </p:tgtEl>
                                        <p:attrNameLst>
                                          <p:attrName>ppt_x</p:attrName>
                                        </p:attrNameLst>
                                      </p:cBhvr>
                                      <p:tavLst>
                                        <p:tav tm="0">
                                          <p:val>
                                            <p:strVal val="#ppt_x"/>
                                          </p:val>
                                        </p:tav>
                                        <p:tav tm="100000">
                                          <p:val>
                                            <p:strVal val="#ppt_x"/>
                                          </p:val>
                                        </p:tav>
                                      </p:tavLst>
                                    </p:anim>
                                    <p:anim calcmode="lin" valueType="num">
                                      <p:cBhvr>
                                        <p:cTn id="37" dur="1000" fill="hold"/>
                                        <p:tgtEl>
                                          <p:spTgt spid="3277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776"/>
                                        </p:tgtEl>
                                        <p:attrNameLst>
                                          <p:attrName>style.visibility</p:attrName>
                                        </p:attrNameLst>
                                      </p:cBhvr>
                                      <p:to>
                                        <p:strVal val="visible"/>
                                      </p:to>
                                    </p:set>
                                    <p:animEffect transition="in" filter="fade">
                                      <p:cBhvr>
                                        <p:cTn id="40" dur="1000"/>
                                        <p:tgtEl>
                                          <p:spTgt spid="32776"/>
                                        </p:tgtEl>
                                      </p:cBhvr>
                                    </p:animEffect>
                                    <p:anim calcmode="lin" valueType="num">
                                      <p:cBhvr>
                                        <p:cTn id="41" dur="1000" fill="hold"/>
                                        <p:tgtEl>
                                          <p:spTgt spid="32776"/>
                                        </p:tgtEl>
                                        <p:attrNameLst>
                                          <p:attrName>ppt_x</p:attrName>
                                        </p:attrNameLst>
                                      </p:cBhvr>
                                      <p:tavLst>
                                        <p:tav tm="0">
                                          <p:val>
                                            <p:strVal val="#ppt_x"/>
                                          </p:val>
                                        </p:tav>
                                        <p:tav tm="100000">
                                          <p:val>
                                            <p:strVal val="#ppt_x"/>
                                          </p:val>
                                        </p:tav>
                                      </p:tavLst>
                                    </p:anim>
                                    <p:anim calcmode="lin" valueType="num">
                                      <p:cBhvr>
                                        <p:cTn id="42" dur="1000" fill="hold"/>
                                        <p:tgtEl>
                                          <p:spTgt spid="327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4 Rectángulo redondeado"/>
          <p:cNvSpPr/>
          <p:nvPr/>
        </p:nvSpPr>
        <p:spPr>
          <a:xfrm>
            <a:off x="285720" y="1214422"/>
            <a:ext cx="4286280" cy="4857784"/>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DO"/>
          </a:p>
        </p:txBody>
      </p:sp>
      <p:sp>
        <p:nvSpPr>
          <p:cNvPr id="4" name="3 Rectángulo"/>
          <p:cNvSpPr/>
          <p:nvPr/>
        </p:nvSpPr>
        <p:spPr>
          <a:xfrm>
            <a:off x="428596" y="1571612"/>
            <a:ext cx="1012328" cy="369332"/>
          </a:xfrm>
          <a:prstGeom prst="rect">
            <a:avLst/>
          </a:prstGeom>
        </p:spPr>
        <p:txBody>
          <a:bodyPr wrap="none">
            <a:spAutoFit/>
          </a:bodyPr>
          <a:lstStyle/>
          <a:p>
            <a:r>
              <a:rPr lang="es-ES" b="1" dirty="0" smtClean="0">
                <a:effectLst>
                  <a:outerShdw blurRad="38100" dist="38100" dir="2700000" algn="tl">
                    <a:srgbClr val="000000">
                      <a:alpha val="43137"/>
                    </a:srgbClr>
                  </a:outerShdw>
                </a:effectLst>
              </a:rPr>
              <a:t>Paul2u: </a:t>
            </a:r>
            <a:endParaRPr lang="es-DO" b="1" dirty="0">
              <a:effectLst>
                <a:outerShdw blurRad="38100" dist="38100" dir="2700000" algn="tl">
                  <a:srgbClr val="000000">
                    <a:alpha val="43137"/>
                  </a:srgbClr>
                </a:outerShdw>
              </a:effectLst>
            </a:endParaRPr>
          </a:p>
        </p:txBody>
      </p:sp>
      <p:sp>
        <p:nvSpPr>
          <p:cNvPr id="6" name="5 Rectángulo"/>
          <p:cNvSpPr/>
          <p:nvPr/>
        </p:nvSpPr>
        <p:spPr>
          <a:xfrm>
            <a:off x="642910" y="1857364"/>
            <a:ext cx="3418436" cy="369332"/>
          </a:xfrm>
          <a:prstGeom prst="rect">
            <a:avLst/>
          </a:prstGeom>
        </p:spPr>
        <p:txBody>
          <a:bodyPr wrap="none">
            <a:spAutoFit/>
          </a:bodyPr>
          <a:lstStyle/>
          <a:p>
            <a:r>
              <a:rPr lang="es-ES" dirty="0" smtClean="0"/>
              <a:t>Hola. “¿Tienes realmente 14 años? </a:t>
            </a:r>
            <a:endParaRPr lang="es-DO" dirty="0"/>
          </a:p>
        </p:txBody>
      </p:sp>
      <p:sp>
        <p:nvSpPr>
          <p:cNvPr id="7" name="6 Rectángulo"/>
          <p:cNvSpPr/>
          <p:nvPr/>
        </p:nvSpPr>
        <p:spPr>
          <a:xfrm>
            <a:off x="428596" y="2285992"/>
            <a:ext cx="1271630" cy="369332"/>
          </a:xfrm>
          <a:prstGeom prst="rect">
            <a:avLst/>
          </a:prstGeom>
        </p:spPr>
        <p:txBody>
          <a:bodyPr wrap="none">
            <a:spAutoFit/>
          </a:bodyPr>
          <a:lstStyle/>
          <a:p>
            <a:r>
              <a:rPr lang="es-ES" b="1" dirty="0" smtClean="0">
                <a:effectLst>
                  <a:outerShdw blurRad="38100" dist="38100" dir="2700000" algn="tl">
                    <a:srgbClr val="000000">
                      <a:alpha val="43137"/>
                    </a:srgbClr>
                  </a:outerShdw>
                </a:effectLst>
              </a:rPr>
              <a:t>Jovencito: </a:t>
            </a:r>
            <a:endParaRPr lang="es-DO" b="1" dirty="0">
              <a:effectLst>
                <a:outerShdw blurRad="38100" dist="38100" dir="2700000" algn="tl">
                  <a:srgbClr val="000000">
                    <a:alpha val="43137"/>
                  </a:srgbClr>
                </a:outerShdw>
              </a:effectLst>
            </a:endParaRPr>
          </a:p>
        </p:txBody>
      </p:sp>
      <p:sp>
        <p:nvSpPr>
          <p:cNvPr id="8" name="7 Rectángulo"/>
          <p:cNvSpPr/>
          <p:nvPr/>
        </p:nvSpPr>
        <p:spPr>
          <a:xfrm>
            <a:off x="642910" y="2571744"/>
            <a:ext cx="324128" cy="369332"/>
          </a:xfrm>
          <a:prstGeom prst="rect">
            <a:avLst/>
          </a:prstGeom>
        </p:spPr>
        <p:txBody>
          <a:bodyPr wrap="none">
            <a:spAutoFit/>
          </a:bodyPr>
          <a:lstStyle/>
          <a:p>
            <a:r>
              <a:rPr lang="es-ES" dirty="0" smtClean="0"/>
              <a:t>sí</a:t>
            </a:r>
            <a:endParaRPr lang="es-DO" dirty="0"/>
          </a:p>
        </p:txBody>
      </p:sp>
      <p:sp>
        <p:nvSpPr>
          <p:cNvPr id="9" name="8 Rectángulo"/>
          <p:cNvSpPr/>
          <p:nvPr/>
        </p:nvSpPr>
        <p:spPr>
          <a:xfrm>
            <a:off x="428596" y="2916792"/>
            <a:ext cx="1012328" cy="369332"/>
          </a:xfrm>
          <a:prstGeom prst="rect">
            <a:avLst/>
          </a:prstGeom>
        </p:spPr>
        <p:txBody>
          <a:bodyPr wrap="none">
            <a:spAutoFit/>
          </a:bodyPr>
          <a:lstStyle/>
          <a:p>
            <a:r>
              <a:rPr lang="es-ES" b="1" dirty="0" smtClean="0">
                <a:effectLst>
                  <a:outerShdw blurRad="38100" dist="38100" dir="2700000" algn="tl">
                    <a:srgbClr val="000000">
                      <a:alpha val="43137"/>
                    </a:srgbClr>
                  </a:outerShdw>
                </a:effectLst>
              </a:rPr>
              <a:t>Paul2u: </a:t>
            </a:r>
            <a:endParaRPr lang="es-DO" b="1" dirty="0">
              <a:effectLst>
                <a:outerShdw blurRad="38100" dist="38100" dir="2700000" algn="tl">
                  <a:srgbClr val="000000">
                    <a:alpha val="43137"/>
                  </a:srgbClr>
                </a:outerShdw>
              </a:effectLst>
            </a:endParaRPr>
          </a:p>
        </p:txBody>
      </p:sp>
      <p:sp>
        <p:nvSpPr>
          <p:cNvPr id="10" name="9 Rectángulo"/>
          <p:cNvSpPr/>
          <p:nvPr/>
        </p:nvSpPr>
        <p:spPr>
          <a:xfrm>
            <a:off x="642910" y="3202544"/>
            <a:ext cx="3799695" cy="369332"/>
          </a:xfrm>
          <a:prstGeom prst="rect">
            <a:avLst/>
          </a:prstGeom>
        </p:spPr>
        <p:txBody>
          <a:bodyPr wrap="none">
            <a:spAutoFit/>
          </a:bodyPr>
          <a:lstStyle/>
          <a:p>
            <a:r>
              <a:rPr lang="es-ES" dirty="0" smtClean="0"/>
              <a:t>Envíame tus fotos…. Nos vemos en …</a:t>
            </a:r>
            <a:endParaRPr lang="es-DO" dirty="0"/>
          </a:p>
        </p:txBody>
      </p:sp>
      <p:pic>
        <p:nvPicPr>
          <p:cNvPr id="11" name="Picture 4" descr="http://www.pc-actual.com/resources/fotos/467c_bigstockphoto_Internet_Access_Keyboard_1610701_716555.jpg"/>
          <p:cNvPicPr>
            <a:picLocks noChangeAspect="1" noChangeArrowheads="1"/>
          </p:cNvPicPr>
          <p:nvPr/>
        </p:nvPicPr>
        <p:blipFill>
          <a:blip r:embed="rId3"/>
          <a:srcRect/>
          <a:stretch>
            <a:fillRect/>
          </a:stretch>
        </p:blipFill>
        <p:spPr bwMode="auto">
          <a:xfrm>
            <a:off x="5000628" y="2143116"/>
            <a:ext cx="3777146" cy="2998368"/>
          </a:xfrm>
          <a:prstGeom prst="rect">
            <a:avLst/>
          </a:prstGeom>
          <a:ln>
            <a:noFill/>
          </a:ln>
          <a:effectLst>
            <a:outerShdw blurRad="190500" algn="tl" rotWithShape="0">
              <a:srgbClr val="000000">
                <a:alpha val="70000"/>
              </a:srgbClr>
            </a:outerShdw>
          </a:effectLst>
        </p:spPr>
      </p:pic>
      <p:sp>
        <p:nvSpPr>
          <p:cNvPr id="12" name="11 Rectángulo"/>
          <p:cNvSpPr/>
          <p:nvPr/>
        </p:nvSpPr>
        <p:spPr>
          <a:xfrm>
            <a:off x="428596" y="3643314"/>
            <a:ext cx="1271630" cy="369332"/>
          </a:xfrm>
          <a:prstGeom prst="rect">
            <a:avLst/>
          </a:prstGeom>
        </p:spPr>
        <p:txBody>
          <a:bodyPr wrap="none">
            <a:spAutoFit/>
          </a:bodyPr>
          <a:lstStyle/>
          <a:p>
            <a:r>
              <a:rPr lang="es-ES" b="1" dirty="0" smtClean="0">
                <a:effectLst>
                  <a:outerShdw blurRad="38100" dist="38100" dir="2700000" algn="tl">
                    <a:srgbClr val="000000">
                      <a:alpha val="43137"/>
                    </a:srgbClr>
                  </a:outerShdw>
                </a:effectLst>
              </a:rPr>
              <a:t>Jovencito: </a:t>
            </a:r>
            <a:endParaRPr lang="es-DO" b="1" dirty="0">
              <a:effectLst>
                <a:outerShdw blurRad="38100" dist="38100" dir="2700000" algn="tl">
                  <a:srgbClr val="000000">
                    <a:alpha val="43137"/>
                  </a:srgbClr>
                </a:outerShdw>
              </a:effectLst>
            </a:endParaRPr>
          </a:p>
        </p:txBody>
      </p:sp>
      <p:sp>
        <p:nvSpPr>
          <p:cNvPr id="13" name="12 Rectángulo"/>
          <p:cNvSpPr/>
          <p:nvPr/>
        </p:nvSpPr>
        <p:spPr>
          <a:xfrm>
            <a:off x="642910" y="3929066"/>
            <a:ext cx="4020973" cy="369332"/>
          </a:xfrm>
          <a:prstGeom prst="rect">
            <a:avLst/>
          </a:prstGeom>
        </p:spPr>
        <p:txBody>
          <a:bodyPr wrap="none">
            <a:spAutoFit/>
          </a:bodyPr>
          <a:lstStyle/>
          <a:p>
            <a:r>
              <a:rPr lang="es-ES" dirty="0" smtClean="0"/>
              <a:t>Solo puedo por 2 horas. Mañana tengo…</a:t>
            </a:r>
            <a:endParaRPr lang="es-DO"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2" grpId="0"/>
      <p:bldP spid="13"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5 Grupo"/>
          <p:cNvGrpSpPr/>
          <p:nvPr/>
        </p:nvGrpSpPr>
        <p:grpSpPr>
          <a:xfrm>
            <a:off x="285720" y="214290"/>
            <a:ext cx="2628900" cy="2447925"/>
            <a:chOff x="214282" y="1285860"/>
            <a:chExt cx="2628900" cy="2447925"/>
          </a:xfrm>
        </p:grpSpPr>
        <p:pic>
          <p:nvPicPr>
            <p:cNvPr id="33794" name="Picture 2"/>
            <p:cNvPicPr>
              <a:picLocks noChangeAspect="1" noChangeArrowheads="1"/>
            </p:cNvPicPr>
            <p:nvPr/>
          </p:nvPicPr>
          <p:blipFill>
            <a:blip r:embed="rId3"/>
            <a:srcRect/>
            <a:stretch>
              <a:fillRect/>
            </a:stretch>
          </p:blipFill>
          <p:spPr bwMode="auto">
            <a:xfrm>
              <a:off x="214282" y="1285860"/>
              <a:ext cx="2628900" cy="2447925"/>
            </a:xfrm>
            <a:prstGeom prst="ellipse">
              <a:avLst/>
            </a:prstGeom>
            <a:ln>
              <a:noFill/>
            </a:ln>
            <a:effectLst>
              <a:softEdge rad="112500"/>
            </a:effectLst>
          </p:spPr>
        </p:pic>
        <p:sp>
          <p:nvSpPr>
            <p:cNvPr id="5" name="4 Rectángulo"/>
            <p:cNvSpPr/>
            <p:nvPr/>
          </p:nvSpPr>
          <p:spPr>
            <a:xfrm rot="20738854">
              <a:off x="428596" y="1857364"/>
              <a:ext cx="642942" cy="1428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grpSp>
        <p:nvGrpSpPr>
          <p:cNvPr id="9" name="8 Grupo"/>
          <p:cNvGrpSpPr/>
          <p:nvPr/>
        </p:nvGrpSpPr>
        <p:grpSpPr>
          <a:xfrm>
            <a:off x="5929322" y="285728"/>
            <a:ext cx="2945114" cy="3924364"/>
            <a:chOff x="6072198" y="219016"/>
            <a:chExt cx="2945114" cy="3924364"/>
          </a:xfrm>
        </p:grpSpPr>
        <p:pic>
          <p:nvPicPr>
            <p:cNvPr id="7" name="Picture 1"/>
            <p:cNvPicPr>
              <a:picLocks noChangeAspect="1" noChangeArrowheads="1"/>
            </p:cNvPicPr>
            <p:nvPr/>
          </p:nvPicPr>
          <p:blipFill>
            <a:blip r:embed="rId4"/>
            <a:srcRect/>
            <a:stretch>
              <a:fillRect/>
            </a:stretch>
          </p:blipFill>
          <p:spPr bwMode="auto">
            <a:xfrm>
              <a:off x="6072198" y="219016"/>
              <a:ext cx="2945114" cy="3924364"/>
            </a:xfrm>
            <a:prstGeom prst="ellipse">
              <a:avLst/>
            </a:prstGeom>
            <a:ln>
              <a:noFill/>
            </a:ln>
            <a:effectLst>
              <a:softEdge rad="112500"/>
            </a:effectLst>
          </p:spPr>
        </p:pic>
        <p:sp>
          <p:nvSpPr>
            <p:cNvPr id="8" name="7 CuadroTexto"/>
            <p:cNvSpPr txBox="1"/>
            <p:nvPr/>
          </p:nvSpPr>
          <p:spPr>
            <a:xfrm>
              <a:off x="7143768" y="357166"/>
              <a:ext cx="797013" cy="369332"/>
            </a:xfrm>
            <a:prstGeom prst="rect">
              <a:avLst/>
            </a:prstGeom>
            <a:noFill/>
          </p:spPr>
          <p:txBody>
            <a:bodyPr wrap="none" rtlCol="0">
              <a:spAutoFit/>
            </a:bodyPr>
            <a:lstStyle/>
            <a:p>
              <a:r>
                <a:rPr lang="es-ES" dirty="0" smtClean="0"/>
                <a:t>Paul2u</a:t>
              </a:r>
              <a:endParaRPr lang="es-DO" dirty="0"/>
            </a:p>
          </p:txBody>
        </p:sp>
      </p:grpSp>
      <p:pic>
        <p:nvPicPr>
          <p:cNvPr id="33796" name="Picture 4"/>
          <p:cNvPicPr>
            <a:picLocks noChangeAspect="1" noChangeArrowheads="1"/>
          </p:cNvPicPr>
          <p:nvPr/>
        </p:nvPicPr>
        <p:blipFill>
          <a:blip r:embed="rId5"/>
          <a:srcRect/>
          <a:stretch>
            <a:fillRect/>
          </a:stretch>
        </p:blipFill>
        <p:spPr bwMode="auto">
          <a:xfrm>
            <a:off x="500034" y="1857364"/>
            <a:ext cx="3943404" cy="3943404"/>
          </a:xfrm>
          <a:prstGeom prst="rect">
            <a:avLst/>
          </a:prstGeom>
          <a:noFill/>
          <a:ln w="9525">
            <a:noFill/>
            <a:miter lim="800000"/>
            <a:headEnd/>
            <a:tailEnd/>
          </a:ln>
          <a:effectLst/>
        </p:spPr>
      </p:pic>
      <p:grpSp>
        <p:nvGrpSpPr>
          <p:cNvPr id="18" name="17 Grupo"/>
          <p:cNvGrpSpPr/>
          <p:nvPr/>
        </p:nvGrpSpPr>
        <p:grpSpPr>
          <a:xfrm>
            <a:off x="3723217" y="1857364"/>
            <a:ext cx="5277939" cy="5143536"/>
            <a:chOff x="3723217" y="1857364"/>
            <a:chExt cx="5277939" cy="5143536"/>
          </a:xfrm>
        </p:grpSpPr>
        <p:grpSp>
          <p:nvGrpSpPr>
            <p:cNvPr id="16" name="15 Grupo"/>
            <p:cNvGrpSpPr/>
            <p:nvPr/>
          </p:nvGrpSpPr>
          <p:grpSpPr>
            <a:xfrm>
              <a:off x="3723217" y="1857364"/>
              <a:ext cx="5277939" cy="5143536"/>
              <a:chOff x="3723217" y="1857364"/>
              <a:chExt cx="5277939" cy="5143536"/>
            </a:xfrm>
          </p:grpSpPr>
          <p:grpSp>
            <p:nvGrpSpPr>
              <p:cNvPr id="14" name="13 Grupo"/>
              <p:cNvGrpSpPr/>
              <p:nvPr/>
            </p:nvGrpSpPr>
            <p:grpSpPr>
              <a:xfrm>
                <a:off x="3723217" y="1857364"/>
                <a:ext cx="5277939" cy="5143536"/>
                <a:chOff x="4681258" y="1857364"/>
                <a:chExt cx="4579384" cy="3357586"/>
              </a:xfrm>
            </p:grpSpPr>
            <p:sp>
              <p:nvSpPr>
                <p:cNvPr id="10" name="9 Igual que"/>
                <p:cNvSpPr/>
                <p:nvPr/>
              </p:nvSpPr>
              <p:spPr>
                <a:xfrm rot="5400000">
                  <a:off x="4145473" y="2393149"/>
                  <a:ext cx="3357586" cy="2286016"/>
                </a:xfrm>
                <a:prstGeom prst="mathEqual">
                  <a:avLst>
                    <a:gd name="adj1" fmla="val 9298"/>
                    <a:gd name="adj2" fmla="val 1433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solidFill>
                      <a:schemeClr val="tx1"/>
                    </a:solidFill>
                  </a:endParaRPr>
                </a:p>
              </p:txBody>
            </p:sp>
            <p:sp>
              <p:nvSpPr>
                <p:cNvPr id="12" name="11 Igual que"/>
                <p:cNvSpPr/>
                <p:nvPr/>
              </p:nvSpPr>
              <p:spPr>
                <a:xfrm rot="5400000">
                  <a:off x="5322100" y="2393149"/>
                  <a:ext cx="3357586" cy="2286016"/>
                </a:xfrm>
                <a:prstGeom prst="mathEqual">
                  <a:avLst>
                    <a:gd name="adj1" fmla="val 9298"/>
                    <a:gd name="adj2" fmla="val 1561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solidFill>
                      <a:schemeClr val="tx1"/>
                    </a:solidFill>
                  </a:endParaRPr>
                </a:p>
              </p:txBody>
            </p:sp>
            <p:sp>
              <p:nvSpPr>
                <p:cNvPr id="13" name="12 Igual que"/>
                <p:cNvSpPr/>
                <p:nvPr/>
              </p:nvSpPr>
              <p:spPr>
                <a:xfrm rot="5400000">
                  <a:off x="6438841" y="2393149"/>
                  <a:ext cx="3357586" cy="2286016"/>
                </a:xfrm>
                <a:prstGeom prst="mathEqual">
                  <a:avLst>
                    <a:gd name="adj1" fmla="val 9298"/>
                    <a:gd name="adj2" fmla="val 1690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solidFill>
                      <a:schemeClr val="tx1"/>
                    </a:solidFill>
                  </a:endParaRPr>
                </a:p>
              </p:txBody>
            </p:sp>
          </p:grpSp>
          <p:sp>
            <p:nvSpPr>
              <p:cNvPr id="15" name="14 Rectángulo"/>
              <p:cNvSpPr/>
              <p:nvPr/>
            </p:nvSpPr>
            <p:spPr>
              <a:xfrm>
                <a:off x="4597401" y="2357430"/>
                <a:ext cx="3571900" cy="214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sp>
          <p:nvSpPr>
            <p:cNvPr id="17" name="16 Rectángulo"/>
            <p:cNvSpPr/>
            <p:nvPr/>
          </p:nvSpPr>
          <p:spPr>
            <a:xfrm>
              <a:off x="4601103" y="6106074"/>
              <a:ext cx="3571900" cy="214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pic>
        <p:nvPicPr>
          <p:cNvPr id="19" name="Picture 3"/>
          <p:cNvPicPr>
            <a:picLocks noChangeAspect="1" noChangeArrowheads="1"/>
          </p:cNvPicPr>
          <p:nvPr/>
        </p:nvPicPr>
        <p:blipFill>
          <a:blip r:embed="rId6"/>
          <a:srcRect/>
          <a:stretch>
            <a:fillRect/>
          </a:stretch>
        </p:blipFill>
        <p:spPr bwMode="auto">
          <a:xfrm>
            <a:off x="642672" y="1857364"/>
            <a:ext cx="3010378" cy="3000376"/>
          </a:xfrm>
          <a:prstGeom prst="ellipse">
            <a:avLst/>
          </a:prstGeom>
          <a:ln w="63500" cap="rnd">
            <a:solidFill>
              <a:srgbClr val="333333"/>
            </a:solid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20 Grupo"/>
          <p:cNvGrpSpPr/>
          <p:nvPr/>
        </p:nvGrpSpPr>
        <p:grpSpPr>
          <a:xfrm>
            <a:off x="2928926" y="0"/>
            <a:ext cx="2257656" cy="2714644"/>
            <a:chOff x="0" y="428604"/>
            <a:chExt cx="2257656" cy="2714644"/>
          </a:xfrm>
        </p:grpSpPr>
        <p:pic>
          <p:nvPicPr>
            <p:cNvPr id="22" name="Picture 3"/>
            <p:cNvPicPr>
              <a:picLocks noChangeAspect="1" noChangeArrowheads="1"/>
            </p:cNvPicPr>
            <p:nvPr/>
          </p:nvPicPr>
          <p:blipFill>
            <a:blip r:embed="rId7">
              <a:grayscl/>
            </a:blip>
            <a:srcRect/>
            <a:stretch>
              <a:fillRect/>
            </a:stretch>
          </p:blipFill>
          <p:spPr bwMode="auto">
            <a:xfrm>
              <a:off x="0" y="428604"/>
              <a:ext cx="2257656" cy="2714644"/>
            </a:xfrm>
            <a:prstGeom prst="ellipse">
              <a:avLst/>
            </a:prstGeom>
            <a:ln>
              <a:noFill/>
            </a:ln>
            <a:effectLst>
              <a:softEdge rad="112500"/>
            </a:effectLst>
          </p:spPr>
        </p:pic>
        <p:sp>
          <p:nvSpPr>
            <p:cNvPr id="23" name="22 Rectángulo"/>
            <p:cNvSpPr/>
            <p:nvPr/>
          </p:nvSpPr>
          <p:spPr>
            <a:xfrm rot="550901">
              <a:off x="857224" y="1142984"/>
              <a:ext cx="714380" cy="214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 -2.22222E-6 L 0.19896 0.35324 " pathEditMode="relative" rAng="0" ptsTypes="AA">
                                      <p:cBhvr>
                                        <p:cTn id="9" dur="2000" fill="hold"/>
                                        <p:tgtEl>
                                          <p:spTgt spid="6"/>
                                        </p:tgtEl>
                                        <p:attrNameLst>
                                          <p:attrName>ppt_x</p:attrName>
                                          <p:attrName>ppt_y</p:attrName>
                                        </p:attrNameLst>
                                      </p:cBhvr>
                                      <p:rCtr x="99" y="177"/>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0 4.44444E-6 L -0.13594 0.31851 " pathEditMode="relative" rAng="0" ptsTypes="AA">
                                      <p:cBhvr>
                                        <p:cTn id="15" dur="2000" fill="hold"/>
                                        <p:tgtEl>
                                          <p:spTgt spid="9"/>
                                        </p:tgtEl>
                                        <p:attrNameLst>
                                          <p:attrName>ppt_x</p:attrName>
                                          <p:attrName>ppt_y</p:attrName>
                                        </p:attrNameLst>
                                      </p:cBhvr>
                                      <p:rCtr x="-68" y="159"/>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33796"/>
                                        </p:tgtEl>
                                        <p:attrNameLst>
                                          <p:attrName>style.visibility</p:attrName>
                                        </p:attrNameLst>
                                      </p:cBhvr>
                                      <p:to>
                                        <p:strVal val="visible"/>
                                      </p:to>
                                    </p:set>
                                    <p:anim calcmode="lin" valueType="num">
                                      <p:cBhvr>
                                        <p:cTn id="24" dur="1000" fill="hold"/>
                                        <p:tgtEl>
                                          <p:spTgt spid="33796"/>
                                        </p:tgtEl>
                                        <p:attrNameLst>
                                          <p:attrName>ppt_x</p:attrName>
                                        </p:attrNameLst>
                                      </p:cBhvr>
                                      <p:tavLst>
                                        <p:tav tm="0">
                                          <p:val>
                                            <p:strVal val="#ppt_x-.2"/>
                                          </p:val>
                                        </p:tav>
                                        <p:tav tm="100000">
                                          <p:val>
                                            <p:strVal val="#ppt_x"/>
                                          </p:val>
                                        </p:tav>
                                      </p:tavLst>
                                    </p:anim>
                                    <p:anim calcmode="lin" valueType="num">
                                      <p:cBhvr>
                                        <p:cTn id="25" dur="1000" fill="hold"/>
                                        <p:tgtEl>
                                          <p:spTgt spid="3379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379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3796"/>
                                        </p:tgtEl>
                                        <p:attrNameLst>
                                          <p:attrName>ppt_x</p:attrName>
                                        </p:attrNameLst>
                                      </p:cBhvr>
                                      <p:tavLst>
                                        <p:tav tm="0">
                                          <p:val>
                                            <p:strVal val="ppt_x"/>
                                          </p:val>
                                        </p:tav>
                                        <p:tav tm="100000">
                                          <p:val>
                                            <p:strVal val="ppt_x"/>
                                          </p:val>
                                        </p:tav>
                                      </p:tavLst>
                                    </p:anim>
                                    <p:anim calcmode="lin" valueType="num">
                                      <p:cBhvr additive="base">
                                        <p:cTn id="31" dur="500"/>
                                        <p:tgtEl>
                                          <p:spTgt spid="33796"/>
                                        </p:tgtEl>
                                        <p:attrNameLst>
                                          <p:attrName>ppt_y</p:attrName>
                                        </p:attrNameLst>
                                      </p:cBhvr>
                                      <p:tavLst>
                                        <p:tav tm="0">
                                          <p:val>
                                            <p:strVal val="ppt_y"/>
                                          </p:val>
                                        </p:tav>
                                        <p:tav tm="100000">
                                          <p:val>
                                            <p:strVal val="1+ppt_h/2"/>
                                          </p:val>
                                        </p:tav>
                                      </p:tavLst>
                                    </p:anim>
                                    <p:set>
                                      <p:cBhvr>
                                        <p:cTn id="32" dur="1" fill="hold">
                                          <p:stCondLst>
                                            <p:cond delay="499"/>
                                          </p:stCondLst>
                                        </p:cTn>
                                        <p:tgtEl>
                                          <p:spTgt spid="33796"/>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srcRect/>
          <a:stretch>
            <a:fillRect/>
          </a:stretch>
        </p:blipFill>
        <p:spPr bwMode="auto">
          <a:xfrm>
            <a:off x="357158" y="519058"/>
            <a:ext cx="4258548" cy="6124652"/>
          </a:xfrm>
          <a:prstGeom prst="rect">
            <a:avLst/>
          </a:prstGeom>
          <a:ln>
            <a:noFill/>
          </a:ln>
          <a:effectLst>
            <a:outerShdw blurRad="190500" algn="tl" rotWithShape="0">
              <a:srgbClr val="000000">
                <a:alpha val="70000"/>
              </a:srgbClr>
            </a:outerShdw>
          </a:effectLst>
        </p:spPr>
      </p:pic>
      <p:pic>
        <p:nvPicPr>
          <p:cNvPr id="34818" name="Picture 2"/>
          <p:cNvPicPr>
            <a:picLocks noChangeAspect="1" noChangeArrowheads="1"/>
          </p:cNvPicPr>
          <p:nvPr/>
        </p:nvPicPr>
        <p:blipFill>
          <a:blip r:embed="rId4"/>
          <a:srcRect/>
          <a:stretch>
            <a:fillRect/>
          </a:stretch>
        </p:blipFill>
        <p:spPr bwMode="auto">
          <a:xfrm>
            <a:off x="4857752" y="1643050"/>
            <a:ext cx="3905250" cy="3962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anim calcmode="lin" valueType="num">
                                      <p:cBhvr>
                                        <p:cTn id="7" dur="1000" fill="hold"/>
                                        <p:tgtEl>
                                          <p:spTgt spid="34817"/>
                                        </p:tgtEl>
                                        <p:attrNameLst>
                                          <p:attrName>ppt_x</p:attrName>
                                        </p:attrNameLst>
                                      </p:cBhvr>
                                      <p:tavLst>
                                        <p:tav tm="0">
                                          <p:val>
                                            <p:strVal val="#ppt_x-.2"/>
                                          </p:val>
                                        </p:tav>
                                        <p:tav tm="100000">
                                          <p:val>
                                            <p:strVal val="#ppt_x"/>
                                          </p:val>
                                        </p:tav>
                                      </p:tavLst>
                                    </p:anim>
                                    <p:anim calcmode="lin" valueType="num">
                                      <p:cBhvr>
                                        <p:cTn id="8" dur="1000" fill="hold"/>
                                        <p:tgtEl>
                                          <p:spTgt spid="348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818"/>
                                        </p:tgtEl>
                                        <p:attrNameLst>
                                          <p:attrName>style.visibility</p:attrName>
                                        </p:attrNameLst>
                                      </p:cBhvr>
                                      <p:to>
                                        <p:strVal val="visible"/>
                                      </p:to>
                                    </p:set>
                                    <p:animEffect transition="in" filter="fade">
                                      <p:cBhvr>
                                        <p:cTn id="14" dur="1000"/>
                                        <p:tgtEl>
                                          <p:spTgt spid="34818"/>
                                        </p:tgtEl>
                                      </p:cBhvr>
                                    </p:animEffect>
                                    <p:anim calcmode="lin" valueType="num">
                                      <p:cBhvr>
                                        <p:cTn id="15" dur="1000" fill="hold"/>
                                        <p:tgtEl>
                                          <p:spTgt spid="34818"/>
                                        </p:tgtEl>
                                        <p:attrNameLst>
                                          <p:attrName>ppt_x</p:attrName>
                                        </p:attrNameLst>
                                      </p:cBhvr>
                                      <p:tavLst>
                                        <p:tav tm="0">
                                          <p:val>
                                            <p:strVal val="#ppt_x"/>
                                          </p:val>
                                        </p:tav>
                                        <p:tav tm="100000">
                                          <p:val>
                                            <p:strVal val="#ppt_x"/>
                                          </p:val>
                                        </p:tav>
                                      </p:tavLst>
                                    </p:anim>
                                    <p:anim calcmode="lin" valueType="num">
                                      <p:cBhvr>
                                        <p:cTn id="16"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3 Rectángulo"/>
          <p:cNvSpPr/>
          <p:nvPr/>
        </p:nvSpPr>
        <p:spPr>
          <a:xfrm>
            <a:off x="1142976" y="1500174"/>
            <a:ext cx="6858048"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a:endParaRPr lang="es-ES" sz="1200" b="1" dirty="0" smtClean="0">
              <a:effectLst>
                <a:outerShdw blurRad="38100" dist="38100" dir="2700000" algn="tl">
                  <a:srgbClr val="000000">
                    <a:alpha val="43137"/>
                  </a:srgbClr>
                </a:outerShdw>
              </a:effectLst>
            </a:endParaRPr>
          </a:p>
          <a:p>
            <a:pPr algn="ctr"/>
            <a:r>
              <a:rPr lang="es-ES" sz="2800" b="1" dirty="0" smtClean="0">
                <a:effectLst>
                  <a:outerShdw blurRad="38100" dist="38100" dir="2700000" algn="tl">
                    <a:srgbClr val="000000">
                      <a:alpha val="43137"/>
                    </a:srgbClr>
                  </a:outerShdw>
                </a:effectLst>
              </a:rPr>
              <a:t>5% de los menores ha sufrido </a:t>
            </a:r>
          </a:p>
          <a:p>
            <a:pPr algn="ctr"/>
            <a:r>
              <a:rPr lang="es-ES" sz="2800" b="1" dirty="0" smtClean="0">
                <a:effectLst>
                  <a:outerShdw blurRad="38100" dist="38100" dir="2700000" algn="tl">
                    <a:srgbClr val="000000">
                      <a:alpha val="43137"/>
                    </a:srgbClr>
                  </a:outerShdw>
                </a:effectLst>
              </a:rPr>
              <a:t>acoso a través de la red</a:t>
            </a:r>
          </a:p>
          <a:p>
            <a:pPr algn="ctr"/>
            <a:endParaRPr lang="es-ES" sz="1200" b="1" dirty="0" smtClean="0">
              <a:effectLst>
                <a:outerShdw blurRad="38100" dist="38100" dir="2700000" algn="tl">
                  <a:srgbClr val="000000">
                    <a:alpha val="43137"/>
                  </a:srgbClr>
                </a:outerShdw>
              </a:effectLst>
            </a:endParaRPr>
          </a:p>
        </p:txBody>
      </p:sp>
      <p:graphicFrame>
        <p:nvGraphicFramePr>
          <p:cNvPr id="7" name="6 Diagrama"/>
          <p:cNvGraphicFramePr/>
          <p:nvPr/>
        </p:nvGraphicFramePr>
        <p:xfrm>
          <a:off x="1142976" y="3214686"/>
          <a:ext cx="6858048" cy="3071834"/>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0" y="214290"/>
            <a:ext cx="9144000" cy="584775"/>
          </a:xfrm>
          <a:prstGeom prst="rect">
            <a:avLst/>
          </a:prstGeom>
        </p:spPr>
        <p:txBody>
          <a:bodyPr wrap="square">
            <a:spAutoFit/>
          </a:bodyPr>
          <a:lstStyle/>
          <a:p>
            <a:pPr algn="ctr"/>
            <a:r>
              <a:rPr lang="es-DO"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Estudios recientes en España</a:t>
            </a:r>
            <a:endParaRPr lang="es-DO"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428596" y="1500174"/>
            <a:ext cx="3370800" cy="3571900"/>
          </a:xfrm>
          <a:prstGeom prst="rect">
            <a:avLst/>
          </a:prstGeom>
          <a:noFill/>
          <a:ln w="9525">
            <a:noFill/>
            <a:miter lim="800000"/>
            <a:headEnd/>
            <a:tailEnd/>
          </a:ln>
          <a:effectLst/>
        </p:spPr>
      </p:pic>
      <p:pic>
        <p:nvPicPr>
          <p:cNvPr id="3" name="Picture 4" descr="Localidades Anexo A"/>
          <p:cNvPicPr>
            <a:picLocks noChangeAspect="1" noChangeArrowheads="1"/>
          </p:cNvPicPr>
          <p:nvPr/>
        </p:nvPicPr>
        <p:blipFill>
          <a:blip r:embed="rId4"/>
          <a:srcRect l="4955" t="2957" r="1004"/>
          <a:stretch>
            <a:fillRect/>
          </a:stretch>
        </p:blipFill>
        <p:spPr bwMode="auto">
          <a:xfrm>
            <a:off x="357158" y="1285860"/>
            <a:ext cx="8040688" cy="5138738"/>
          </a:xfrm>
          <a:prstGeom prst="rect">
            <a:avLst/>
          </a:prstGeom>
          <a:ln>
            <a:noFill/>
          </a:ln>
          <a:effectLst>
            <a:softEdge rad="112500"/>
          </a:effectLst>
        </p:spPr>
      </p:pic>
      <p:grpSp>
        <p:nvGrpSpPr>
          <p:cNvPr id="6" name="5 Grupo"/>
          <p:cNvGrpSpPr/>
          <p:nvPr/>
        </p:nvGrpSpPr>
        <p:grpSpPr>
          <a:xfrm>
            <a:off x="1071538" y="2000240"/>
            <a:ext cx="6929486" cy="3980769"/>
            <a:chOff x="642910" y="1785926"/>
            <a:chExt cx="6929486" cy="3980769"/>
          </a:xfrm>
        </p:grpSpPr>
        <p:pic>
          <p:nvPicPr>
            <p:cNvPr id="2051" name="Picture 3"/>
            <p:cNvPicPr>
              <a:picLocks noChangeAspect="1" noChangeArrowheads="1"/>
            </p:cNvPicPr>
            <p:nvPr/>
          </p:nvPicPr>
          <p:blipFill>
            <a:blip r:embed="rId5"/>
            <a:srcRect/>
            <a:stretch>
              <a:fillRect/>
            </a:stretch>
          </p:blipFill>
          <p:spPr bwMode="auto">
            <a:xfrm>
              <a:off x="642910" y="1785926"/>
              <a:ext cx="3714776" cy="13976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2" name="Picture 4"/>
            <p:cNvPicPr>
              <a:picLocks noChangeAspect="1" noChangeArrowheads="1"/>
            </p:cNvPicPr>
            <p:nvPr/>
          </p:nvPicPr>
          <p:blipFill>
            <a:blip r:embed="rId6"/>
            <a:srcRect l="-2174" t="17186" b="17186"/>
            <a:stretch>
              <a:fillRect/>
            </a:stretch>
          </p:blipFill>
          <p:spPr bwMode="auto">
            <a:xfrm>
              <a:off x="4643438" y="4520329"/>
              <a:ext cx="2928958" cy="1246366"/>
            </a:xfrm>
            <a:prstGeom prst="rect">
              <a:avLst/>
            </a:prstGeom>
            <a:ln>
              <a:noFill/>
            </a:ln>
            <a:effectLst>
              <a:glow rad="228600">
                <a:schemeClr val="accent2">
                  <a:satMod val="175000"/>
                  <a:alpha val="40000"/>
                </a:schemeClr>
              </a:glow>
              <a:outerShdw blurRad="190500" algn="tl" rotWithShape="0">
                <a:srgbClr val="000000">
                  <a:alpha val="70000"/>
                </a:srgb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3"/>
          <a:srcRect/>
          <a:stretch>
            <a:fillRect/>
          </a:stretch>
        </p:blipFill>
        <p:spPr bwMode="auto">
          <a:xfrm>
            <a:off x="-1" y="0"/>
            <a:ext cx="9122563" cy="6858000"/>
          </a:xfrm>
          <a:prstGeom prst="rect">
            <a:avLst/>
          </a:prstGeom>
          <a:noFill/>
          <a:ln w="9525">
            <a:noFill/>
            <a:miter lim="800000"/>
            <a:headEnd/>
            <a:tailEnd/>
          </a:ln>
          <a:effectLst/>
        </p:spPr>
      </p:pic>
      <p:pic>
        <p:nvPicPr>
          <p:cNvPr id="12" name="11 Imagen" descr="escanear0001.png"/>
          <p:cNvPicPr>
            <a:picLocks noChangeAspect="1"/>
          </p:cNvPicPr>
          <p:nvPr/>
        </p:nvPicPr>
        <p:blipFill>
          <a:blip r:embed="rId4" cstate="print"/>
          <a:stretch>
            <a:fillRect/>
          </a:stretch>
        </p:blipFill>
        <p:spPr>
          <a:xfrm>
            <a:off x="214282" y="214290"/>
            <a:ext cx="5004261" cy="3114685"/>
          </a:xfrm>
          <a:prstGeom prst="rect">
            <a:avLst/>
          </a:prstGeom>
          <a:ln>
            <a:noFill/>
          </a:ln>
          <a:effectLst>
            <a:outerShdw blurRad="190500" algn="tl" rotWithShape="0">
              <a:srgbClr val="000000">
                <a:alpha val="70000"/>
              </a:srgbClr>
            </a:outerShdw>
          </a:effectLst>
        </p:spPr>
      </p:pic>
      <p:pic>
        <p:nvPicPr>
          <p:cNvPr id="13" name="12 Imagen" descr="escanear0002.png"/>
          <p:cNvPicPr>
            <a:picLocks noChangeAspect="1"/>
          </p:cNvPicPr>
          <p:nvPr/>
        </p:nvPicPr>
        <p:blipFill>
          <a:blip r:embed="rId5" cstate="print"/>
          <a:stretch>
            <a:fillRect/>
          </a:stretch>
        </p:blipFill>
        <p:spPr>
          <a:xfrm>
            <a:off x="5392983" y="500042"/>
            <a:ext cx="3608173" cy="6000792"/>
          </a:xfrm>
          <a:prstGeom prst="rect">
            <a:avLst/>
          </a:prstGeom>
          <a:ln>
            <a:noFill/>
          </a:ln>
          <a:effectLst>
            <a:outerShdw blurRad="292100" dist="139700" dir="2700000" algn="tl" rotWithShape="0">
              <a:srgbClr val="333333">
                <a:alpha val="65000"/>
              </a:srgbClr>
            </a:outerShdw>
          </a:effectLst>
        </p:spPr>
      </p:pic>
      <p:grpSp>
        <p:nvGrpSpPr>
          <p:cNvPr id="10" name="9 Grupo"/>
          <p:cNvGrpSpPr/>
          <p:nvPr/>
        </p:nvGrpSpPr>
        <p:grpSpPr>
          <a:xfrm>
            <a:off x="1714480" y="1500174"/>
            <a:ext cx="6100085" cy="4071966"/>
            <a:chOff x="2571736" y="2428868"/>
            <a:chExt cx="6100085" cy="4071966"/>
          </a:xfrm>
        </p:grpSpPr>
        <p:pic>
          <p:nvPicPr>
            <p:cNvPr id="8197" name="Picture 5"/>
            <p:cNvPicPr>
              <a:picLocks noChangeAspect="1" noChangeArrowheads="1"/>
            </p:cNvPicPr>
            <p:nvPr/>
          </p:nvPicPr>
          <p:blipFill>
            <a:blip r:embed="rId6"/>
            <a:srcRect/>
            <a:stretch>
              <a:fillRect/>
            </a:stretch>
          </p:blipFill>
          <p:spPr bwMode="auto">
            <a:xfrm>
              <a:off x="2571736" y="2428868"/>
              <a:ext cx="6052922" cy="4071966"/>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6286512" y="5929330"/>
              <a:ext cx="2385309" cy="369332"/>
            </a:xfrm>
            <a:prstGeom prst="rect">
              <a:avLst/>
            </a:prstGeom>
          </p:spPr>
          <p:txBody>
            <a:bodyPr wrap="square">
              <a:spAutoFit/>
            </a:bodyPr>
            <a:lstStyle/>
            <a:p>
              <a:pPr algn="ctr"/>
              <a:r>
                <a:rPr lang="es-ES" b="1" dirty="0" smtClean="0"/>
                <a:t>Tim </a:t>
              </a:r>
              <a:r>
                <a:rPr lang="es-ES" b="1" dirty="0" err="1" smtClean="0"/>
                <a:t>Berners</a:t>
              </a:r>
              <a:r>
                <a:rPr lang="es-ES" b="1" dirty="0" smtClean="0"/>
                <a:t>-Lee</a:t>
              </a:r>
              <a:endParaRPr lang="es-DO" b="1" dirty="0"/>
            </a:p>
          </p:txBody>
        </p:sp>
      </p:grpSp>
      <p:pic>
        <p:nvPicPr>
          <p:cNvPr id="14" name="Picture 2"/>
          <p:cNvPicPr>
            <a:picLocks noChangeAspect="1" noChangeArrowheads="1"/>
          </p:cNvPicPr>
          <p:nvPr/>
        </p:nvPicPr>
        <p:blipFill>
          <a:blip r:embed="rId7"/>
          <a:srcRect/>
          <a:stretch>
            <a:fillRect/>
          </a:stretch>
        </p:blipFill>
        <p:spPr bwMode="auto">
          <a:xfrm rot="21440717">
            <a:off x="2084528" y="2489107"/>
            <a:ext cx="2652198" cy="2202672"/>
          </a:xfrm>
          <a:prstGeom prst="rect">
            <a:avLst/>
          </a:prstGeom>
          <a:noFill/>
          <a:ln w="9525">
            <a:noFill/>
            <a:miter lim="800000"/>
            <a:headEnd/>
            <a:tailEnd/>
          </a:ln>
          <a:effectLst>
            <a:softEdge rad="63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42844" y="-24"/>
            <a:ext cx="8858280" cy="6814061"/>
          </a:xfrm>
          <a:prstGeom prst="rect">
            <a:avLst/>
          </a:prstGeom>
          <a:ln>
            <a:noFill/>
          </a:ln>
          <a:effectLst>
            <a:softEdge rad="112500"/>
          </a:effectLst>
        </p:spPr>
      </p:pic>
      <p:pic>
        <p:nvPicPr>
          <p:cNvPr id="1027" name="Picture 3"/>
          <p:cNvPicPr>
            <a:picLocks noChangeAspect="1" noChangeArrowheads="1"/>
          </p:cNvPicPr>
          <p:nvPr/>
        </p:nvPicPr>
        <p:blipFill>
          <a:blip r:embed="rId4"/>
          <a:srcRect/>
          <a:stretch>
            <a:fillRect/>
          </a:stretch>
        </p:blipFill>
        <p:spPr bwMode="auto">
          <a:xfrm>
            <a:off x="2571736" y="1643050"/>
            <a:ext cx="3924300" cy="857250"/>
          </a:xfrm>
          <a:prstGeom prst="rect">
            <a:avLst/>
          </a:prstGeom>
          <a:ln>
            <a:noFill/>
          </a:ln>
          <a:effectLst>
            <a:outerShdw blurRad="190500" algn="tl" rotWithShape="0">
              <a:srgbClr val="000000">
                <a:alpha val="70000"/>
              </a:srgbClr>
            </a:outerShdw>
          </a:effectLst>
        </p:spPr>
      </p:pic>
      <p:pic>
        <p:nvPicPr>
          <p:cNvPr id="4" name="Picture 1"/>
          <p:cNvPicPr>
            <a:picLocks noChangeAspect="1" noChangeArrowheads="1"/>
          </p:cNvPicPr>
          <p:nvPr/>
        </p:nvPicPr>
        <p:blipFill>
          <a:blip r:embed="rId5"/>
          <a:srcRect/>
          <a:stretch>
            <a:fillRect/>
          </a:stretch>
        </p:blipFill>
        <p:spPr bwMode="auto">
          <a:xfrm>
            <a:off x="1714500" y="2714620"/>
            <a:ext cx="5715000" cy="3810000"/>
          </a:xfrm>
          <a:prstGeom prst="roundRect">
            <a:avLst>
              <a:gd name="adj" fmla="val 8594"/>
            </a:avLst>
          </a:prstGeom>
          <a:solidFill>
            <a:srgbClr val="FFFFFF">
              <a:shade val="85000"/>
            </a:srgbClr>
          </a:solidFill>
          <a:ln>
            <a:noFill/>
          </a:ln>
          <a:effectLst>
            <a:glow rad="228600">
              <a:schemeClr val="accent1">
                <a:satMod val="175000"/>
                <a:alpha val="40000"/>
              </a:schemeClr>
            </a:glow>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rot="871914">
            <a:off x="1305798" y="2283061"/>
            <a:ext cx="3333750" cy="40005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823802" y="262386"/>
            <a:ext cx="7677288" cy="6452762"/>
          </a:xfrm>
          <a:prstGeom prst="rect">
            <a:avLst/>
          </a:prstGeom>
          <a:ln>
            <a:noFill/>
          </a:ln>
          <a:effectLst>
            <a:outerShdw blurRad="190500" algn="tl" rotWithShape="0">
              <a:srgbClr val="000000">
                <a:alpha val="70000"/>
              </a:srgbClr>
            </a:outerShdw>
          </a:effectLst>
        </p:spPr>
      </p:pic>
      <p:pic>
        <p:nvPicPr>
          <p:cNvPr id="3077" name="Picture 5" descr="C:\Users\lmartinez.INDOTEL2\Downloads\image3765.gif"/>
          <p:cNvPicPr>
            <a:picLocks noChangeAspect="1" noChangeArrowheads="1"/>
          </p:cNvPicPr>
          <p:nvPr/>
        </p:nvPicPr>
        <p:blipFill>
          <a:blip r:embed="rId5"/>
          <a:srcRect/>
          <a:stretch>
            <a:fillRect/>
          </a:stretch>
        </p:blipFill>
        <p:spPr bwMode="auto">
          <a:xfrm>
            <a:off x="6425144" y="1357298"/>
            <a:ext cx="1584348" cy="1600190"/>
          </a:xfrm>
          <a:prstGeom prst="rect">
            <a:avLst/>
          </a:prstGeom>
          <a:ln>
            <a:noFill/>
          </a:ln>
          <a:effectLst>
            <a:softEdge rad="112500"/>
          </a:effectLst>
        </p:spPr>
      </p:pic>
      <p:graphicFrame>
        <p:nvGraphicFramePr>
          <p:cNvPr id="9" name="8 Diagrama"/>
          <p:cNvGraphicFramePr/>
          <p:nvPr/>
        </p:nvGraphicFramePr>
        <p:xfrm>
          <a:off x="1000100" y="1214422"/>
          <a:ext cx="7429552" cy="5072098"/>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5"/>
                                        </p:tgtEl>
                                        <p:attrNameLst>
                                          <p:attrName>ppt_x</p:attrName>
                                        </p:attrNameLst>
                                      </p:cBhvr>
                                      <p:tavLst>
                                        <p:tav tm="0">
                                          <p:val>
                                            <p:strVal val="ppt_x"/>
                                          </p:val>
                                        </p:tav>
                                        <p:tav tm="100000">
                                          <p:val>
                                            <p:strVal val="ppt_x"/>
                                          </p:val>
                                        </p:tav>
                                      </p:tavLst>
                                    </p:anim>
                                    <p:anim calcmode="lin" valueType="num">
                                      <p:cBhvr additive="base">
                                        <p:cTn id="7" dur="500"/>
                                        <p:tgtEl>
                                          <p:spTgt spid="3075"/>
                                        </p:tgtEl>
                                        <p:attrNameLst>
                                          <p:attrName>ppt_y</p:attrName>
                                        </p:attrNameLst>
                                      </p:cBhvr>
                                      <p:tavLst>
                                        <p:tav tm="0">
                                          <p:val>
                                            <p:strVal val="ppt_y"/>
                                          </p:val>
                                        </p:tav>
                                        <p:tav tm="100000">
                                          <p:val>
                                            <p:strVal val="1+ppt_h/2"/>
                                          </p:val>
                                        </p:tav>
                                      </p:tavLst>
                                    </p:anim>
                                    <p:set>
                                      <p:cBhvr>
                                        <p:cTn id="8" dur="1" fill="hold">
                                          <p:stCondLst>
                                            <p:cond delay="499"/>
                                          </p:stCondLst>
                                        </p:cTn>
                                        <p:tgtEl>
                                          <p:spTgt spid="3075"/>
                                        </p:tgtEl>
                                        <p:attrNameLst>
                                          <p:attrName>style.visibility</p:attrName>
                                        </p:attrNameLst>
                                      </p:cBhvr>
                                      <p:to>
                                        <p:strVal val="hidden"/>
                                      </p:to>
                                    </p:se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1000"/>
                                        <p:tgtEl>
                                          <p:spTgt spid="3077"/>
                                        </p:tgtEl>
                                      </p:cBhvr>
                                    </p:animEffect>
                                    <p:anim calcmode="lin" valueType="num">
                                      <p:cBhvr>
                                        <p:cTn id="13" dur="1000" fill="hold"/>
                                        <p:tgtEl>
                                          <p:spTgt spid="3077"/>
                                        </p:tgtEl>
                                        <p:attrNameLst>
                                          <p:attrName>ppt_x</p:attrName>
                                        </p:attrNameLst>
                                      </p:cBhvr>
                                      <p:tavLst>
                                        <p:tav tm="0">
                                          <p:val>
                                            <p:strVal val="#ppt_x"/>
                                          </p:val>
                                        </p:tav>
                                        <p:tav tm="100000">
                                          <p:val>
                                            <p:strVal val="#ppt_x"/>
                                          </p:val>
                                        </p:tav>
                                      </p:tavLst>
                                    </p:anim>
                                    <p:anim calcmode="lin" valueType="num">
                                      <p:cBhvr>
                                        <p:cTn id="14" dur="1000" fill="hold"/>
                                        <p:tgtEl>
                                          <p:spTgt spid="3077"/>
                                        </p:tgtEl>
                                        <p:attrNameLst>
                                          <p:attrName>ppt_y</p:attrName>
                                        </p:attrNameLst>
                                      </p:cBhvr>
                                      <p:tavLst>
                                        <p:tav tm="0">
                                          <p:val>
                                            <p:strVal val="#ppt_y+.1"/>
                                          </p:val>
                                        </p:tav>
                                        <p:tav tm="100000">
                                          <p:val>
                                            <p:strVal val="#ppt_y"/>
                                          </p:val>
                                        </p:tav>
                                      </p:tavLst>
                                    </p:anim>
                                  </p:childTnLst>
                                </p:cTn>
                              </p:par>
                              <p:par>
                                <p:cTn id="15" presetID="56" presetClass="path" presetSubtype="0" accel="50000" decel="50000" fill="hold" nodeType="withEffect">
                                  <p:stCondLst>
                                    <p:cond delay="0"/>
                                  </p:stCondLst>
                                  <p:childTnLst>
                                    <p:animMotion origin="layout" path="M -0.19375 0.13734 L 0.05833 -0.07237 " pathEditMode="relative" rAng="0" ptsTypes="AA">
                                      <p:cBhvr>
                                        <p:cTn id="16" dur="2000" fill="hold"/>
                                        <p:tgtEl>
                                          <p:spTgt spid="8"/>
                                        </p:tgtEl>
                                        <p:attrNameLst>
                                          <p:attrName>ppt_x</p:attrName>
                                          <p:attrName>ppt_y</p:attrName>
                                        </p:attrNameLst>
                                      </p:cBhvr>
                                      <p:rCtr x="126" y="-105"/>
                                    </p:animMotion>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9 Imagen" descr="caracol con fondo transparente.png"/>
          <p:cNvPicPr>
            <a:picLocks noChangeAspect="1"/>
          </p:cNvPicPr>
          <p:nvPr/>
        </p:nvPicPr>
        <p:blipFill>
          <a:blip r:embed="rId3" cstate="print"/>
          <a:stretch>
            <a:fillRect/>
          </a:stretch>
        </p:blipFill>
        <p:spPr>
          <a:xfrm>
            <a:off x="6572264" y="4854314"/>
            <a:ext cx="2407680" cy="1860834"/>
          </a:xfrm>
          <a:prstGeom prst="rect">
            <a:avLst/>
          </a:prstGeom>
        </p:spPr>
      </p:pic>
      <p:pic>
        <p:nvPicPr>
          <p:cNvPr id="11265" name="Picture 1"/>
          <p:cNvPicPr>
            <a:picLocks noChangeAspect="1" noChangeArrowheads="1"/>
          </p:cNvPicPr>
          <p:nvPr/>
        </p:nvPicPr>
        <p:blipFill>
          <a:blip r:embed="rId4"/>
          <a:srcRect/>
          <a:stretch>
            <a:fillRect/>
          </a:stretch>
        </p:blipFill>
        <p:spPr bwMode="auto">
          <a:xfrm>
            <a:off x="1524000" y="1357298"/>
            <a:ext cx="6096000" cy="4572000"/>
          </a:xfrm>
          <a:prstGeom prst="rect">
            <a:avLst/>
          </a:prstGeom>
          <a:ln>
            <a:noFill/>
          </a:ln>
          <a:effectLst>
            <a:outerShdw blurRad="190500" algn="tl" rotWithShape="0">
              <a:srgbClr val="000000">
                <a:alpha val="70000"/>
              </a:srgbClr>
            </a:outerShdw>
          </a:effectLst>
        </p:spPr>
      </p:pic>
      <p:pic>
        <p:nvPicPr>
          <p:cNvPr id="7" name="6 Imagen" descr="escanear0001.png"/>
          <p:cNvPicPr>
            <a:picLocks noChangeAspect="1"/>
          </p:cNvPicPr>
          <p:nvPr/>
        </p:nvPicPr>
        <p:blipFill>
          <a:blip r:embed="rId5"/>
          <a:stretch>
            <a:fillRect/>
          </a:stretch>
        </p:blipFill>
        <p:spPr>
          <a:xfrm>
            <a:off x="715510" y="1285860"/>
            <a:ext cx="7712980" cy="4800610"/>
          </a:xfrm>
          <a:prstGeom prst="rect">
            <a:avLst/>
          </a:prstGeom>
          <a:ln>
            <a:noFill/>
          </a:ln>
          <a:effectLst>
            <a:outerShdw blurRad="190500" algn="tl" rotWithShape="0">
              <a:srgbClr val="000000">
                <a:alpha val="70000"/>
              </a:srgbClr>
            </a:outerShdw>
          </a:effectLst>
        </p:spPr>
      </p:pic>
      <p:pic>
        <p:nvPicPr>
          <p:cNvPr id="9" name="8 Imagen" descr="mouse fro sombra.tif"/>
          <p:cNvPicPr>
            <a:picLocks noChangeAspect="1"/>
          </p:cNvPicPr>
          <p:nvPr/>
        </p:nvPicPr>
        <p:blipFill>
          <a:blip r:embed="rId6"/>
          <a:stretch>
            <a:fillRect/>
          </a:stretch>
        </p:blipFill>
        <p:spPr>
          <a:xfrm>
            <a:off x="0" y="0"/>
            <a:ext cx="1238258" cy="1857388"/>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8 Imagen" descr="caracol con fondo transparente.png"/>
          <p:cNvPicPr>
            <a:picLocks noChangeAspect="1"/>
          </p:cNvPicPr>
          <p:nvPr/>
        </p:nvPicPr>
        <p:blipFill>
          <a:blip r:embed="rId3" cstate="print"/>
          <a:stretch>
            <a:fillRect/>
          </a:stretch>
        </p:blipFill>
        <p:spPr>
          <a:xfrm>
            <a:off x="6572264" y="4854314"/>
            <a:ext cx="2407680" cy="1860834"/>
          </a:xfrm>
          <a:prstGeom prst="rect">
            <a:avLst/>
          </a:prstGeom>
        </p:spPr>
      </p:pic>
      <p:pic>
        <p:nvPicPr>
          <p:cNvPr id="8" name="7 Imagen" descr="mouse fro sombra.tif"/>
          <p:cNvPicPr>
            <a:picLocks noChangeAspect="1"/>
          </p:cNvPicPr>
          <p:nvPr/>
        </p:nvPicPr>
        <p:blipFill>
          <a:blip r:embed="rId4"/>
          <a:stretch>
            <a:fillRect/>
          </a:stretch>
        </p:blipFill>
        <p:spPr>
          <a:xfrm>
            <a:off x="0" y="0"/>
            <a:ext cx="1238258" cy="1857388"/>
          </a:xfrm>
          <a:prstGeom prst="ellipse">
            <a:avLst/>
          </a:prstGeom>
          <a:ln>
            <a:noFill/>
          </a:ln>
          <a:effectLst>
            <a:softEdge rad="112500"/>
          </a:effectLst>
        </p:spPr>
      </p:pic>
      <p:pic>
        <p:nvPicPr>
          <p:cNvPr id="4" name="Picture 2"/>
          <p:cNvPicPr>
            <a:picLocks noChangeAspect="1" noChangeArrowheads="1"/>
          </p:cNvPicPr>
          <p:nvPr/>
        </p:nvPicPr>
        <p:blipFill>
          <a:blip r:embed="rId5"/>
          <a:srcRect/>
          <a:stretch>
            <a:fillRect/>
          </a:stretch>
        </p:blipFill>
        <p:spPr bwMode="auto">
          <a:xfrm>
            <a:off x="3071802" y="2000240"/>
            <a:ext cx="2381250" cy="2667000"/>
          </a:xfrm>
          <a:prstGeom prst="ellipse">
            <a:avLst/>
          </a:prstGeom>
          <a:ln>
            <a:noFill/>
          </a:ln>
          <a:effectLst>
            <a:softEdge rad="112500"/>
          </a:effectLst>
        </p:spPr>
      </p:pic>
      <p:pic>
        <p:nvPicPr>
          <p:cNvPr id="5" name="Picture 4"/>
          <p:cNvPicPr>
            <a:picLocks noChangeAspect="1" noChangeArrowheads="1"/>
          </p:cNvPicPr>
          <p:nvPr/>
        </p:nvPicPr>
        <p:blipFill>
          <a:blip r:embed="rId6"/>
          <a:srcRect/>
          <a:stretch>
            <a:fillRect/>
          </a:stretch>
        </p:blipFill>
        <p:spPr bwMode="auto">
          <a:xfrm>
            <a:off x="2500298" y="1285860"/>
            <a:ext cx="3943404" cy="3943404"/>
          </a:xfrm>
          <a:prstGeom prst="rect">
            <a:avLst/>
          </a:prstGeom>
          <a:ln>
            <a:noFill/>
          </a:ln>
          <a:effectLst>
            <a:outerShdw blurRad="190500" algn="tl" rotWithShape="0">
              <a:srgbClr val="000000">
                <a:alpha val="70000"/>
              </a:srgbClr>
            </a:outerShdw>
          </a:effectLst>
        </p:spPr>
      </p:pic>
      <p:pic>
        <p:nvPicPr>
          <p:cNvPr id="33794" name="Picture 2" descr="http://www.itu.int/osg/csd/cybersecurity/gca/cop/images/mum-son.jpg"/>
          <p:cNvPicPr>
            <a:picLocks noChangeAspect="1" noChangeArrowheads="1"/>
          </p:cNvPicPr>
          <p:nvPr/>
        </p:nvPicPr>
        <p:blipFill>
          <a:blip r:embed="rId7"/>
          <a:srcRect/>
          <a:stretch>
            <a:fillRect/>
          </a:stretch>
        </p:blipFill>
        <p:spPr bwMode="auto">
          <a:xfrm>
            <a:off x="1643041" y="1262110"/>
            <a:ext cx="5545845" cy="4214842"/>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794"/>
                                        </p:tgtEl>
                                        <p:attrNameLst>
                                          <p:attrName>style.visibility</p:attrName>
                                        </p:attrNameLst>
                                      </p:cBhvr>
                                      <p:to>
                                        <p:strVal val="visible"/>
                                      </p:to>
                                    </p:set>
                                    <p:animEffect transition="in" filter="fade">
                                      <p:cBhvr>
                                        <p:cTn id="14" dur="1000"/>
                                        <p:tgtEl>
                                          <p:spTgt spid="33794"/>
                                        </p:tgtEl>
                                      </p:cBhvr>
                                    </p:animEffect>
                                    <p:anim calcmode="lin" valueType="num">
                                      <p:cBhvr>
                                        <p:cTn id="15" dur="1000" fill="hold"/>
                                        <p:tgtEl>
                                          <p:spTgt spid="33794"/>
                                        </p:tgtEl>
                                        <p:attrNameLst>
                                          <p:attrName>ppt_x</p:attrName>
                                        </p:attrNameLst>
                                      </p:cBhvr>
                                      <p:tavLst>
                                        <p:tav tm="0">
                                          <p:val>
                                            <p:strVal val="#ppt_x"/>
                                          </p:val>
                                        </p:tav>
                                        <p:tav tm="100000">
                                          <p:val>
                                            <p:strVal val="#ppt_x"/>
                                          </p:val>
                                        </p:tav>
                                      </p:tavLst>
                                    </p:anim>
                                    <p:anim calcmode="lin" valueType="num">
                                      <p:cBhvr>
                                        <p:cTn id="16"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 Imagen" descr="mouse fro sombra.tif"/>
          <p:cNvPicPr>
            <a:picLocks noChangeAspect="1"/>
          </p:cNvPicPr>
          <p:nvPr/>
        </p:nvPicPr>
        <p:blipFill>
          <a:blip r:embed="rId3"/>
          <a:stretch>
            <a:fillRect/>
          </a:stretch>
        </p:blipFill>
        <p:spPr>
          <a:xfrm>
            <a:off x="0" y="0"/>
            <a:ext cx="1238258" cy="1857388"/>
          </a:xfrm>
          <a:prstGeom prst="ellipse">
            <a:avLst/>
          </a:prstGeom>
          <a:ln>
            <a:noFill/>
          </a:ln>
          <a:effectLst>
            <a:softEdge rad="112500"/>
          </a:effectLst>
        </p:spPr>
      </p:pic>
      <p:grpSp>
        <p:nvGrpSpPr>
          <p:cNvPr id="8" name="7 Grupo"/>
          <p:cNvGrpSpPr/>
          <p:nvPr/>
        </p:nvGrpSpPr>
        <p:grpSpPr>
          <a:xfrm>
            <a:off x="1035819" y="1438533"/>
            <a:ext cx="7072362" cy="888030"/>
            <a:chOff x="0" y="219212"/>
            <a:chExt cx="7072362" cy="888030"/>
          </a:xfrm>
          <a:scene3d>
            <a:camera prst="orthographicFront"/>
            <a:lightRig rig="chilly" dir="t"/>
          </a:scene3d>
        </p:grpSpPr>
        <p:sp>
          <p:nvSpPr>
            <p:cNvPr id="21" name="20 Rectángulo redondeado"/>
            <p:cNvSpPr/>
            <p:nvPr/>
          </p:nvSpPr>
          <p:spPr>
            <a:xfrm>
              <a:off x="0" y="219212"/>
              <a:ext cx="7072362" cy="888030"/>
            </a:xfrm>
            <a:prstGeom prst="roundRect">
              <a:avLst/>
            </a:prstGeom>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21 Rectángulo"/>
            <p:cNvSpPr/>
            <p:nvPr/>
          </p:nvSpPr>
          <p:spPr>
            <a:xfrm>
              <a:off x="43350" y="262562"/>
              <a:ext cx="6985662" cy="8013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rgbClr val="002060"/>
                  </a:solidFill>
                  <a:effectLst>
                    <a:outerShdw blurRad="38100" dist="38100" dir="2700000" algn="tl">
                      <a:srgbClr val="000000">
                        <a:alpha val="43137"/>
                      </a:srgbClr>
                    </a:outerShdw>
                  </a:effectLst>
                </a:rPr>
                <a:t>Enseñar a sus hijos a navegar por Internet de manera responsable</a:t>
              </a:r>
              <a:endParaRPr lang="es-DO" sz="2300" kern="1200" dirty="0">
                <a:solidFill>
                  <a:srgbClr val="002060"/>
                </a:solidFill>
                <a:effectLst>
                  <a:outerShdw blurRad="38100" dist="38100" dir="2700000" algn="tl">
                    <a:srgbClr val="000000">
                      <a:alpha val="43137"/>
                    </a:srgbClr>
                  </a:outerShdw>
                </a:effectLst>
              </a:endParaRPr>
            </a:p>
          </p:txBody>
        </p:sp>
      </p:grpSp>
      <p:grpSp>
        <p:nvGrpSpPr>
          <p:cNvPr id="9" name="8 Grupo"/>
          <p:cNvGrpSpPr/>
          <p:nvPr/>
        </p:nvGrpSpPr>
        <p:grpSpPr>
          <a:xfrm>
            <a:off x="1035819" y="2392803"/>
            <a:ext cx="7072362" cy="888030"/>
            <a:chOff x="0" y="1173482"/>
            <a:chExt cx="7072362" cy="888030"/>
          </a:xfrm>
          <a:scene3d>
            <a:camera prst="orthographicFront"/>
            <a:lightRig rig="chilly" dir="t"/>
          </a:scene3d>
        </p:grpSpPr>
        <p:sp>
          <p:nvSpPr>
            <p:cNvPr id="19" name="18 Rectángulo redondeado"/>
            <p:cNvSpPr/>
            <p:nvPr/>
          </p:nvSpPr>
          <p:spPr>
            <a:xfrm>
              <a:off x="0" y="1173482"/>
              <a:ext cx="7072362" cy="888030"/>
            </a:xfrm>
            <a:prstGeom prst="roundRect">
              <a:avLst/>
            </a:prstGeom>
            <a:sp3d prstMaterial="translucentPowder">
              <a:bevelT w="127000" h="25400" prst="softRound"/>
            </a:sp3d>
          </p:spPr>
          <p:style>
            <a:lnRef idx="0">
              <a:schemeClr val="lt1">
                <a:hueOff val="0"/>
                <a:satOff val="0"/>
                <a:lumOff val="0"/>
                <a:alphaOff val="0"/>
              </a:schemeClr>
            </a:lnRef>
            <a:fillRef idx="1">
              <a:schemeClr val="accent2">
                <a:hueOff val="-2135872"/>
                <a:satOff val="6241"/>
                <a:lumOff val="-1176"/>
                <a:alphaOff val="0"/>
              </a:schemeClr>
            </a:fillRef>
            <a:effectRef idx="0">
              <a:schemeClr val="accent2">
                <a:hueOff val="-2135872"/>
                <a:satOff val="6241"/>
                <a:lumOff val="-1176"/>
                <a:alphaOff val="0"/>
              </a:schemeClr>
            </a:effectRef>
            <a:fontRef idx="minor">
              <a:schemeClr val="lt1"/>
            </a:fontRef>
          </p:style>
        </p:sp>
        <p:sp>
          <p:nvSpPr>
            <p:cNvPr id="20" name="19 Rectángulo"/>
            <p:cNvSpPr/>
            <p:nvPr/>
          </p:nvSpPr>
          <p:spPr>
            <a:xfrm>
              <a:off x="43350" y="1216832"/>
              <a:ext cx="6985662" cy="8013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rgbClr val="002060"/>
                  </a:solidFill>
                  <a:effectLst>
                    <a:outerShdw blurRad="38100" dist="38100" dir="2700000" algn="tl">
                      <a:srgbClr val="000000">
                        <a:alpha val="43137"/>
                      </a:srgbClr>
                    </a:outerShdw>
                  </a:effectLst>
                </a:rPr>
                <a:t>Enseñarle a los menores que nunca deben hacer citas con personas que hayan conocido a través de la Internet</a:t>
              </a:r>
              <a:endParaRPr lang="es-DO" sz="2300" kern="1200" dirty="0">
                <a:solidFill>
                  <a:srgbClr val="002060"/>
                </a:solidFill>
                <a:effectLst>
                  <a:outerShdw blurRad="38100" dist="38100" dir="2700000" algn="tl">
                    <a:srgbClr val="000000">
                      <a:alpha val="43137"/>
                    </a:srgbClr>
                  </a:outerShdw>
                </a:effectLst>
              </a:endParaRPr>
            </a:p>
          </p:txBody>
        </p:sp>
      </p:grpSp>
      <p:grpSp>
        <p:nvGrpSpPr>
          <p:cNvPr id="10" name="9 Grupo"/>
          <p:cNvGrpSpPr/>
          <p:nvPr/>
        </p:nvGrpSpPr>
        <p:grpSpPr>
          <a:xfrm>
            <a:off x="1035819" y="3347073"/>
            <a:ext cx="7072362" cy="888030"/>
            <a:chOff x="0" y="2127752"/>
            <a:chExt cx="7072362" cy="888030"/>
          </a:xfrm>
          <a:scene3d>
            <a:camera prst="orthographicFront"/>
            <a:lightRig rig="chilly" dir="t"/>
          </a:scene3d>
        </p:grpSpPr>
        <p:sp>
          <p:nvSpPr>
            <p:cNvPr id="17" name="16 Rectángulo redondeado"/>
            <p:cNvSpPr/>
            <p:nvPr/>
          </p:nvSpPr>
          <p:spPr>
            <a:xfrm>
              <a:off x="0" y="2127752"/>
              <a:ext cx="7072362" cy="888030"/>
            </a:xfrm>
            <a:prstGeom prst="roundRect">
              <a:avLst/>
            </a:prstGeom>
            <a:sp3d prstMaterial="translucentPowder">
              <a:bevelT w="127000" h="25400" prst="softRound"/>
            </a:sp3d>
          </p:spPr>
          <p:style>
            <a:lnRef idx="0">
              <a:schemeClr val="lt1">
                <a:hueOff val="0"/>
                <a:satOff val="0"/>
                <a:lumOff val="0"/>
                <a:alphaOff val="0"/>
              </a:schemeClr>
            </a:lnRef>
            <a:fillRef idx="1">
              <a:schemeClr val="accent2">
                <a:hueOff val="-4271743"/>
                <a:satOff val="12481"/>
                <a:lumOff val="-2353"/>
                <a:alphaOff val="0"/>
              </a:schemeClr>
            </a:fillRef>
            <a:effectRef idx="0">
              <a:schemeClr val="accent2">
                <a:hueOff val="-4271743"/>
                <a:satOff val="12481"/>
                <a:lumOff val="-2353"/>
                <a:alphaOff val="0"/>
              </a:schemeClr>
            </a:effectRef>
            <a:fontRef idx="minor">
              <a:schemeClr val="lt1"/>
            </a:fontRef>
          </p:style>
        </p:sp>
        <p:sp>
          <p:nvSpPr>
            <p:cNvPr id="18" name="17 Rectángulo"/>
            <p:cNvSpPr/>
            <p:nvPr/>
          </p:nvSpPr>
          <p:spPr>
            <a:xfrm>
              <a:off x="43350" y="2171102"/>
              <a:ext cx="6985662" cy="8013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rgbClr val="002060"/>
                  </a:solidFill>
                  <a:effectLst>
                    <a:outerShdw blurRad="38100" dist="38100" dir="2700000" algn="tl">
                      <a:srgbClr val="000000">
                        <a:alpha val="43137"/>
                      </a:srgbClr>
                    </a:outerShdw>
                  </a:effectLst>
                </a:rPr>
                <a:t>Nunca deben enviar fotografías a través del Internet o del servicio en línea a personas que no conocen</a:t>
              </a:r>
              <a:endParaRPr lang="es-DO" sz="2300" kern="1200" dirty="0">
                <a:solidFill>
                  <a:srgbClr val="002060"/>
                </a:solidFill>
                <a:effectLst>
                  <a:outerShdw blurRad="38100" dist="38100" dir="2700000" algn="tl">
                    <a:srgbClr val="000000">
                      <a:alpha val="43137"/>
                    </a:srgbClr>
                  </a:outerShdw>
                </a:effectLst>
              </a:endParaRPr>
            </a:p>
          </p:txBody>
        </p:sp>
      </p:grpSp>
      <p:grpSp>
        <p:nvGrpSpPr>
          <p:cNvPr id="11" name="10 Grupo"/>
          <p:cNvGrpSpPr/>
          <p:nvPr/>
        </p:nvGrpSpPr>
        <p:grpSpPr>
          <a:xfrm>
            <a:off x="1035819" y="4301344"/>
            <a:ext cx="7072362" cy="888030"/>
            <a:chOff x="0" y="3082023"/>
            <a:chExt cx="7072362" cy="888030"/>
          </a:xfrm>
          <a:scene3d>
            <a:camera prst="orthographicFront"/>
            <a:lightRig rig="chilly" dir="t"/>
          </a:scene3d>
        </p:grpSpPr>
        <p:sp>
          <p:nvSpPr>
            <p:cNvPr id="15" name="14 Rectángulo redondeado"/>
            <p:cNvSpPr/>
            <p:nvPr/>
          </p:nvSpPr>
          <p:spPr>
            <a:xfrm>
              <a:off x="0" y="3082023"/>
              <a:ext cx="7072362" cy="888030"/>
            </a:xfrm>
            <a:prstGeom prst="roundRect">
              <a:avLst/>
            </a:prstGeom>
            <a:sp3d prstMaterial="translucentPowder">
              <a:bevelT w="127000" h="25400" prst="softRound"/>
            </a:sp3d>
          </p:spPr>
          <p:style>
            <a:lnRef idx="0">
              <a:schemeClr val="lt1">
                <a:hueOff val="0"/>
                <a:satOff val="0"/>
                <a:lumOff val="0"/>
                <a:alphaOff val="0"/>
              </a:schemeClr>
            </a:lnRef>
            <a:fillRef idx="1">
              <a:schemeClr val="accent2">
                <a:hueOff val="-6407615"/>
                <a:satOff val="18722"/>
                <a:lumOff val="-3529"/>
                <a:alphaOff val="0"/>
              </a:schemeClr>
            </a:fillRef>
            <a:effectRef idx="0">
              <a:schemeClr val="accent2">
                <a:hueOff val="-6407615"/>
                <a:satOff val="18722"/>
                <a:lumOff val="-3529"/>
                <a:alphaOff val="0"/>
              </a:schemeClr>
            </a:effectRef>
            <a:fontRef idx="minor">
              <a:schemeClr val="lt1"/>
            </a:fontRef>
          </p:style>
        </p:sp>
        <p:sp>
          <p:nvSpPr>
            <p:cNvPr id="16" name="15 Rectángulo"/>
            <p:cNvSpPr/>
            <p:nvPr/>
          </p:nvSpPr>
          <p:spPr>
            <a:xfrm>
              <a:off x="43350" y="3125373"/>
              <a:ext cx="6985662" cy="8013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rgbClr val="002060"/>
                  </a:solidFill>
                  <a:effectLst>
                    <a:outerShdw blurRad="38100" dist="38100" dir="2700000" algn="tl">
                      <a:srgbClr val="000000">
                        <a:alpha val="43137"/>
                      </a:srgbClr>
                    </a:outerShdw>
                  </a:effectLst>
                </a:rPr>
                <a:t>Nunca deben divulgar información personal que sirva para identificarlos</a:t>
              </a:r>
              <a:endParaRPr lang="es-DO" sz="2300" kern="1200" dirty="0">
                <a:solidFill>
                  <a:srgbClr val="002060"/>
                </a:solidFill>
                <a:effectLst>
                  <a:outerShdw blurRad="38100" dist="38100" dir="2700000" algn="tl">
                    <a:srgbClr val="000000">
                      <a:alpha val="43137"/>
                    </a:srgbClr>
                  </a:outerShdw>
                </a:effectLst>
              </a:endParaRPr>
            </a:p>
          </p:txBody>
        </p:sp>
      </p:grpSp>
      <p:grpSp>
        <p:nvGrpSpPr>
          <p:cNvPr id="12" name="11 Grupo"/>
          <p:cNvGrpSpPr/>
          <p:nvPr/>
        </p:nvGrpSpPr>
        <p:grpSpPr>
          <a:xfrm>
            <a:off x="1035819" y="5255614"/>
            <a:ext cx="7072362" cy="888030"/>
            <a:chOff x="0" y="4036293"/>
            <a:chExt cx="7072362" cy="888030"/>
          </a:xfrm>
          <a:scene3d>
            <a:camera prst="orthographicFront"/>
            <a:lightRig rig="chilly" dir="t"/>
          </a:scene3d>
        </p:grpSpPr>
        <p:sp>
          <p:nvSpPr>
            <p:cNvPr id="13" name="12 Rectángulo redondeado"/>
            <p:cNvSpPr/>
            <p:nvPr/>
          </p:nvSpPr>
          <p:spPr>
            <a:xfrm>
              <a:off x="0" y="4036293"/>
              <a:ext cx="7072362" cy="888030"/>
            </a:xfrm>
            <a:prstGeom prst="roundRect">
              <a:avLst/>
            </a:prstGeom>
            <a:sp3d prstMaterial="translucentPowder">
              <a:bevelT w="127000" h="25400" prst="softRound"/>
            </a:sp3d>
          </p:spPr>
          <p:style>
            <a:lnRef idx="0">
              <a:schemeClr val="lt1">
                <a:hueOff val="0"/>
                <a:satOff val="0"/>
                <a:lumOff val="0"/>
                <a:alphaOff val="0"/>
              </a:schemeClr>
            </a:lnRef>
            <a:fillRef idx="1">
              <a:schemeClr val="accent2">
                <a:hueOff val="-8543487"/>
                <a:satOff val="24962"/>
                <a:lumOff val="-4706"/>
                <a:alphaOff val="0"/>
              </a:schemeClr>
            </a:fillRef>
            <a:effectRef idx="0">
              <a:schemeClr val="accent2">
                <a:hueOff val="-8543487"/>
                <a:satOff val="24962"/>
                <a:lumOff val="-4706"/>
                <a:alphaOff val="0"/>
              </a:schemeClr>
            </a:effectRef>
            <a:fontRef idx="minor">
              <a:schemeClr val="lt1"/>
            </a:fontRef>
          </p:style>
        </p:sp>
        <p:sp>
          <p:nvSpPr>
            <p:cNvPr id="14" name="13 Rectángulo"/>
            <p:cNvSpPr/>
            <p:nvPr/>
          </p:nvSpPr>
          <p:spPr>
            <a:xfrm>
              <a:off x="43350" y="4079643"/>
              <a:ext cx="6985662" cy="8013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rgbClr val="002060"/>
                  </a:solidFill>
                  <a:effectLst>
                    <a:outerShdw blurRad="38100" dist="38100" dir="2700000" algn="tl">
                      <a:srgbClr val="000000">
                        <a:alpha val="43137"/>
                      </a:srgbClr>
                    </a:outerShdw>
                  </a:effectLst>
                </a:rPr>
                <a:t>Nunca deben responder a mensajes insinuantes, obscenos,  agresivos o de acoso sexual</a:t>
              </a:r>
              <a:endParaRPr lang="es-DO" sz="2300" kern="1200" dirty="0">
                <a:solidFill>
                  <a:srgbClr val="002060"/>
                </a:solidFill>
                <a:effectLst>
                  <a:outerShdw blurRad="38100" dist="38100" dir="2700000" algn="tl">
                    <a:srgbClr val="000000">
                      <a:alpha val="43137"/>
                    </a:srgbClr>
                  </a:outerShdw>
                </a:effectLst>
              </a:endParaRPr>
            </a:p>
          </p:txBody>
        </p:sp>
      </p:grpSp>
      <p:grpSp>
        <p:nvGrpSpPr>
          <p:cNvPr id="6" name="5 Grupo"/>
          <p:cNvGrpSpPr/>
          <p:nvPr/>
        </p:nvGrpSpPr>
        <p:grpSpPr>
          <a:xfrm>
            <a:off x="6072198" y="142852"/>
            <a:ext cx="2857500" cy="3562350"/>
            <a:chOff x="6072198" y="1857364"/>
            <a:chExt cx="2857500" cy="3562350"/>
          </a:xfrm>
        </p:grpSpPr>
        <p:pic>
          <p:nvPicPr>
            <p:cNvPr id="43010" name="Picture 2"/>
            <p:cNvPicPr>
              <a:picLocks noChangeAspect="1" noChangeArrowheads="1"/>
            </p:cNvPicPr>
            <p:nvPr/>
          </p:nvPicPr>
          <p:blipFill>
            <a:blip r:embed="rId4"/>
            <a:srcRect/>
            <a:stretch>
              <a:fillRect/>
            </a:stretch>
          </p:blipFill>
          <p:spPr bwMode="auto">
            <a:xfrm>
              <a:off x="6072198" y="1857364"/>
              <a:ext cx="2857500" cy="3562350"/>
            </a:xfrm>
            <a:prstGeom prst="rect">
              <a:avLst/>
            </a:prstGeom>
            <a:noFill/>
            <a:ln w="9525">
              <a:noFill/>
              <a:miter lim="800000"/>
              <a:headEnd/>
              <a:tailEnd/>
            </a:ln>
            <a:effectLst/>
          </p:spPr>
        </p:pic>
        <p:sp>
          <p:nvSpPr>
            <p:cNvPr id="5" name="4 CuadroTexto"/>
            <p:cNvSpPr txBox="1"/>
            <p:nvPr/>
          </p:nvSpPr>
          <p:spPr>
            <a:xfrm>
              <a:off x="6286512" y="4786322"/>
              <a:ext cx="2428892" cy="400110"/>
            </a:xfrm>
            <a:prstGeom prst="rect">
              <a:avLst/>
            </a:prstGeom>
            <a:noFill/>
          </p:spPr>
          <p:txBody>
            <a:bodyPr wrap="square" rtlCol="0">
              <a:spAutoFit/>
            </a:bodyPr>
            <a:lstStyle/>
            <a:p>
              <a:pPr algn="ctr"/>
              <a:r>
                <a:rPr lang="es-DO" sz="2000" b="1" dirty="0" smtClean="0">
                  <a:ln w="12700">
                    <a:solidFill>
                      <a:schemeClr val="accent4">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VICTIMA</a:t>
              </a:r>
              <a:endParaRPr lang="es-DO" sz="2000" b="1" dirty="0">
                <a:ln w="12700">
                  <a:solidFill>
                    <a:schemeClr val="accent4">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l="24931" b="8102"/>
          <a:stretch>
            <a:fillRect/>
          </a:stretch>
        </p:blipFill>
        <p:spPr bwMode="auto">
          <a:xfrm>
            <a:off x="428596" y="1285860"/>
            <a:ext cx="2857520" cy="4903170"/>
          </a:xfrm>
          <a:prstGeom prst="rect">
            <a:avLst/>
          </a:prstGeom>
          <a:ln>
            <a:noFill/>
          </a:ln>
          <a:effectLst>
            <a:softEdge rad="112500"/>
          </a:effectLst>
        </p:spPr>
      </p:pic>
      <p:pic>
        <p:nvPicPr>
          <p:cNvPr id="5" name="4 Imagen" descr="dia internet copy.jpg"/>
          <p:cNvPicPr>
            <a:picLocks noChangeAspect="1"/>
          </p:cNvPicPr>
          <p:nvPr/>
        </p:nvPicPr>
        <p:blipFill>
          <a:blip r:embed="rId4" cstate="print"/>
          <a:stretch>
            <a:fillRect/>
          </a:stretch>
        </p:blipFill>
        <p:spPr>
          <a:xfrm>
            <a:off x="0" y="606669"/>
            <a:ext cx="9144000" cy="5644662"/>
          </a:xfrm>
          <a:prstGeom prst="rect">
            <a:avLst/>
          </a:prstGeom>
          <a:ln>
            <a:noFill/>
          </a:ln>
          <a:effectLst>
            <a:softEdge rad="112500"/>
          </a:effectLst>
        </p:spPr>
      </p:pic>
      <p:graphicFrame>
        <p:nvGraphicFramePr>
          <p:cNvPr id="6" name="5 Diagrama"/>
          <p:cNvGraphicFramePr/>
          <p:nvPr/>
        </p:nvGraphicFramePr>
        <p:xfrm>
          <a:off x="214282" y="2786058"/>
          <a:ext cx="6072214" cy="3643338"/>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3 Imagen" descr="afiche internet SANO.jpg"/>
          <p:cNvPicPr>
            <a:picLocks noChangeAspect="1"/>
          </p:cNvPicPr>
          <p:nvPr/>
        </p:nvPicPr>
        <p:blipFill>
          <a:blip r:embed="rId3"/>
          <a:stretch>
            <a:fillRect/>
          </a:stretch>
        </p:blipFill>
        <p:spPr>
          <a:xfrm>
            <a:off x="0" y="470647"/>
            <a:ext cx="9144000" cy="5916706"/>
          </a:xfrm>
          <a:prstGeom prst="rect">
            <a:avLst/>
          </a:prstGeom>
          <a:ln>
            <a:noFill/>
          </a:ln>
          <a:effectLst>
            <a:softEdge rad="112500"/>
          </a:effectLst>
        </p:spPr>
      </p:pic>
      <p:pic>
        <p:nvPicPr>
          <p:cNvPr id="5" name="Picture 2"/>
          <p:cNvPicPr>
            <a:picLocks noGrp="1" noChangeAspect="1" noChangeArrowheads="1"/>
          </p:cNvPicPr>
          <p:nvPr>
            <p:ph sz="quarter" idx="1"/>
          </p:nvPr>
        </p:nvPicPr>
        <p:blipFill>
          <a:blip r:embed="rId4"/>
          <a:srcRect/>
          <a:stretch>
            <a:fillRect/>
          </a:stretch>
        </p:blipFill>
        <p:spPr bwMode="auto">
          <a:xfrm>
            <a:off x="357158" y="4857760"/>
            <a:ext cx="2930796" cy="1598616"/>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11551 " pathEditMode="relative" rAng="0" ptsTypes="AA">
                                      <p:cBhvr>
                                        <p:cTn id="6" dur="2000" fill="hold"/>
                                        <p:tgtEl>
                                          <p:spTgt spid="4"/>
                                        </p:tgtEl>
                                        <p:attrNameLst>
                                          <p:attrName>ppt_x</p:attrName>
                                          <p:attrName>ppt_y</p:attrName>
                                        </p:attrNameLst>
                                      </p:cBhvr>
                                      <p:rCtr x="0" y="-58"/>
                                    </p:animMotion>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clrChange>
              <a:clrFrom>
                <a:srgbClr val="F7F7EF"/>
              </a:clrFrom>
              <a:clrTo>
                <a:srgbClr val="F7F7EF">
                  <a:alpha val="0"/>
                </a:srgbClr>
              </a:clrTo>
            </a:clrChange>
          </a:blip>
          <a:srcRect/>
          <a:stretch>
            <a:fillRect/>
          </a:stretch>
        </p:blipFill>
        <p:spPr bwMode="auto">
          <a:xfrm>
            <a:off x="214282" y="1857364"/>
            <a:ext cx="2857500" cy="2857500"/>
          </a:xfrm>
          <a:prstGeom prst="rect">
            <a:avLst/>
          </a:prstGeom>
          <a:noFill/>
          <a:ln w="9525">
            <a:noFill/>
            <a:miter lim="800000"/>
            <a:headEnd/>
            <a:tailEnd/>
          </a:ln>
          <a:effectLst/>
        </p:spPr>
      </p:pic>
      <p:pic>
        <p:nvPicPr>
          <p:cNvPr id="3" name="2 Imagen" descr="internet sano2.jpg"/>
          <p:cNvPicPr>
            <a:picLocks noChangeAspect="1"/>
          </p:cNvPicPr>
          <p:nvPr/>
        </p:nvPicPr>
        <p:blipFill>
          <a:blip r:embed="rId4"/>
          <a:stretch>
            <a:fillRect/>
          </a:stretch>
        </p:blipFill>
        <p:spPr>
          <a:xfrm>
            <a:off x="642910" y="1166334"/>
            <a:ext cx="7707806" cy="5120186"/>
          </a:xfrm>
          <a:prstGeom prst="rect">
            <a:avLst/>
          </a:prstGeom>
          <a:ln>
            <a:noFill/>
          </a:ln>
          <a:effectLst>
            <a:outerShdw blurRad="190500" algn="tl" rotWithShape="0">
              <a:srgbClr val="000000">
                <a:alpha val="70000"/>
              </a:srgbClr>
            </a:outerShdw>
          </a:effectLst>
        </p:spPr>
      </p:pic>
      <p:pic>
        <p:nvPicPr>
          <p:cNvPr id="5" name="Picture 2"/>
          <p:cNvPicPr>
            <a:picLocks noChangeAspect="1" noChangeArrowheads="1"/>
          </p:cNvPicPr>
          <p:nvPr/>
        </p:nvPicPr>
        <p:blipFill>
          <a:blip r:embed="rId5"/>
          <a:srcRect/>
          <a:stretch>
            <a:fillRect/>
          </a:stretch>
        </p:blipFill>
        <p:spPr bwMode="auto">
          <a:xfrm>
            <a:off x="714348" y="169458"/>
            <a:ext cx="7786742" cy="6617128"/>
          </a:xfrm>
          <a:prstGeom prst="rect">
            <a:avLst/>
          </a:prstGeom>
          <a:ln>
            <a:noFill/>
          </a:ln>
          <a:effectLst>
            <a:outerShdw blurRad="190500" algn="tl" rotWithShape="0">
              <a:srgbClr val="000000">
                <a:alpha val="70000"/>
              </a:srgbClr>
            </a:outerShdw>
          </a:effectLst>
        </p:spPr>
      </p:pic>
      <p:pic>
        <p:nvPicPr>
          <p:cNvPr id="4" name="3 Imagen" descr="internet sano curva 4.jpg"/>
          <p:cNvPicPr>
            <a:picLocks noChangeAspect="1"/>
          </p:cNvPicPr>
          <p:nvPr/>
        </p:nvPicPr>
        <p:blipFill>
          <a:blip r:embed="rId6"/>
          <a:stretch>
            <a:fillRect/>
          </a:stretch>
        </p:blipFill>
        <p:spPr>
          <a:xfrm>
            <a:off x="285749" y="71414"/>
            <a:ext cx="8572531" cy="6747308"/>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5058"/>
                                        </p:tgtEl>
                                        <p:attrNameLst>
                                          <p:attrName>ppt_x</p:attrName>
                                        </p:attrNameLst>
                                      </p:cBhvr>
                                      <p:tavLst>
                                        <p:tav tm="0">
                                          <p:val>
                                            <p:strVal val="ppt_x"/>
                                          </p:val>
                                        </p:tav>
                                        <p:tav tm="100000">
                                          <p:val>
                                            <p:strVal val="ppt_x"/>
                                          </p:val>
                                        </p:tav>
                                      </p:tavLst>
                                    </p:anim>
                                    <p:anim calcmode="lin" valueType="num">
                                      <p:cBhvr additive="base">
                                        <p:cTn id="7" dur="500"/>
                                        <p:tgtEl>
                                          <p:spTgt spid="45058"/>
                                        </p:tgtEl>
                                        <p:attrNameLst>
                                          <p:attrName>ppt_y</p:attrName>
                                        </p:attrNameLst>
                                      </p:cBhvr>
                                      <p:tavLst>
                                        <p:tav tm="0">
                                          <p:val>
                                            <p:strVal val="ppt_y"/>
                                          </p:val>
                                        </p:tav>
                                        <p:tav tm="100000">
                                          <p:val>
                                            <p:strVal val="1+ppt_h/2"/>
                                          </p:val>
                                        </p:tav>
                                      </p:tavLst>
                                    </p:anim>
                                    <p:set>
                                      <p:cBhvr>
                                        <p:cTn id="8" dur="1" fill="hold">
                                          <p:stCondLst>
                                            <p:cond delay="499"/>
                                          </p:stCondLst>
                                        </p:cTn>
                                        <p:tgtEl>
                                          <p:spTgt spid="450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2 Rectángulo redondeado"/>
          <p:cNvSpPr/>
          <p:nvPr/>
        </p:nvSpPr>
        <p:spPr>
          <a:xfrm>
            <a:off x="428596" y="285728"/>
            <a:ext cx="8286808" cy="642942"/>
          </a:xfrm>
          <a:prstGeom prst="roundRect">
            <a:avLst/>
          </a:prstGeom>
          <a:effectLst>
            <a:glow rad="228600">
              <a:schemeClr val="accent1">
                <a:satMod val="175000"/>
                <a:alpha val="40000"/>
              </a:schemeClr>
            </a:glow>
            <a:outerShdw blurRad="38100" dist="25400" dir="5400000" rotWithShape="0">
              <a:srgbClr val="000000">
                <a:alpha val="40000"/>
              </a:srgb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rgbClr val="00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¿Qué buscamos con la Campaña Internet Sano?</a:t>
            </a:r>
            <a:endParaRPr lang="es-DO" dirty="0"/>
          </a:p>
        </p:txBody>
      </p:sp>
      <p:pic>
        <p:nvPicPr>
          <p:cNvPr id="5" name="4 Imagen" descr="mouse fro sombra.tif"/>
          <p:cNvPicPr>
            <a:picLocks noChangeAspect="1"/>
          </p:cNvPicPr>
          <p:nvPr/>
        </p:nvPicPr>
        <p:blipFill>
          <a:blip r:embed="rId3"/>
          <a:stretch>
            <a:fillRect/>
          </a:stretch>
        </p:blipFill>
        <p:spPr>
          <a:xfrm>
            <a:off x="0" y="0"/>
            <a:ext cx="1238258" cy="1857388"/>
          </a:xfrm>
          <a:prstGeom prst="ellipse">
            <a:avLst/>
          </a:prstGeom>
          <a:ln>
            <a:noFill/>
          </a:ln>
          <a:effectLst>
            <a:softEdge rad="112500"/>
          </a:effectLst>
        </p:spPr>
      </p:pic>
      <p:sp>
        <p:nvSpPr>
          <p:cNvPr id="4" name="3 Llamada de nube"/>
          <p:cNvSpPr/>
          <p:nvPr/>
        </p:nvSpPr>
        <p:spPr>
          <a:xfrm>
            <a:off x="571472" y="1571612"/>
            <a:ext cx="5214974" cy="4857784"/>
          </a:xfrm>
          <a:prstGeom prst="cloudCallout">
            <a:avLst>
              <a:gd name="adj1" fmla="val -40499"/>
              <a:gd name="adj2" fmla="val -53444"/>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DO" sz="2000" dirty="0" smtClean="0">
                <a:solidFill>
                  <a:schemeClr val="accent1"/>
                </a:solidFill>
                <a:effectLst>
                  <a:outerShdw blurRad="38100" dist="38100" dir="2700000" algn="tl">
                    <a:srgbClr val="000000">
                      <a:alpha val="43137"/>
                    </a:srgbClr>
                  </a:outerShdw>
                </a:effectLst>
              </a:rPr>
              <a:t>Contribuir a que niñas, niños y adolescentes de la República Dominicana naveguen en el ciberespacio de manera segura, desarrollando el uso responsable y ético del Internet, como instrumento para la construcción de una real cultura del conocimiento, la creatividad y la innovación.</a:t>
            </a:r>
            <a:endParaRPr lang="es-DO" sz="2000" dirty="0">
              <a:solidFill>
                <a:schemeClr val="accent1"/>
              </a:solidFill>
              <a:effectLst>
                <a:outerShdw blurRad="38100" dist="38100" dir="2700000" algn="tl">
                  <a:srgbClr val="000000">
                    <a:alpha val="43137"/>
                  </a:srgbClr>
                </a:outerShdw>
              </a:effectLst>
            </a:endParaRPr>
          </a:p>
        </p:txBody>
      </p:sp>
      <p:pic>
        <p:nvPicPr>
          <p:cNvPr id="8" name="1 Imagen" descr="DSC_0244.JPG"/>
          <p:cNvPicPr>
            <a:picLocks noGrp="1" noChangeAspect="1"/>
          </p:cNvPicPr>
          <p:nvPr isPhoto="1"/>
        </p:nvPicPr>
        <p:blipFill>
          <a:blip r:embed="rId4"/>
          <a:srcRect/>
          <a:stretch>
            <a:fillRect/>
          </a:stretch>
        </p:blipFill>
        <p:spPr bwMode="auto">
          <a:xfrm>
            <a:off x="6072198" y="1571618"/>
            <a:ext cx="2369084" cy="15716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1 Imagen" descr="DSC_0235.JPG"/>
          <p:cNvPicPr>
            <a:picLocks noGrp="1" noChangeAspect="1"/>
          </p:cNvPicPr>
          <p:nvPr isPhoto="1"/>
        </p:nvPicPr>
        <p:blipFill>
          <a:blip r:embed="rId5"/>
          <a:srcRect/>
          <a:stretch>
            <a:fillRect/>
          </a:stretch>
        </p:blipFill>
        <p:spPr bwMode="auto">
          <a:xfrm>
            <a:off x="6357950" y="3128695"/>
            <a:ext cx="2500330" cy="16576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1 Imagen" descr="DSC_0054.JPG"/>
          <p:cNvPicPr>
            <a:picLocks noGrp="1" noChangeAspect="1"/>
          </p:cNvPicPr>
          <p:nvPr isPhoto="1"/>
        </p:nvPicPr>
        <p:blipFill>
          <a:blip r:embed="rId6"/>
          <a:srcRect/>
          <a:stretch>
            <a:fillRect/>
          </a:stretch>
        </p:blipFill>
        <p:spPr bwMode="auto">
          <a:xfrm>
            <a:off x="6000760" y="4786322"/>
            <a:ext cx="2370626" cy="15716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1" presetClass="entr" presetSubtype="0" fill="hold" nodeType="withEffect">
                                  <p:stCondLst>
                                    <p:cond delay="2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9"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3 Imagen" descr="afiche internet SANO.jpg"/>
          <p:cNvPicPr>
            <a:picLocks noChangeAspect="1"/>
          </p:cNvPicPr>
          <p:nvPr/>
        </p:nvPicPr>
        <p:blipFill>
          <a:blip r:embed="rId3"/>
          <a:stretch>
            <a:fillRect/>
          </a:stretch>
        </p:blipFill>
        <p:spPr>
          <a:xfrm>
            <a:off x="0" y="470647"/>
            <a:ext cx="9144000" cy="5916706"/>
          </a:xfrm>
          <a:prstGeom prst="rect">
            <a:avLst/>
          </a:prstGeom>
          <a:ln>
            <a:noFill/>
          </a:ln>
          <a:effectLst>
            <a:softEdge rad="112500"/>
          </a:effectLst>
        </p:spPr>
      </p:pic>
      <p:pic>
        <p:nvPicPr>
          <p:cNvPr id="2" name="1 Imagen" descr="internet sano curva 3.jpg"/>
          <p:cNvPicPr>
            <a:picLocks noChangeAspect="1"/>
          </p:cNvPicPr>
          <p:nvPr/>
        </p:nvPicPr>
        <p:blipFill>
          <a:blip r:embed="rId4"/>
          <a:stretch>
            <a:fillRect/>
          </a:stretch>
        </p:blipFill>
        <p:spPr>
          <a:xfrm>
            <a:off x="1391860" y="2500306"/>
            <a:ext cx="7609296" cy="428628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1 Imagen" descr="Batey 6 - VM (1).JPG"/>
          <p:cNvPicPr>
            <a:picLocks noGrp="1" noChangeAspect="1"/>
          </p:cNvPicPr>
          <p:nvPr isPhoto="1"/>
        </p:nvPicPr>
        <p:blipFill>
          <a:blip r:embed="rId3"/>
          <a:srcRect/>
          <a:stretch>
            <a:fillRect/>
          </a:stretch>
        </p:blipFill>
        <p:spPr bwMode="auto">
          <a:xfrm>
            <a:off x="1325563" y="4295775"/>
            <a:ext cx="1285875" cy="854075"/>
          </a:xfrm>
          <a:prstGeom prst="rect">
            <a:avLst/>
          </a:prstGeom>
          <a:noFill/>
          <a:ln w="9525">
            <a:noFill/>
            <a:miter lim="800000"/>
            <a:headEnd/>
            <a:tailEnd/>
          </a:ln>
        </p:spPr>
      </p:pic>
      <p:pic>
        <p:nvPicPr>
          <p:cNvPr id="11" name="1 Imagen" descr="Batey 6 - VM (4).JPG"/>
          <p:cNvPicPr>
            <a:picLocks noGrp="1" noChangeAspect="1"/>
          </p:cNvPicPr>
          <p:nvPr isPhoto="1"/>
        </p:nvPicPr>
        <p:blipFill>
          <a:blip r:embed="rId4"/>
          <a:srcRect/>
          <a:stretch>
            <a:fillRect/>
          </a:stretch>
        </p:blipFill>
        <p:spPr bwMode="auto">
          <a:xfrm>
            <a:off x="20638" y="4295775"/>
            <a:ext cx="1285875" cy="854075"/>
          </a:xfrm>
          <a:prstGeom prst="rect">
            <a:avLst/>
          </a:prstGeom>
          <a:noFill/>
          <a:ln w="9525">
            <a:noFill/>
            <a:miter lim="800000"/>
            <a:headEnd/>
            <a:tailEnd/>
          </a:ln>
        </p:spPr>
      </p:pic>
      <p:pic>
        <p:nvPicPr>
          <p:cNvPr id="12" name="1 Imagen" descr="Batey 6 - VM (6).JPG"/>
          <p:cNvPicPr>
            <a:picLocks noGrp="1" noChangeAspect="1"/>
          </p:cNvPicPr>
          <p:nvPr isPhoto="1"/>
        </p:nvPicPr>
        <p:blipFill>
          <a:blip r:embed="rId5"/>
          <a:srcRect/>
          <a:stretch>
            <a:fillRect/>
          </a:stretch>
        </p:blipFill>
        <p:spPr bwMode="auto">
          <a:xfrm>
            <a:off x="2628900" y="4295775"/>
            <a:ext cx="1285875" cy="854075"/>
          </a:xfrm>
          <a:prstGeom prst="rect">
            <a:avLst/>
          </a:prstGeom>
          <a:noFill/>
          <a:ln w="9525">
            <a:noFill/>
            <a:miter lim="800000"/>
            <a:headEnd/>
            <a:tailEnd/>
          </a:ln>
        </p:spPr>
      </p:pic>
      <p:pic>
        <p:nvPicPr>
          <p:cNvPr id="13" name="1 Imagen" descr="DSC_0234.JPG"/>
          <p:cNvPicPr>
            <a:picLocks noGrp="1" noChangeAspect="1"/>
          </p:cNvPicPr>
          <p:nvPr isPhoto="1"/>
        </p:nvPicPr>
        <p:blipFill>
          <a:blip r:embed="rId6"/>
          <a:srcRect/>
          <a:stretch>
            <a:fillRect/>
          </a:stretch>
        </p:blipFill>
        <p:spPr bwMode="auto">
          <a:xfrm>
            <a:off x="3933825" y="4295775"/>
            <a:ext cx="1285875" cy="852488"/>
          </a:xfrm>
          <a:prstGeom prst="rect">
            <a:avLst/>
          </a:prstGeom>
          <a:noFill/>
          <a:ln w="9525">
            <a:noFill/>
            <a:miter lim="800000"/>
            <a:headEnd/>
            <a:tailEnd/>
          </a:ln>
        </p:spPr>
      </p:pic>
      <p:pic>
        <p:nvPicPr>
          <p:cNvPr id="14" name="1 Imagen" descr="DSC_0235.JPG"/>
          <p:cNvPicPr>
            <a:picLocks noGrp="1" noChangeAspect="1"/>
          </p:cNvPicPr>
          <p:nvPr isPhoto="1"/>
        </p:nvPicPr>
        <p:blipFill>
          <a:blip r:embed="rId7"/>
          <a:srcRect/>
          <a:stretch>
            <a:fillRect/>
          </a:stretch>
        </p:blipFill>
        <p:spPr bwMode="auto">
          <a:xfrm>
            <a:off x="5237163" y="4295775"/>
            <a:ext cx="1285875" cy="852488"/>
          </a:xfrm>
          <a:prstGeom prst="rect">
            <a:avLst/>
          </a:prstGeom>
          <a:noFill/>
          <a:ln w="9525">
            <a:noFill/>
            <a:miter lim="800000"/>
            <a:headEnd/>
            <a:tailEnd/>
          </a:ln>
        </p:spPr>
      </p:pic>
      <p:pic>
        <p:nvPicPr>
          <p:cNvPr id="15" name="1 Imagen" descr="DSC_0241.JPG"/>
          <p:cNvPicPr>
            <a:picLocks noGrp="1" noChangeAspect="1"/>
          </p:cNvPicPr>
          <p:nvPr isPhoto="1"/>
        </p:nvPicPr>
        <p:blipFill>
          <a:blip r:embed="rId8"/>
          <a:srcRect/>
          <a:stretch>
            <a:fillRect/>
          </a:stretch>
        </p:blipFill>
        <p:spPr bwMode="auto">
          <a:xfrm>
            <a:off x="6542088" y="4295775"/>
            <a:ext cx="1292225" cy="857250"/>
          </a:xfrm>
          <a:prstGeom prst="rect">
            <a:avLst/>
          </a:prstGeom>
          <a:noFill/>
          <a:ln w="9525">
            <a:noFill/>
            <a:miter lim="800000"/>
            <a:headEnd/>
            <a:tailEnd/>
          </a:ln>
        </p:spPr>
      </p:pic>
      <p:pic>
        <p:nvPicPr>
          <p:cNvPr id="16" name="1 Imagen" descr="DSC_0352.JPG"/>
          <p:cNvPicPr>
            <a:picLocks noGrp="1" noChangeAspect="1"/>
          </p:cNvPicPr>
          <p:nvPr isPhoto="1"/>
        </p:nvPicPr>
        <p:blipFill>
          <a:blip r:embed="rId9"/>
          <a:srcRect/>
          <a:stretch>
            <a:fillRect/>
          </a:stretch>
        </p:blipFill>
        <p:spPr bwMode="auto">
          <a:xfrm>
            <a:off x="7851775" y="4295775"/>
            <a:ext cx="1292225" cy="857250"/>
          </a:xfrm>
          <a:prstGeom prst="rect">
            <a:avLst/>
          </a:prstGeom>
          <a:noFill/>
          <a:ln w="9525">
            <a:noFill/>
            <a:miter lim="800000"/>
            <a:headEnd/>
            <a:tailEnd/>
          </a:ln>
        </p:spPr>
      </p:pic>
      <p:pic>
        <p:nvPicPr>
          <p:cNvPr id="17" name="1 Imagen" descr="DSC_0067.JPG"/>
          <p:cNvPicPr>
            <a:picLocks noGrp="1" noChangeAspect="1"/>
          </p:cNvPicPr>
          <p:nvPr isPhoto="1"/>
        </p:nvPicPr>
        <p:blipFill>
          <a:blip r:embed="rId10"/>
          <a:srcRect/>
          <a:stretch>
            <a:fillRect/>
          </a:stretch>
        </p:blipFill>
        <p:spPr bwMode="auto">
          <a:xfrm>
            <a:off x="3941763" y="5154613"/>
            <a:ext cx="1281112" cy="849312"/>
          </a:xfrm>
          <a:prstGeom prst="rect">
            <a:avLst/>
          </a:prstGeom>
          <a:noFill/>
          <a:ln w="9525">
            <a:noFill/>
            <a:miter lim="800000"/>
            <a:headEnd/>
            <a:tailEnd/>
          </a:ln>
        </p:spPr>
      </p:pic>
      <p:pic>
        <p:nvPicPr>
          <p:cNvPr id="18" name="1 Imagen" descr="DSC_0069.JPG"/>
          <p:cNvPicPr>
            <a:picLocks noGrp="1" noChangeAspect="1"/>
          </p:cNvPicPr>
          <p:nvPr isPhoto="1"/>
        </p:nvPicPr>
        <p:blipFill>
          <a:blip r:embed="rId11"/>
          <a:srcRect/>
          <a:stretch>
            <a:fillRect/>
          </a:stretch>
        </p:blipFill>
        <p:spPr bwMode="auto">
          <a:xfrm>
            <a:off x="1323975" y="5154613"/>
            <a:ext cx="1292225" cy="857250"/>
          </a:xfrm>
          <a:prstGeom prst="rect">
            <a:avLst/>
          </a:prstGeom>
          <a:noFill/>
          <a:ln w="9525">
            <a:noFill/>
            <a:miter lim="800000"/>
            <a:headEnd/>
            <a:tailEnd/>
          </a:ln>
        </p:spPr>
      </p:pic>
      <p:pic>
        <p:nvPicPr>
          <p:cNvPr id="19" name="1 Imagen" descr="DSC_0151.JPG"/>
          <p:cNvPicPr>
            <a:picLocks noGrp="1" noChangeAspect="1"/>
          </p:cNvPicPr>
          <p:nvPr isPhoto="1"/>
        </p:nvPicPr>
        <p:blipFill>
          <a:blip r:embed="rId12"/>
          <a:srcRect/>
          <a:stretch>
            <a:fillRect/>
          </a:stretch>
        </p:blipFill>
        <p:spPr bwMode="auto">
          <a:xfrm>
            <a:off x="20638" y="6011863"/>
            <a:ext cx="1285875" cy="852487"/>
          </a:xfrm>
          <a:prstGeom prst="rect">
            <a:avLst/>
          </a:prstGeom>
          <a:noFill/>
          <a:ln w="9525">
            <a:noFill/>
            <a:miter lim="800000"/>
            <a:headEnd/>
            <a:tailEnd/>
          </a:ln>
        </p:spPr>
      </p:pic>
      <p:pic>
        <p:nvPicPr>
          <p:cNvPr id="20" name="1 Imagen" descr="DSC_0228.JPG"/>
          <p:cNvPicPr>
            <a:picLocks noGrp="1" noChangeAspect="1"/>
          </p:cNvPicPr>
          <p:nvPr isPhoto="1"/>
        </p:nvPicPr>
        <p:blipFill>
          <a:blip r:embed="rId13"/>
          <a:srcRect/>
          <a:stretch>
            <a:fillRect/>
          </a:stretch>
        </p:blipFill>
        <p:spPr bwMode="auto">
          <a:xfrm>
            <a:off x="6548438" y="5154613"/>
            <a:ext cx="1292225" cy="857250"/>
          </a:xfrm>
          <a:prstGeom prst="rect">
            <a:avLst/>
          </a:prstGeom>
          <a:noFill/>
          <a:ln w="9525">
            <a:noFill/>
            <a:miter lim="800000"/>
            <a:headEnd/>
            <a:tailEnd/>
          </a:ln>
        </p:spPr>
      </p:pic>
      <p:pic>
        <p:nvPicPr>
          <p:cNvPr id="21" name="1 Imagen" descr="DSC_0242.JPG"/>
          <p:cNvPicPr>
            <a:picLocks noGrp="1" noChangeAspect="1"/>
          </p:cNvPicPr>
          <p:nvPr isPhoto="1"/>
        </p:nvPicPr>
        <p:blipFill>
          <a:blip r:embed="rId14"/>
          <a:srcRect/>
          <a:stretch>
            <a:fillRect/>
          </a:stretch>
        </p:blipFill>
        <p:spPr bwMode="auto">
          <a:xfrm>
            <a:off x="2632075" y="6011863"/>
            <a:ext cx="1292225" cy="857250"/>
          </a:xfrm>
          <a:prstGeom prst="rect">
            <a:avLst/>
          </a:prstGeom>
          <a:noFill/>
          <a:ln w="9525">
            <a:noFill/>
            <a:miter lim="800000"/>
            <a:headEnd/>
            <a:tailEnd/>
          </a:ln>
        </p:spPr>
      </p:pic>
      <p:pic>
        <p:nvPicPr>
          <p:cNvPr id="22" name="1 Imagen" descr="DSC_0352.JPG"/>
          <p:cNvPicPr>
            <a:picLocks noGrp="1" noChangeAspect="1"/>
          </p:cNvPicPr>
          <p:nvPr isPhoto="1"/>
        </p:nvPicPr>
        <p:blipFill>
          <a:blip r:embed="rId9"/>
          <a:srcRect/>
          <a:stretch>
            <a:fillRect/>
          </a:stretch>
        </p:blipFill>
        <p:spPr bwMode="auto">
          <a:xfrm>
            <a:off x="5248275" y="6011863"/>
            <a:ext cx="1292225" cy="857250"/>
          </a:xfrm>
          <a:prstGeom prst="rect">
            <a:avLst/>
          </a:prstGeom>
          <a:noFill/>
          <a:ln w="9525">
            <a:noFill/>
            <a:miter lim="800000"/>
            <a:headEnd/>
            <a:tailEnd/>
          </a:ln>
        </p:spPr>
      </p:pic>
      <p:pic>
        <p:nvPicPr>
          <p:cNvPr id="23" name="1 Imagen" descr="DSC_0054.JPG"/>
          <p:cNvPicPr>
            <a:picLocks noGrp="1" noChangeAspect="1"/>
          </p:cNvPicPr>
          <p:nvPr isPhoto="1"/>
        </p:nvPicPr>
        <p:blipFill>
          <a:blip r:embed="rId15"/>
          <a:srcRect/>
          <a:stretch>
            <a:fillRect/>
          </a:stretch>
        </p:blipFill>
        <p:spPr bwMode="auto">
          <a:xfrm>
            <a:off x="7858125" y="6011863"/>
            <a:ext cx="1285875" cy="852487"/>
          </a:xfrm>
          <a:prstGeom prst="rect">
            <a:avLst/>
          </a:prstGeom>
          <a:noFill/>
          <a:ln w="9525">
            <a:noFill/>
            <a:miter lim="800000"/>
            <a:headEnd/>
            <a:tailEnd/>
          </a:ln>
        </p:spPr>
      </p:pic>
      <p:pic>
        <p:nvPicPr>
          <p:cNvPr id="24" name="1 Imagen" descr="DSC_0225.JPG"/>
          <p:cNvPicPr>
            <a:picLocks noGrp="1" noChangeAspect="1"/>
          </p:cNvPicPr>
          <p:nvPr isPhoto="1"/>
        </p:nvPicPr>
        <p:blipFill>
          <a:blip r:embed="rId16"/>
          <a:srcRect/>
          <a:stretch>
            <a:fillRect/>
          </a:stretch>
        </p:blipFill>
        <p:spPr bwMode="auto">
          <a:xfrm>
            <a:off x="20638" y="5154613"/>
            <a:ext cx="1285875" cy="852487"/>
          </a:xfrm>
          <a:prstGeom prst="rect">
            <a:avLst/>
          </a:prstGeom>
          <a:noFill/>
          <a:ln w="9525">
            <a:noFill/>
            <a:miter lim="800000"/>
            <a:headEnd/>
            <a:tailEnd/>
          </a:ln>
        </p:spPr>
      </p:pic>
      <p:pic>
        <p:nvPicPr>
          <p:cNvPr id="25" name="1 Imagen" descr="DSC_0228.JPG"/>
          <p:cNvPicPr>
            <a:picLocks noGrp="1" noChangeAspect="1"/>
          </p:cNvPicPr>
          <p:nvPr isPhoto="1"/>
        </p:nvPicPr>
        <p:blipFill>
          <a:blip r:embed="rId17"/>
          <a:srcRect/>
          <a:stretch>
            <a:fillRect/>
          </a:stretch>
        </p:blipFill>
        <p:spPr bwMode="auto">
          <a:xfrm>
            <a:off x="2633663" y="5154613"/>
            <a:ext cx="1292225" cy="857250"/>
          </a:xfrm>
          <a:prstGeom prst="rect">
            <a:avLst/>
          </a:prstGeom>
          <a:noFill/>
          <a:ln w="9525">
            <a:noFill/>
            <a:miter lim="800000"/>
            <a:headEnd/>
            <a:tailEnd/>
          </a:ln>
        </p:spPr>
      </p:pic>
      <p:pic>
        <p:nvPicPr>
          <p:cNvPr id="26" name="1 Imagen" descr="DSC_0313.JPG"/>
          <p:cNvPicPr>
            <a:picLocks noGrp="1" noChangeAspect="1"/>
          </p:cNvPicPr>
          <p:nvPr isPhoto="1"/>
        </p:nvPicPr>
        <p:blipFill>
          <a:blip r:embed="rId18"/>
          <a:srcRect/>
          <a:stretch>
            <a:fillRect/>
          </a:stretch>
        </p:blipFill>
        <p:spPr bwMode="auto">
          <a:xfrm>
            <a:off x="5240338" y="5154613"/>
            <a:ext cx="1292225" cy="857250"/>
          </a:xfrm>
          <a:prstGeom prst="rect">
            <a:avLst/>
          </a:prstGeom>
          <a:noFill/>
          <a:ln w="9525">
            <a:noFill/>
            <a:miter lim="800000"/>
            <a:headEnd/>
            <a:tailEnd/>
          </a:ln>
        </p:spPr>
      </p:pic>
      <p:pic>
        <p:nvPicPr>
          <p:cNvPr id="27" name="1 Imagen" descr="DSC_0250.JPG"/>
          <p:cNvPicPr>
            <a:picLocks noGrp="1" noChangeAspect="1"/>
          </p:cNvPicPr>
          <p:nvPr isPhoto="1"/>
        </p:nvPicPr>
        <p:blipFill>
          <a:blip r:embed="rId19"/>
          <a:srcRect/>
          <a:stretch>
            <a:fillRect/>
          </a:stretch>
        </p:blipFill>
        <p:spPr bwMode="auto">
          <a:xfrm>
            <a:off x="1322388" y="6011863"/>
            <a:ext cx="1292225" cy="857250"/>
          </a:xfrm>
          <a:prstGeom prst="rect">
            <a:avLst/>
          </a:prstGeom>
          <a:noFill/>
          <a:ln w="9525">
            <a:noFill/>
            <a:miter lim="800000"/>
            <a:headEnd/>
            <a:tailEnd/>
          </a:ln>
        </p:spPr>
      </p:pic>
      <p:pic>
        <p:nvPicPr>
          <p:cNvPr id="28" name="1 Imagen" descr="Copia de DSC_0222.JPG"/>
          <p:cNvPicPr>
            <a:picLocks noGrp="1" noChangeAspect="1"/>
          </p:cNvPicPr>
          <p:nvPr isPhoto="1"/>
        </p:nvPicPr>
        <p:blipFill>
          <a:blip r:embed="rId20"/>
          <a:srcRect/>
          <a:stretch>
            <a:fillRect/>
          </a:stretch>
        </p:blipFill>
        <p:spPr bwMode="auto">
          <a:xfrm>
            <a:off x="3940175" y="6011863"/>
            <a:ext cx="1292225" cy="857250"/>
          </a:xfrm>
          <a:prstGeom prst="rect">
            <a:avLst/>
          </a:prstGeom>
          <a:noFill/>
          <a:ln w="9525">
            <a:noFill/>
            <a:miter lim="800000"/>
            <a:headEnd/>
            <a:tailEnd/>
          </a:ln>
        </p:spPr>
      </p:pic>
      <p:pic>
        <p:nvPicPr>
          <p:cNvPr id="29" name="1 Imagen" descr="Batey 6 - VM .jpg"/>
          <p:cNvPicPr>
            <a:picLocks noGrp="1" noChangeAspect="1"/>
          </p:cNvPicPr>
          <p:nvPr isPhoto="1"/>
        </p:nvPicPr>
        <p:blipFill>
          <a:blip r:embed="rId21"/>
          <a:srcRect/>
          <a:stretch>
            <a:fillRect/>
          </a:stretch>
        </p:blipFill>
        <p:spPr bwMode="auto">
          <a:xfrm>
            <a:off x="6556375" y="6011863"/>
            <a:ext cx="1285875" cy="854075"/>
          </a:xfrm>
          <a:prstGeom prst="rect">
            <a:avLst/>
          </a:prstGeom>
          <a:noFill/>
          <a:ln w="9525">
            <a:noFill/>
            <a:miter lim="800000"/>
            <a:headEnd/>
            <a:tailEnd/>
          </a:ln>
        </p:spPr>
      </p:pic>
      <p:pic>
        <p:nvPicPr>
          <p:cNvPr id="30" name="1 Imagen" descr="Batey 6 - VM (10).JPG"/>
          <p:cNvPicPr>
            <a:picLocks noGrp="1" noChangeAspect="1"/>
          </p:cNvPicPr>
          <p:nvPr isPhoto="1"/>
        </p:nvPicPr>
        <p:blipFill>
          <a:blip r:embed="rId22"/>
          <a:srcRect/>
          <a:stretch>
            <a:fillRect/>
          </a:stretch>
        </p:blipFill>
        <p:spPr bwMode="auto">
          <a:xfrm>
            <a:off x="7858125" y="5154613"/>
            <a:ext cx="1285875" cy="854075"/>
          </a:xfrm>
          <a:prstGeom prst="rect">
            <a:avLst/>
          </a:prstGeom>
          <a:noFill/>
          <a:ln w="9525">
            <a:noFill/>
            <a:miter lim="800000"/>
            <a:headEnd/>
            <a:tailEnd/>
          </a:ln>
        </p:spPr>
      </p:pic>
      <p:pic>
        <p:nvPicPr>
          <p:cNvPr id="31" name="1 Imagen" descr="DSC_0056.JPG"/>
          <p:cNvPicPr>
            <a:picLocks noGrp="1" noChangeAspect="1"/>
          </p:cNvPicPr>
          <p:nvPr isPhoto="1"/>
        </p:nvPicPr>
        <p:blipFill>
          <a:blip r:embed="rId23"/>
          <a:srcRect/>
          <a:stretch>
            <a:fillRect/>
          </a:stretch>
        </p:blipFill>
        <p:spPr bwMode="auto">
          <a:xfrm>
            <a:off x="20638" y="2573338"/>
            <a:ext cx="1292225" cy="857250"/>
          </a:xfrm>
          <a:prstGeom prst="rect">
            <a:avLst/>
          </a:prstGeom>
          <a:noFill/>
          <a:ln w="9525">
            <a:noFill/>
            <a:miter lim="800000"/>
            <a:headEnd/>
            <a:tailEnd/>
          </a:ln>
        </p:spPr>
      </p:pic>
      <p:pic>
        <p:nvPicPr>
          <p:cNvPr id="32" name="1 Imagen" descr="DSC_0225.JPG"/>
          <p:cNvPicPr>
            <a:picLocks noGrp="1" noChangeAspect="1"/>
          </p:cNvPicPr>
          <p:nvPr isPhoto="1"/>
        </p:nvPicPr>
        <p:blipFill>
          <a:blip r:embed="rId16"/>
          <a:srcRect/>
          <a:stretch>
            <a:fillRect/>
          </a:stretch>
        </p:blipFill>
        <p:spPr bwMode="auto">
          <a:xfrm>
            <a:off x="1325563" y="2573338"/>
            <a:ext cx="1285875" cy="852487"/>
          </a:xfrm>
          <a:prstGeom prst="rect">
            <a:avLst/>
          </a:prstGeom>
          <a:noFill/>
          <a:ln w="9525">
            <a:noFill/>
            <a:miter lim="800000"/>
            <a:headEnd/>
            <a:tailEnd/>
          </a:ln>
        </p:spPr>
      </p:pic>
      <p:pic>
        <p:nvPicPr>
          <p:cNvPr id="33" name="1 Imagen" descr="DSC_0228.JPG"/>
          <p:cNvPicPr>
            <a:picLocks noGrp="1" noChangeAspect="1"/>
          </p:cNvPicPr>
          <p:nvPr isPhoto="1"/>
        </p:nvPicPr>
        <p:blipFill>
          <a:blip r:embed="rId17"/>
          <a:srcRect/>
          <a:stretch>
            <a:fillRect/>
          </a:stretch>
        </p:blipFill>
        <p:spPr bwMode="auto">
          <a:xfrm>
            <a:off x="3927475" y="2573338"/>
            <a:ext cx="1292225" cy="857250"/>
          </a:xfrm>
          <a:prstGeom prst="rect">
            <a:avLst/>
          </a:prstGeom>
          <a:noFill/>
          <a:ln w="9525">
            <a:noFill/>
            <a:miter lim="800000"/>
            <a:headEnd/>
            <a:tailEnd/>
          </a:ln>
        </p:spPr>
      </p:pic>
      <p:pic>
        <p:nvPicPr>
          <p:cNvPr id="34" name="1 Imagen" descr="DSC_0285.JPG"/>
          <p:cNvPicPr>
            <a:picLocks noGrp="1" noChangeAspect="1"/>
          </p:cNvPicPr>
          <p:nvPr isPhoto="1"/>
        </p:nvPicPr>
        <p:blipFill>
          <a:blip r:embed="rId24"/>
          <a:srcRect/>
          <a:stretch>
            <a:fillRect/>
          </a:stretch>
        </p:blipFill>
        <p:spPr bwMode="auto">
          <a:xfrm>
            <a:off x="2622550" y="2573338"/>
            <a:ext cx="1292225" cy="857250"/>
          </a:xfrm>
          <a:prstGeom prst="rect">
            <a:avLst/>
          </a:prstGeom>
          <a:noFill/>
          <a:ln w="9525">
            <a:noFill/>
            <a:miter lim="800000"/>
            <a:headEnd/>
            <a:tailEnd/>
          </a:ln>
        </p:spPr>
      </p:pic>
      <p:pic>
        <p:nvPicPr>
          <p:cNvPr id="35" name="1 Imagen" descr="DSC_0289.JPG"/>
          <p:cNvPicPr>
            <a:picLocks noGrp="1" noChangeAspect="1"/>
          </p:cNvPicPr>
          <p:nvPr isPhoto="1"/>
        </p:nvPicPr>
        <p:blipFill>
          <a:blip r:embed="rId25"/>
          <a:srcRect/>
          <a:stretch>
            <a:fillRect/>
          </a:stretch>
        </p:blipFill>
        <p:spPr bwMode="auto">
          <a:xfrm>
            <a:off x="5230813" y="2573338"/>
            <a:ext cx="1292225" cy="857250"/>
          </a:xfrm>
          <a:prstGeom prst="rect">
            <a:avLst/>
          </a:prstGeom>
          <a:noFill/>
          <a:ln w="9525">
            <a:noFill/>
            <a:miter lim="800000"/>
            <a:headEnd/>
            <a:tailEnd/>
          </a:ln>
        </p:spPr>
      </p:pic>
      <p:pic>
        <p:nvPicPr>
          <p:cNvPr id="36" name="1 Imagen" descr="DSC_0313.JPG"/>
          <p:cNvPicPr>
            <a:picLocks noGrp="1" noChangeAspect="1"/>
          </p:cNvPicPr>
          <p:nvPr isPhoto="1"/>
        </p:nvPicPr>
        <p:blipFill>
          <a:blip r:embed="rId18"/>
          <a:srcRect/>
          <a:stretch>
            <a:fillRect/>
          </a:stretch>
        </p:blipFill>
        <p:spPr bwMode="auto">
          <a:xfrm>
            <a:off x="6535738" y="2573338"/>
            <a:ext cx="1292225" cy="857250"/>
          </a:xfrm>
          <a:prstGeom prst="rect">
            <a:avLst/>
          </a:prstGeom>
          <a:noFill/>
          <a:ln w="9525">
            <a:noFill/>
            <a:miter lim="800000"/>
            <a:headEnd/>
            <a:tailEnd/>
          </a:ln>
        </p:spPr>
      </p:pic>
      <p:pic>
        <p:nvPicPr>
          <p:cNvPr id="37" name="1 Imagen" descr="DSC_0316.JPG"/>
          <p:cNvPicPr>
            <a:picLocks noGrp="1" noChangeAspect="1"/>
          </p:cNvPicPr>
          <p:nvPr isPhoto="1"/>
        </p:nvPicPr>
        <p:blipFill>
          <a:blip r:embed="rId26"/>
          <a:srcRect/>
          <a:stretch>
            <a:fillRect/>
          </a:stretch>
        </p:blipFill>
        <p:spPr bwMode="auto">
          <a:xfrm>
            <a:off x="7839075" y="2573338"/>
            <a:ext cx="1304925" cy="865187"/>
          </a:xfrm>
          <a:prstGeom prst="rect">
            <a:avLst/>
          </a:prstGeom>
          <a:noFill/>
          <a:ln w="9525">
            <a:noFill/>
            <a:miter lim="800000"/>
            <a:headEnd/>
            <a:tailEnd/>
          </a:ln>
        </p:spPr>
      </p:pic>
      <p:pic>
        <p:nvPicPr>
          <p:cNvPr id="38" name="1 Imagen" descr="DSC_0335.JPG"/>
          <p:cNvPicPr>
            <a:picLocks noGrp="1" noChangeAspect="1"/>
          </p:cNvPicPr>
          <p:nvPr isPhoto="1"/>
        </p:nvPicPr>
        <p:blipFill>
          <a:blip r:embed="rId27"/>
          <a:srcRect/>
          <a:stretch>
            <a:fillRect/>
          </a:stretch>
        </p:blipFill>
        <p:spPr bwMode="auto">
          <a:xfrm>
            <a:off x="20638" y="3435350"/>
            <a:ext cx="1292225" cy="857250"/>
          </a:xfrm>
          <a:prstGeom prst="rect">
            <a:avLst/>
          </a:prstGeom>
          <a:noFill/>
          <a:ln w="9525">
            <a:noFill/>
            <a:miter lim="800000"/>
            <a:headEnd/>
            <a:tailEnd/>
          </a:ln>
        </p:spPr>
      </p:pic>
      <p:pic>
        <p:nvPicPr>
          <p:cNvPr id="39" name="1 Imagen" descr="DSC_0357.JPG"/>
          <p:cNvPicPr>
            <a:picLocks noGrp="1" noChangeAspect="1"/>
          </p:cNvPicPr>
          <p:nvPr isPhoto="1"/>
        </p:nvPicPr>
        <p:blipFill>
          <a:blip r:embed="rId28"/>
          <a:srcRect/>
          <a:stretch>
            <a:fillRect/>
          </a:stretch>
        </p:blipFill>
        <p:spPr bwMode="auto">
          <a:xfrm>
            <a:off x="1327150" y="3435350"/>
            <a:ext cx="1292225" cy="857250"/>
          </a:xfrm>
          <a:prstGeom prst="rect">
            <a:avLst/>
          </a:prstGeom>
          <a:noFill/>
          <a:ln w="9525">
            <a:noFill/>
            <a:miter lim="800000"/>
            <a:headEnd/>
            <a:tailEnd/>
          </a:ln>
        </p:spPr>
      </p:pic>
      <p:pic>
        <p:nvPicPr>
          <p:cNvPr id="40" name="1 Imagen" descr="DSC_0250.JPG"/>
          <p:cNvPicPr>
            <a:picLocks noGrp="1" noChangeAspect="1"/>
          </p:cNvPicPr>
          <p:nvPr isPhoto="1"/>
        </p:nvPicPr>
        <p:blipFill>
          <a:blip r:embed="rId19"/>
          <a:srcRect/>
          <a:stretch>
            <a:fillRect/>
          </a:stretch>
        </p:blipFill>
        <p:spPr bwMode="auto">
          <a:xfrm>
            <a:off x="2633663" y="3435350"/>
            <a:ext cx="1292225" cy="857250"/>
          </a:xfrm>
          <a:prstGeom prst="rect">
            <a:avLst/>
          </a:prstGeom>
          <a:noFill/>
          <a:ln w="9525">
            <a:noFill/>
            <a:miter lim="800000"/>
            <a:headEnd/>
            <a:tailEnd/>
          </a:ln>
        </p:spPr>
      </p:pic>
      <p:pic>
        <p:nvPicPr>
          <p:cNvPr id="41" name="1 Imagen" descr="DSC_0339.JPG"/>
          <p:cNvPicPr>
            <a:picLocks noGrp="1" noChangeAspect="1"/>
          </p:cNvPicPr>
          <p:nvPr isPhoto="1"/>
        </p:nvPicPr>
        <p:blipFill>
          <a:blip r:embed="rId29"/>
          <a:srcRect/>
          <a:stretch>
            <a:fillRect/>
          </a:stretch>
        </p:blipFill>
        <p:spPr bwMode="auto">
          <a:xfrm>
            <a:off x="3940175" y="3435350"/>
            <a:ext cx="1292225" cy="857250"/>
          </a:xfrm>
          <a:prstGeom prst="rect">
            <a:avLst/>
          </a:prstGeom>
          <a:noFill/>
          <a:ln w="9525">
            <a:noFill/>
            <a:miter lim="800000"/>
            <a:headEnd/>
            <a:tailEnd/>
          </a:ln>
        </p:spPr>
      </p:pic>
      <p:pic>
        <p:nvPicPr>
          <p:cNvPr id="42" name="1 Imagen" descr="Copia de DSC_0222.JPG"/>
          <p:cNvPicPr>
            <a:picLocks noGrp="1" noChangeAspect="1"/>
          </p:cNvPicPr>
          <p:nvPr isPhoto="1"/>
        </p:nvPicPr>
        <p:blipFill>
          <a:blip r:embed="rId20"/>
          <a:srcRect/>
          <a:stretch>
            <a:fillRect/>
          </a:stretch>
        </p:blipFill>
        <p:spPr bwMode="auto">
          <a:xfrm>
            <a:off x="5245100" y="3435350"/>
            <a:ext cx="1292225" cy="857250"/>
          </a:xfrm>
          <a:prstGeom prst="rect">
            <a:avLst/>
          </a:prstGeom>
          <a:noFill/>
          <a:ln w="9525">
            <a:noFill/>
            <a:miter lim="800000"/>
            <a:headEnd/>
            <a:tailEnd/>
          </a:ln>
        </p:spPr>
      </p:pic>
      <p:pic>
        <p:nvPicPr>
          <p:cNvPr id="43" name="1 Imagen" descr="DSC_0136.JPG"/>
          <p:cNvPicPr>
            <a:picLocks noGrp="1" noChangeAspect="1"/>
          </p:cNvPicPr>
          <p:nvPr isPhoto="1"/>
        </p:nvPicPr>
        <p:blipFill>
          <a:blip r:embed="rId30"/>
          <a:srcRect/>
          <a:stretch>
            <a:fillRect/>
          </a:stretch>
        </p:blipFill>
        <p:spPr bwMode="auto">
          <a:xfrm>
            <a:off x="6551613" y="3435350"/>
            <a:ext cx="1292225" cy="857250"/>
          </a:xfrm>
          <a:prstGeom prst="rect">
            <a:avLst/>
          </a:prstGeom>
          <a:noFill/>
          <a:ln w="9525">
            <a:noFill/>
            <a:miter lim="800000"/>
            <a:headEnd/>
            <a:tailEnd/>
          </a:ln>
        </p:spPr>
      </p:pic>
      <p:pic>
        <p:nvPicPr>
          <p:cNvPr id="44" name="1 Imagen" descr="Batey 6 - VM .jpg"/>
          <p:cNvPicPr>
            <a:picLocks noGrp="1" noChangeAspect="1"/>
          </p:cNvPicPr>
          <p:nvPr isPhoto="1"/>
        </p:nvPicPr>
        <p:blipFill>
          <a:blip r:embed="rId21"/>
          <a:srcRect/>
          <a:stretch>
            <a:fillRect/>
          </a:stretch>
        </p:blipFill>
        <p:spPr bwMode="auto">
          <a:xfrm>
            <a:off x="7858125" y="3435350"/>
            <a:ext cx="1285875" cy="854075"/>
          </a:xfrm>
          <a:prstGeom prst="rect">
            <a:avLst/>
          </a:prstGeom>
          <a:noFill/>
          <a:ln w="9525">
            <a:noFill/>
            <a:miter lim="800000"/>
            <a:headEnd/>
            <a:tailEnd/>
          </a:ln>
        </p:spPr>
      </p:pic>
      <p:grpSp>
        <p:nvGrpSpPr>
          <p:cNvPr id="7" name="6 Grupo"/>
          <p:cNvGrpSpPr/>
          <p:nvPr/>
        </p:nvGrpSpPr>
        <p:grpSpPr>
          <a:xfrm>
            <a:off x="285720" y="3571876"/>
            <a:ext cx="8501122" cy="2643206"/>
            <a:chOff x="3973" y="1756328"/>
            <a:chExt cx="8135985" cy="1672653"/>
          </a:xfrm>
          <a:scene3d>
            <a:camera prst="orthographicFront"/>
            <a:lightRig rig="flat" dir="t"/>
          </a:scene3d>
        </p:grpSpPr>
        <p:sp>
          <p:nvSpPr>
            <p:cNvPr id="8" name="7 Rectángulo redondeado"/>
            <p:cNvSpPr/>
            <p:nvPr/>
          </p:nvSpPr>
          <p:spPr>
            <a:xfrm>
              <a:off x="3973" y="1756328"/>
              <a:ext cx="8135985" cy="1672653"/>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8543487"/>
                <a:satOff val="24962"/>
                <a:lumOff val="-4706"/>
                <a:alphaOff val="0"/>
              </a:schemeClr>
            </a:fillRef>
            <a:effectRef idx="2">
              <a:schemeClr val="accent2">
                <a:hueOff val="-8543487"/>
                <a:satOff val="24962"/>
                <a:lumOff val="-4706"/>
                <a:alphaOff val="0"/>
              </a:schemeClr>
            </a:effectRef>
            <a:fontRef idx="minor">
              <a:schemeClr val="lt1"/>
            </a:fontRef>
          </p:style>
        </p:sp>
        <p:sp>
          <p:nvSpPr>
            <p:cNvPr id="9" name="8 Rectángulo"/>
            <p:cNvSpPr/>
            <p:nvPr/>
          </p:nvSpPr>
          <p:spPr>
            <a:xfrm>
              <a:off x="85609" y="1837980"/>
              <a:ext cx="7972681" cy="15093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a:lnSpc>
                  <a:spcPct val="90000"/>
                </a:lnSpc>
                <a:spcBef>
                  <a:spcPct val="0"/>
                </a:spcBef>
                <a:spcAft>
                  <a:spcPct val="35000"/>
                </a:spcAft>
              </a:pPr>
              <a:r>
                <a:rPr lang="es-DO" sz="3500" dirty="0" smtClean="0">
                  <a:effectLst>
                    <a:outerShdw blurRad="38100" dist="38100" dir="2700000" algn="tl">
                      <a:srgbClr val="000000">
                        <a:alpha val="43137"/>
                      </a:srgbClr>
                    </a:outerShdw>
                  </a:effectLst>
                </a:rPr>
                <a:t>Millones de adolescentes, niños y niñas, accedan a la informática, al Internet, a las bibliotecas virtuales y a las nuevas tecnologías al servicio de la comunicación y la información</a:t>
              </a:r>
              <a:endParaRPr lang="es-DO" sz="3500" kern="1200" dirty="0">
                <a:effectLst>
                  <a:outerShdw blurRad="38100" dist="38100" dir="2700000" algn="tl">
                    <a:srgbClr val="000000">
                      <a:alpha val="43137"/>
                    </a:srgbClr>
                  </a:outerShdw>
                </a:effectLst>
              </a:endParaRPr>
            </a:p>
          </p:txBody>
        </p:sp>
      </p:grpSp>
      <p:grpSp>
        <p:nvGrpSpPr>
          <p:cNvPr id="45" name="44 Grupo"/>
          <p:cNvGrpSpPr/>
          <p:nvPr/>
        </p:nvGrpSpPr>
        <p:grpSpPr>
          <a:xfrm>
            <a:off x="571480" y="142852"/>
            <a:ext cx="8001041" cy="1458339"/>
            <a:chOff x="3973" y="41"/>
            <a:chExt cx="8001041" cy="1672653"/>
          </a:xfrm>
          <a:solidFill>
            <a:schemeClr val="accent3">
              <a:lumMod val="75000"/>
            </a:schemeClr>
          </a:solidFill>
          <a:scene3d>
            <a:camera prst="orthographicFront"/>
            <a:lightRig rig="flat" dir="t"/>
          </a:scene3d>
        </p:grpSpPr>
        <p:sp>
          <p:nvSpPr>
            <p:cNvPr id="46" name="45 Rectángulo redondeado"/>
            <p:cNvSpPr/>
            <p:nvPr/>
          </p:nvSpPr>
          <p:spPr>
            <a:xfrm>
              <a:off x="3973" y="41"/>
              <a:ext cx="8001041" cy="1672653"/>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7" name="46 Rectángulo"/>
            <p:cNvSpPr/>
            <p:nvPr/>
          </p:nvSpPr>
          <p:spPr>
            <a:xfrm>
              <a:off x="85625" y="81693"/>
              <a:ext cx="7837737" cy="15093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a:lnSpc>
                  <a:spcPct val="90000"/>
                </a:lnSpc>
                <a:spcBef>
                  <a:spcPct val="0"/>
                </a:spcBef>
                <a:spcAft>
                  <a:spcPct val="35000"/>
                </a:spcAft>
              </a:pPr>
              <a:r>
                <a:rPr lang="es-DO" sz="3600" dirty="0" smtClean="0">
                  <a:effectLst>
                    <a:outerShdw blurRad="38100" dist="38100" dir="2700000" algn="tl">
                      <a:srgbClr val="000000">
                        <a:alpha val="43137"/>
                      </a:srgbClr>
                    </a:outerShdw>
                  </a:effectLst>
                </a:rPr>
                <a:t>Más de mil quinientos millones de personas en línea</a:t>
              </a:r>
              <a:endParaRPr lang="es-DO" sz="3600" kern="1200" dirty="0">
                <a:effectLst>
                  <a:outerShdw blurRad="38100" dist="38100" dir="2700000" algn="tl">
                    <a:srgbClr val="000000">
                      <a:alpha val="43137"/>
                    </a:srgbClr>
                  </a:outerShdw>
                </a:effectLst>
              </a:endParaRPr>
            </a:p>
          </p:txBody>
        </p:sp>
      </p:grpSp>
      <p:grpSp>
        <p:nvGrpSpPr>
          <p:cNvPr id="4" name="3 Grupo"/>
          <p:cNvGrpSpPr/>
          <p:nvPr/>
        </p:nvGrpSpPr>
        <p:grpSpPr>
          <a:xfrm>
            <a:off x="571472" y="1643050"/>
            <a:ext cx="8001056" cy="1458339"/>
            <a:chOff x="3973" y="41"/>
            <a:chExt cx="8001041" cy="1672653"/>
          </a:xfrm>
          <a:scene3d>
            <a:camera prst="orthographicFront"/>
            <a:lightRig rig="flat" dir="t"/>
          </a:scene3d>
        </p:grpSpPr>
        <p:sp>
          <p:nvSpPr>
            <p:cNvPr id="5" name="4 Rectángulo redondeado"/>
            <p:cNvSpPr/>
            <p:nvPr/>
          </p:nvSpPr>
          <p:spPr>
            <a:xfrm>
              <a:off x="3973" y="41"/>
              <a:ext cx="8001041" cy="1672653"/>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5 Rectángulo"/>
            <p:cNvSpPr/>
            <p:nvPr/>
          </p:nvSpPr>
          <p:spPr>
            <a:xfrm>
              <a:off x="85625" y="81693"/>
              <a:ext cx="7837737" cy="15093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a:lnSpc>
                  <a:spcPct val="90000"/>
                </a:lnSpc>
                <a:spcBef>
                  <a:spcPct val="0"/>
                </a:spcBef>
                <a:spcAft>
                  <a:spcPct val="35000"/>
                </a:spcAft>
              </a:pPr>
              <a:r>
                <a:rPr lang="es-DO" sz="3600" dirty="0" smtClean="0">
                  <a:effectLst>
                    <a:outerShdw blurRad="38100" dist="38100" dir="2700000" algn="tl">
                      <a:srgbClr val="000000">
                        <a:alpha val="43137"/>
                      </a:srgbClr>
                    </a:outerShdw>
                  </a:effectLst>
                </a:rPr>
                <a:t>Cincuenta mil millones de páginas web accesibles en el mundo</a:t>
              </a:r>
              <a:endParaRPr lang="es-DO" sz="3600" kern="1200" dirty="0">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2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200"/>
                            </p:stCondLst>
                            <p:childTnLst>
                              <p:par>
                                <p:cTn id="19" presetID="1" presetClass="entr" presetSubtype="0" fill="hold" nodeType="afterEffect">
                                  <p:stCondLst>
                                    <p:cond delay="20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2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1400"/>
                            </p:stCondLst>
                            <p:childTnLst>
                              <p:par>
                                <p:cTn id="24" presetID="1" presetClass="entr" presetSubtype="0" fill="hold" nodeType="afterEffect">
                                  <p:stCondLst>
                                    <p:cond delay="20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1600"/>
                            </p:stCondLst>
                            <p:childTnLst>
                              <p:par>
                                <p:cTn id="27" presetID="1" presetClass="entr" presetSubtype="0" fill="hold" nodeType="afterEffect">
                                  <p:stCondLst>
                                    <p:cond delay="20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2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nodeType="afterEffect">
                                  <p:stCondLst>
                                    <p:cond delay="2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20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20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200"/>
                                  </p:stCondLst>
                                  <p:childTnLst>
                                    <p:set>
                                      <p:cBhvr>
                                        <p:cTn id="40" dur="1" fill="hold">
                                          <p:stCondLst>
                                            <p:cond delay="0"/>
                                          </p:stCondLst>
                                        </p:cTn>
                                        <p:tgtEl>
                                          <p:spTgt spid="30"/>
                                        </p:tgtEl>
                                        <p:attrNameLst>
                                          <p:attrName>style.visibility</p:attrName>
                                        </p:attrNameLst>
                                      </p:cBhvr>
                                      <p:to>
                                        <p:strVal val="visible"/>
                                      </p:to>
                                    </p:set>
                                  </p:childTnLst>
                                </p:cTn>
                              </p:par>
                            </p:childTnLst>
                          </p:cTn>
                        </p:par>
                        <p:par>
                          <p:cTn id="41" fill="hold">
                            <p:stCondLst>
                              <p:cond delay="2200"/>
                            </p:stCondLst>
                            <p:childTnLst>
                              <p:par>
                                <p:cTn id="42" presetID="1" presetClass="entr" presetSubtype="0" fill="hold" nodeType="afterEffect">
                                  <p:stCondLst>
                                    <p:cond delay="200"/>
                                  </p:stCondLst>
                                  <p:childTnLst>
                                    <p:set>
                                      <p:cBhvr>
                                        <p:cTn id="43" dur="1" fill="hold">
                                          <p:stCondLst>
                                            <p:cond delay="0"/>
                                          </p:stCondLst>
                                        </p:cTn>
                                        <p:tgtEl>
                                          <p:spTgt spid="16"/>
                                        </p:tgtEl>
                                        <p:attrNameLst>
                                          <p:attrName>style.visibility</p:attrName>
                                        </p:attrNameLst>
                                      </p:cBhvr>
                                      <p:to>
                                        <p:strVal val="visible"/>
                                      </p:to>
                                    </p:set>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2700"/>
                            </p:stCondLst>
                            <p:childTnLst>
                              <p:par>
                                <p:cTn id="50" presetID="42"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3200"/>
                            </p:stCondLst>
                            <p:childTnLst>
                              <p:par>
                                <p:cTn id="56" presetID="42"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anim calcmode="lin" valueType="num">
                                      <p:cBhvr>
                                        <p:cTn id="59" dur="500" fill="hold"/>
                                        <p:tgtEl>
                                          <p:spTgt spid="13"/>
                                        </p:tgtEl>
                                        <p:attrNameLst>
                                          <p:attrName>ppt_x</p:attrName>
                                        </p:attrNameLst>
                                      </p:cBhvr>
                                      <p:tavLst>
                                        <p:tav tm="0">
                                          <p:val>
                                            <p:strVal val="#ppt_x"/>
                                          </p:val>
                                        </p:tav>
                                        <p:tav tm="100000">
                                          <p:val>
                                            <p:strVal val="#ppt_x"/>
                                          </p:val>
                                        </p:tav>
                                      </p:tavLst>
                                    </p:anim>
                                    <p:anim calcmode="lin" valueType="num">
                                      <p:cBhvr>
                                        <p:cTn id="60" dur="5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anim calcmode="lin" valueType="num">
                                      <p:cBhvr>
                                        <p:cTn id="64" dur="500" fill="hold"/>
                                        <p:tgtEl>
                                          <p:spTgt spid="14"/>
                                        </p:tgtEl>
                                        <p:attrNameLst>
                                          <p:attrName>ppt_x</p:attrName>
                                        </p:attrNameLst>
                                      </p:cBhvr>
                                      <p:tavLst>
                                        <p:tav tm="0">
                                          <p:val>
                                            <p:strVal val="#ppt_x"/>
                                          </p:val>
                                        </p:tav>
                                        <p:tav tm="100000">
                                          <p:val>
                                            <p:strVal val="#ppt_x"/>
                                          </p:val>
                                        </p:tav>
                                      </p:tavLst>
                                    </p:anim>
                                    <p:anim calcmode="lin" valueType="num">
                                      <p:cBhvr>
                                        <p:cTn id="65" dur="500" fill="hold"/>
                                        <p:tgtEl>
                                          <p:spTgt spid="14"/>
                                        </p:tgtEl>
                                        <p:attrNameLst>
                                          <p:attrName>ppt_y</p:attrName>
                                        </p:attrNameLst>
                                      </p:cBhvr>
                                      <p:tavLst>
                                        <p:tav tm="0">
                                          <p:val>
                                            <p:strVal val="#ppt_y+.1"/>
                                          </p:val>
                                        </p:tav>
                                        <p:tav tm="100000">
                                          <p:val>
                                            <p:strVal val="#ppt_y"/>
                                          </p:val>
                                        </p:tav>
                                      </p:tavLst>
                                    </p:anim>
                                  </p:childTnLst>
                                </p:cTn>
                              </p:par>
                            </p:childTnLst>
                          </p:cTn>
                        </p:par>
                        <p:par>
                          <p:cTn id="66" fill="hold">
                            <p:stCondLst>
                              <p:cond delay="3700"/>
                            </p:stCondLst>
                            <p:childTnLst>
                              <p:par>
                                <p:cTn id="67" presetID="42"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anim calcmode="lin" valueType="num">
                                      <p:cBhvr>
                                        <p:cTn id="75" dur="500" fill="hold"/>
                                        <p:tgtEl>
                                          <p:spTgt spid="17"/>
                                        </p:tgtEl>
                                        <p:attrNameLst>
                                          <p:attrName>ppt_x</p:attrName>
                                        </p:attrNameLst>
                                      </p:cBhvr>
                                      <p:tavLst>
                                        <p:tav tm="0">
                                          <p:val>
                                            <p:strVal val="#ppt_x"/>
                                          </p:val>
                                        </p:tav>
                                        <p:tav tm="100000">
                                          <p:val>
                                            <p:strVal val="#ppt_x"/>
                                          </p:val>
                                        </p:tav>
                                      </p:tavLst>
                                    </p:anim>
                                    <p:anim calcmode="lin" valueType="num">
                                      <p:cBhvr>
                                        <p:cTn id="76" dur="500" fill="hold"/>
                                        <p:tgtEl>
                                          <p:spTgt spid="17"/>
                                        </p:tgtEl>
                                        <p:attrNameLst>
                                          <p:attrName>ppt_y</p:attrName>
                                        </p:attrNameLst>
                                      </p:cBhvr>
                                      <p:tavLst>
                                        <p:tav tm="0">
                                          <p:val>
                                            <p:strVal val="#ppt_y+.1"/>
                                          </p:val>
                                        </p:tav>
                                        <p:tav tm="100000">
                                          <p:val>
                                            <p:strVal val="#ppt_y"/>
                                          </p:val>
                                        </p:tav>
                                      </p:tavLst>
                                    </p:anim>
                                  </p:childTnLst>
                                </p:cTn>
                              </p:par>
                            </p:childTnLst>
                          </p:cTn>
                        </p:par>
                        <p:par>
                          <p:cTn id="77" fill="hold">
                            <p:stCondLst>
                              <p:cond delay="4200"/>
                            </p:stCondLst>
                            <p:childTnLst>
                              <p:par>
                                <p:cTn id="78" presetID="42"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anim calcmode="lin" valueType="num">
                                      <p:cBhvr>
                                        <p:cTn id="81" dur="500" fill="hold"/>
                                        <p:tgtEl>
                                          <p:spTgt spid="18"/>
                                        </p:tgtEl>
                                        <p:attrNameLst>
                                          <p:attrName>ppt_x</p:attrName>
                                        </p:attrNameLst>
                                      </p:cBhvr>
                                      <p:tavLst>
                                        <p:tav tm="0">
                                          <p:val>
                                            <p:strVal val="#ppt_x"/>
                                          </p:val>
                                        </p:tav>
                                        <p:tav tm="100000">
                                          <p:val>
                                            <p:strVal val="#ppt_x"/>
                                          </p:val>
                                        </p:tav>
                                      </p:tavLst>
                                    </p:anim>
                                    <p:anim calcmode="lin" valueType="num">
                                      <p:cBhvr>
                                        <p:cTn id="82" dur="500" fill="hold"/>
                                        <p:tgtEl>
                                          <p:spTgt spid="18"/>
                                        </p:tgtEl>
                                        <p:attrNameLst>
                                          <p:attrName>ppt_y</p:attrName>
                                        </p:attrNameLst>
                                      </p:cBhvr>
                                      <p:tavLst>
                                        <p:tav tm="0">
                                          <p:val>
                                            <p:strVal val="#ppt_y+.1"/>
                                          </p:val>
                                        </p:tav>
                                        <p:tav tm="100000">
                                          <p:val>
                                            <p:strVal val="#ppt_y"/>
                                          </p:val>
                                        </p:tav>
                                      </p:tavLst>
                                    </p:anim>
                                  </p:childTnLst>
                                </p:cTn>
                              </p:par>
                            </p:childTnLst>
                          </p:cTn>
                        </p:par>
                        <p:par>
                          <p:cTn id="83" fill="hold">
                            <p:stCondLst>
                              <p:cond delay="4700"/>
                            </p:stCondLst>
                            <p:childTnLst>
                              <p:par>
                                <p:cTn id="84" presetID="42" presetClass="entr" presetSubtype="0"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anim calcmode="lin" valueType="num">
                                      <p:cBhvr>
                                        <p:cTn id="87" dur="500" fill="hold"/>
                                        <p:tgtEl>
                                          <p:spTgt spid="20"/>
                                        </p:tgtEl>
                                        <p:attrNameLst>
                                          <p:attrName>ppt_x</p:attrName>
                                        </p:attrNameLst>
                                      </p:cBhvr>
                                      <p:tavLst>
                                        <p:tav tm="0">
                                          <p:val>
                                            <p:strVal val="#ppt_x"/>
                                          </p:val>
                                        </p:tav>
                                        <p:tav tm="100000">
                                          <p:val>
                                            <p:strVal val="#ppt_x"/>
                                          </p:val>
                                        </p:tav>
                                      </p:tavLst>
                                    </p:anim>
                                    <p:anim calcmode="lin" valueType="num">
                                      <p:cBhvr>
                                        <p:cTn id="88" dur="5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anim calcmode="lin" valueType="num">
                                      <p:cBhvr>
                                        <p:cTn id="92" dur="500" fill="hold"/>
                                        <p:tgtEl>
                                          <p:spTgt spid="25"/>
                                        </p:tgtEl>
                                        <p:attrNameLst>
                                          <p:attrName>ppt_x</p:attrName>
                                        </p:attrNameLst>
                                      </p:cBhvr>
                                      <p:tavLst>
                                        <p:tav tm="0">
                                          <p:val>
                                            <p:strVal val="#ppt_x"/>
                                          </p:val>
                                        </p:tav>
                                        <p:tav tm="100000">
                                          <p:val>
                                            <p:strVal val="#ppt_x"/>
                                          </p:val>
                                        </p:tav>
                                      </p:tavLst>
                                    </p:anim>
                                    <p:anim calcmode="lin" valueType="num">
                                      <p:cBhvr>
                                        <p:cTn id="93" dur="500" fill="hold"/>
                                        <p:tgtEl>
                                          <p:spTgt spid="25"/>
                                        </p:tgtEl>
                                        <p:attrNameLst>
                                          <p:attrName>ppt_y</p:attrName>
                                        </p:attrNameLst>
                                      </p:cBhvr>
                                      <p:tavLst>
                                        <p:tav tm="0">
                                          <p:val>
                                            <p:strVal val="#ppt_y+.1"/>
                                          </p:val>
                                        </p:tav>
                                        <p:tav tm="100000">
                                          <p:val>
                                            <p:strVal val="#ppt_y"/>
                                          </p:val>
                                        </p:tav>
                                      </p:tavLst>
                                    </p:anim>
                                  </p:childTnLst>
                                </p:cTn>
                              </p:par>
                            </p:childTnLst>
                          </p:cTn>
                        </p:par>
                        <p:par>
                          <p:cTn id="94" fill="hold">
                            <p:stCondLst>
                              <p:cond delay="5200"/>
                            </p:stCondLst>
                            <p:childTnLst>
                              <p:par>
                                <p:cTn id="95" presetID="42" presetClass="entr" presetSubtype="0"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anim calcmode="lin" valueType="num">
                                      <p:cBhvr>
                                        <p:cTn id="98" dur="500" fill="hold"/>
                                        <p:tgtEl>
                                          <p:spTgt spid="26"/>
                                        </p:tgtEl>
                                        <p:attrNameLst>
                                          <p:attrName>ppt_x</p:attrName>
                                        </p:attrNameLst>
                                      </p:cBhvr>
                                      <p:tavLst>
                                        <p:tav tm="0">
                                          <p:val>
                                            <p:strVal val="#ppt_x"/>
                                          </p:val>
                                        </p:tav>
                                        <p:tav tm="100000">
                                          <p:val>
                                            <p:strVal val="#ppt_x"/>
                                          </p:val>
                                        </p:tav>
                                      </p:tavLst>
                                    </p:anim>
                                    <p:anim calcmode="lin" valueType="num">
                                      <p:cBhvr>
                                        <p:cTn id="99" dur="500" fill="hold"/>
                                        <p:tgtEl>
                                          <p:spTgt spid="26"/>
                                        </p:tgtEl>
                                        <p:attrNameLst>
                                          <p:attrName>ppt_y</p:attrName>
                                        </p:attrNameLst>
                                      </p:cBhvr>
                                      <p:tavLst>
                                        <p:tav tm="0">
                                          <p:val>
                                            <p:strVal val="#ppt_y+.1"/>
                                          </p:val>
                                        </p:tav>
                                        <p:tav tm="100000">
                                          <p:val>
                                            <p:strVal val="#ppt_y"/>
                                          </p:val>
                                        </p:tav>
                                      </p:tavLst>
                                    </p:anim>
                                  </p:childTnLst>
                                </p:cTn>
                              </p:par>
                            </p:childTnLst>
                          </p:cTn>
                        </p:par>
                        <p:par>
                          <p:cTn id="100" fill="hold">
                            <p:stCondLst>
                              <p:cond delay="5700"/>
                            </p:stCondLst>
                            <p:childTnLst>
                              <p:par>
                                <p:cTn id="101" presetID="1" presetClass="entr" presetSubtype="0" fill="hold" nodeType="afterEffect">
                                  <p:stCondLst>
                                    <p:cond delay="20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nodeType="withEffect">
                                  <p:stCondLst>
                                    <p:cond delay="200"/>
                                  </p:stCondLst>
                                  <p:childTnLst>
                                    <p:set>
                                      <p:cBhvr>
                                        <p:cTn id="104" dur="1" fill="hold">
                                          <p:stCondLst>
                                            <p:cond delay="0"/>
                                          </p:stCondLst>
                                        </p:cTn>
                                        <p:tgtEl>
                                          <p:spTgt spid="38"/>
                                        </p:tgtEl>
                                        <p:attrNameLst>
                                          <p:attrName>style.visibility</p:attrName>
                                        </p:attrNameLst>
                                      </p:cBhvr>
                                      <p:to>
                                        <p:strVal val="visible"/>
                                      </p:to>
                                    </p:set>
                                  </p:childTnLst>
                                </p:cTn>
                              </p:par>
                              <p:par>
                                <p:cTn id="105" presetID="1" presetClass="entr" presetSubtype="0" fill="hold" nodeType="withEffect">
                                  <p:stCondLst>
                                    <p:cond delay="200"/>
                                  </p:stCondLst>
                                  <p:childTnLst>
                                    <p:set>
                                      <p:cBhvr>
                                        <p:cTn id="106" dur="1" fill="hold">
                                          <p:stCondLst>
                                            <p:cond delay="0"/>
                                          </p:stCondLst>
                                        </p:cTn>
                                        <p:tgtEl>
                                          <p:spTgt spid="44"/>
                                        </p:tgtEl>
                                        <p:attrNameLst>
                                          <p:attrName>style.visibility</p:attrName>
                                        </p:attrNameLst>
                                      </p:cBhvr>
                                      <p:to>
                                        <p:strVal val="visible"/>
                                      </p:to>
                                    </p:set>
                                  </p:childTnLst>
                                </p:cTn>
                              </p:par>
                            </p:childTnLst>
                          </p:cTn>
                        </p:par>
                        <p:par>
                          <p:cTn id="107" fill="hold">
                            <p:stCondLst>
                              <p:cond delay="5900"/>
                            </p:stCondLst>
                            <p:childTnLst>
                              <p:par>
                                <p:cTn id="108" presetID="1" presetClass="entr" presetSubtype="0" fill="hold" nodeType="afterEffect">
                                  <p:stCondLst>
                                    <p:cond delay="200"/>
                                  </p:stCondLst>
                                  <p:childTnLst>
                                    <p:set>
                                      <p:cBhvr>
                                        <p:cTn id="109" dur="1" fill="hold">
                                          <p:stCondLst>
                                            <p:cond delay="0"/>
                                          </p:stCondLst>
                                        </p:cTn>
                                        <p:tgtEl>
                                          <p:spTgt spid="37"/>
                                        </p:tgtEl>
                                        <p:attrNameLst>
                                          <p:attrName>style.visibility</p:attrName>
                                        </p:attrNameLst>
                                      </p:cBhvr>
                                      <p:to>
                                        <p:strVal val="visible"/>
                                      </p:to>
                                    </p:set>
                                  </p:childTnLst>
                                </p:cTn>
                              </p:par>
                              <p:par>
                                <p:cTn id="110" presetID="42"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anim calcmode="lin" valueType="num">
                                      <p:cBhvr>
                                        <p:cTn id="113" dur="500" fill="hold"/>
                                        <p:tgtEl>
                                          <p:spTgt spid="32"/>
                                        </p:tgtEl>
                                        <p:attrNameLst>
                                          <p:attrName>ppt_x</p:attrName>
                                        </p:attrNameLst>
                                      </p:cBhvr>
                                      <p:tavLst>
                                        <p:tav tm="0">
                                          <p:val>
                                            <p:strVal val="#ppt_x"/>
                                          </p:val>
                                        </p:tav>
                                        <p:tav tm="100000">
                                          <p:val>
                                            <p:strVal val="#ppt_x"/>
                                          </p:val>
                                        </p:tav>
                                      </p:tavLst>
                                    </p:anim>
                                    <p:anim calcmode="lin" valueType="num">
                                      <p:cBhvr>
                                        <p:cTn id="114" dur="500" fill="hold"/>
                                        <p:tgtEl>
                                          <p:spTgt spid="3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anim calcmode="lin" valueType="num">
                                      <p:cBhvr>
                                        <p:cTn id="118" dur="500" fill="hold"/>
                                        <p:tgtEl>
                                          <p:spTgt spid="33"/>
                                        </p:tgtEl>
                                        <p:attrNameLst>
                                          <p:attrName>ppt_x</p:attrName>
                                        </p:attrNameLst>
                                      </p:cBhvr>
                                      <p:tavLst>
                                        <p:tav tm="0">
                                          <p:val>
                                            <p:strVal val="#ppt_x"/>
                                          </p:val>
                                        </p:tav>
                                        <p:tav tm="100000">
                                          <p:val>
                                            <p:strVal val="#ppt_x"/>
                                          </p:val>
                                        </p:tav>
                                      </p:tavLst>
                                    </p:anim>
                                    <p:anim calcmode="lin" valueType="num">
                                      <p:cBhvr>
                                        <p:cTn id="119" dur="500" fill="hold"/>
                                        <p:tgtEl>
                                          <p:spTgt spid="33"/>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anim calcmode="lin" valueType="num">
                                      <p:cBhvr>
                                        <p:cTn id="123" dur="500" fill="hold"/>
                                        <p:tgtEl>
                                          <p:spTgt spid="34"/>
                                        </p:tgtEl>
                                        <p:attrNameLst>
                                          <p:attrName>ppt_x</p:attrName>
                                        </p:attrNameLst>
                                      </p:cBhvr>
                                      <p:tavLst>
                                        <p:tav tm="0">
                                          <p:val>
                                            <p:strVal val="#ppt_x"/>
                                          </p:val>
                                        </p:tav>
                                        <p:tav tm="100000">
                                          <p:val>
                                            <p:strVal val="#ppt_x"/>
                                          </p:val>
                                        </p:tav>
                                      </p:tavLst>
                                    </p:anim>
                                    <p:anim calcmode="lin" valueType="num">
                                      <p:cBhvr>
                                        <p:cTn id="124" dur="500" fill="hold"/>
                                        <p:tgtEl>
                                          <p:spTgt spid="34"/>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500"/>
                                        <p:tgtEl>
                                          <p:spTgt spid="35"/>
                                        </p:tgtEl>
                                      </p:cBhvr>
                                    </p:animEffect>
                                    <p:anim calcmode="lin" valueType="num">
                                      <p:cBhvr>
                                        <p:cTn id="128" dur="500" fill="hold"/>
                                        <p:tgtEl>
                                          <p:spTgt spid="35"/>
                                        </p:tgtEl>
                                        <p:attrNameLst>
                                          <p:attrName>ppt_x</p:attrName>
                                        </p:attrNameLst>
                                      </p:cBhvr>
                                      <p:tavLst>
                                        <p:tav tm="0">
                                          <p:val>
                                            <p:strVal val="#ppt_x"/>
                                          </p:val>
                                        </p:tav>
                                        <p:tav tm="100000">
                                          <p:val>
                                            <p:strVal val="#ppt_x"/>
                                          </p:val>
                                        </p:tav>
                                      </p:tavLst>
                                    </p:anim>
                                    <p:anim calcmode="lin" valueType="num">
                                      <p:cBhvr>
                                        <p:cTn id="129" dur="500" fill="hold"/>
                                        <p:tgtEl>
                                          <p:spTgt spid="35"/>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anim calcmode="lin" valueType="num">
                                      <p:cBhvr>
                                        <p:cTn id="133" dur="500" fill="hold"/>
                                        <p:tgtEl>
                                          <p:spTgt spid="36"/>
                                        </p:tgtEl>
                                        <p:attrNameLst>
                                          <p:attrName>ppt_x</p:attrName>
                                        </p:attrNameLst>
                                      </p:cBhvr>
                                      <p:tavLst>
                                        <p:tav tm="0">
                                          <p:val>
                                            <p:strVal val="#ppt_x"/>
                                          </p:val>
                                        </p:tav>
                                        <p:tav tm="100000">
                                          <p:val>
                                            <p:strVal val="#ppt_x"/>
                                          </p:val>
                                        </p:tav>
                                      </p:tavLst>
                                    </p:anim>
                                    <p:anim calcmode="lin" valueType="num">
                                      <p:cBhvr>
                                        <p:cTn id="134" dur="500" fill="hold"/>
                                        <p:tgtEl>
                                          <p:spTgt spid="36"/>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500"/>
                                        <p:tgtEl>
                                          <p:spTgt spid="39"/>
                                        </p:tgtEl>
                                      </p:cBhvr>
                                    </p:animEffect>
                                    <p:anim calcmode="lin" valueType="num">
                                      <p:cBhvr>
                                        <p:cTn id="138" dur="500" fill="hold"/>
                                        <p:tgtEl>
                                          <p:spTgt spid="39"/>
                                        </p:tgtEl>
                                        <p:attrNameLst>
                                          <p:attrName>ppt_x</p:attrName>
                                        </p:attrNameLst>
                                      </p:cBhvr>
                                      <p:tavLst>
                                        <p:tav tm="0">
                                          <p:val>
                                            <p:strVal val="#ppt_x"/>
                                          </p:val>
                                        </p:tav>
                                        <p:tav tm="100000">
                                          <p:val>
                                            <p:strVal val="#ppt_x"/>
                                          </p:val>
                                        </p:tav>
                                      </p:tavLst>
                                    </p:anim>
                                    <p:anim calcmode="lin" valueType="num">
                                      <p:cBhvr>
                                        <p:cTn id="139" dur="500" fill="hold"/>
                                        <p:tgtEl>
                                          <p:spTgt spid="39"/>
                                        </p:tgtEl>
                                        <p:attrNameLst>
                                          <p:attrName>ppt_y</p:attrName>
                                        </p:attrNameLst>
                                      </p:cBhvr>
                                      <p:tavLst>
                                        <p:tav tm="0">
                                          <p:val>
                                            <p:strVal val="#ppt_y+.1"/>
                                          </p:val>
                                        </p:tav>
                                        <p:tav tm="100000">
                                          <p:val>
                                            <p:strVal val="#ppt_y"/>
                                          </p:val>
                                        </p:tav>
                                      </p:tavLst>
                                    </p:anim>
                                  </p:childTnLst>
                                </p:cTn>
                              </p:par>
                            </p:childTnLst>
                          </p:cTn>
                        </p:par>
                        <p:par>
                          <p:cTn id="140" fill="hold">
                            <p:stCondLst>
                              <p:cond delay="6400"/>
                            </p:stCondLst>
                            <p:childTnLst>
                              <p:par>
                                <p:cTn id="141" presetID="42" presetClass="entr" presetSubtype="0" fill="hold" nodeType="after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fade">
                                      <p:cBhvr>
                                        <p:cTn id="143" dur="500"/>
                                        <p:tgtEl>
                                          <p:spTgt spid="40"/>
                                        </p:tgtEl>
                                      </p:cBhvr>
                                    </p:animEffect>
                                    <p:anim calcmode="lin" valueType="num">
                                      <p:cBhvr>
                                        <p:cTn id="144" dur="500" fill="hold"/>
                                        <p:tgtEl>
                                          <p:spTgt spid="40"/>
                                        </p:tgtEl>
                                        <p:attrNameLst>
                                          <p:attrName>ppt_x</p:attrName>
                                        </p:attrNameLst>
                                      </p:cBhvr>
                                      <p:tavLst>
                                        <p:tav tm="0">
                                          <p:val>
                                            <p:strVal val="#ppt_x"/>
                                          </p:val>
                                        </p:tav>
                                        <p:tav tm="100000">
                                          <p:val>
                                            <p:strVal val="#ppt_x"/>
                                          </p:val>
                                        </p:tav>
                                      </p:tavLst>
                                    </p:anim>
                                    <p:anim calcmode="lin" valueType="num">
                                      <p:cBhvr>
                                        <p:cTn id="145" dur="500" fill="hold"/>
                                        <p:tgtEl>
                                          <p:spTgt spid="40"/>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fade">
                                      <p:cBhvr>
                                        <p:cTn id="148" dur="500"/>
                                        <p:tgtEl>
                                          <p:spTgt spid="41"/>
                                        </p:tgtEl>
                                      </p:cBhvr>
                                    </p:animEffect>
                                    <p:anim calcmode="lin" valueType="num">
                                      <p:cBhvr>
                                        <p:cTn id="149" dur="500" fill="hold"/>
                                        <p:tgtEl>
                                          <p:spTgt spid="41"/>
                                        </p:tgtEl>
                                        <p:attrNameLst>
                                          <p:attrName>ppt_x</p:attrName>
                                        </p:attrNameLst>
                                      </p:cBhvr>
                                      <p:tavLst>
                                        <p:tav tm="0">
                                          <p:val>
                                            <p:strVal val="#ppt_x"/>
                                          </p:val>
                                        </p:tav>
                                        <p:tav tm="100000">
                                          <p:val>
                                            <p:strVal val="#ppt_x"/>
                                          </p:val>
                                        </p:tav>
                                      </p:tavLst>
                                    </p:anim>
                                    <p:anim calcmode="lin" valueType="num">
                                      <p:cBhvr>
                                        <p:cTn id="150" dur="500" fill="hold"/>
                                        <p:tgtEl>
                                          <p:spTgt spid="41"/>
                                        </p:tgtEl>
                                        <p:attrNameLst>
                                          <p:attrName>ppt_y</p:attrName>
                                        </p:attrNameLst>
                                      </p:cBhvr>
                                      <p:tavLst>
                                        <p:tav tm="0">
                                          <p:val>
                                            <p:strVal val="#ppt_y+.1"/>
                                          </p:val>
                                        </p:tav>
                                        <p:tav tm="100000">
                                          <p:val>
                                            <p:strVal val="#ppt_y"/>
                                          </p:val>
                                        </p:tav>
                                      </p:tavLst>
                                    </p:anim>
                                  </p:childTnLst>
                                </p:cTn>
                              </p:par>
                            </p:childTnLst>
                          </p:cTn>
                        </p:par>
                        <p:par>
                          <p:cTn id="151" fill="hold">
                            <p:stCondLst>
                              <p:cond delay="6900"/>
                            </p:stCondLst>
                            <p:childTnLst>
                              <p:par>
                                <p:cTn id="152" presetID="42" presetClass="entr" presetSubtype="0" fill="hold" nodeType="after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500"/>
                                        <p:tgtEl>
                                          <p:spTgt spid="42"/>
                                        </p:tgtEl>
                                      </p:cBhvr>
                                    </p:animEffect>
                                    <p:anim calcmode="lin" valueType="num">
                                      <p:cBhvr>
                                        <p:cTn id="155" dur="500" fill="hold"/>
                                        <p:tgtEl>
                                          <p:spTgt spid="42"/>
                                        </p:tgtEl>
                                        <p:attrNameLst>
                                          <p:attrName>ppt_x</p:attrName>
                                        </p:attrNameLst>
                                      </p:cBhvr>
                                      <p:tavLst>
                                        <p:tav tm="0">
                                          <p:val>
                                            <p:strVal val="#ppt_x"/>
                                          </p:val>
                                        </p:tav>
                                        <p:tav tm="100000">
                                          <p:val>
                                            <p:strVal val="#ppt_x"/>
                                          </p:val>
                                        </p:tav>
                                      </p:tavLst>
                                    </p:anim>
                                    <p:anim calcmode="lin" valueType="num">
                                      <p:cBhvr>
                                        <p:cTn id="156" dur="500" fill="hold"/>
                                        <p:tgtEl>
                                          <p:spTgt spid="42"/>
                                        </p:tgtEl>
                                        <p:attrNameLst>
                                          <p:attrName>ppt_y</p:attrName>
                                        </p:attrNameLst>
                                      </p:cBhvr>
                                      <p:tavLst>
                                        <p:tav tm="0">
                                          <p:val>
                                            <p:strVal val="#ppt_y+.1"/>
                                          </p:val>
                                        </p:tav>
                                        <p:tav tm="100000">
                                          <p:val>
                                            <p:strVal val="#ppt_y"/>
                                          </p:val>
                                        </p:tav>
                                      </p:tavLst>
                                    </p:anim>
                                  </p:childTnLst>
                                </p:cTn>
                              </p:par>
                            </p:childTnLst>
                          </p:cTn>
                        </p:par>
                        <p:par>
                          <p:cTn id="157" fill="hold">
                            <p:stCondLst>
                              <p:cond delay="7400"/>
                            </p:stCondLst>
                            <p:childTnLst>
                              <p:par>
                                <p:cTn id="158" presetID="42" presetClass="entr" presetSubtype="0" fill="hold" nodeType="afterEffect">
                                  <p:stCondLst>
                                    <p:cond delay="0"/>
                                  </p:stCondLst>
                                  <p:childTnLst>
                                    <p:set>
                                      <p:cBhvr>
                                        <p:cTn id="159" dur="1" fill="hold">
                                          <p:stCondLst>
                                            <p:cond delay="0"/>
                                          </p:stCondLst>
                                        </p:cTn>
                                        <p:tgtEl>
                                          <p:spTgt spid="43"/>
                                        </p:tgtEl>
                                        <p:attrNameLst>
                                          <p:attrName>style.visibility</p:attrName>
                                        </p:attrNameLst>
                                      </p:cBhvr>
                                      <p:to>
                                        <p:strVal val="visible"/>
                                      </p:to>
                                    </p:set>
                                    <p:animEffect transition="in" filter="fade">
                                      <p:cBhvr>
                                        <p:cTn id="160" dur="500"/>
                                        <p:tgtEl>
                                          <p:spTgt spid="43"/>
                                        </p:tgtEl>
                                      </p:cBhvr>
                                    </p:animEffect>
                                    <p:anim calcmode="lin" valueType="num">
                                      <p:cBhvr>
                                        <p:cTn id="161" dur="500" fill="hold"/>
                                        <p:tgtEl>
                                          <p:spTgt spid="43"/>
                                        </p:tgtEl>
                                        <p:attrNameLst>
                                          <p:attrName>ppt_x</p:attrName>
                                        </p:attrNameLst>
                                      </p:cBhvr>
                                      <p:tavLst>
                                        <p:tav tm="0">
                                          <p:val>
                                            <p:strVal val="#ppt_x"/>
                                          </p:val>
                                        </p:tav>
                                        <p:tav tm="100000">
                                          <p:val>
                                            <p:strVal val="#ppt_x"/>
                                          </p:val>
                                        </p:tav>
                                      </p:tavLst>
                                    </p:anim>
                                    <p:anim calcmode="lin" valueType="num">
                                      <p:cBhvr>
                                        <p:cTn id="162"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7"/>
                                        </p:tgtEl>
                                        <p:attrNameLst>
                                          <p:attrName>style.visibility</p:attrName>
                                        </p:attrNameLst>
                                      </p:cBhvr>
                                      <p:to>
                                        <p:strVal val="visible"/>
                                      </p:to>
                                    </p:set>
                                    <p:animEffect transition="in" filter="fade">
                                      <p:cBhvr>
                                        <p:cTn id="167" dur="1000"/>
                                        <p:tgtEl>
                                          <p:spTgt spid="7"/>
                                        </p:tgtEl>
                                      </p:cBhvr>
                                    </p:animEffect>
                                    <p:anim calcmode="lin" valueType="num">
                                      <p:cBhvr>
                                        <p:cTn id="168" dur="1000" fill="hold"/>
                                        <p:tgtEl>
                                          <p:spTgt spid="7"/>
                                        </p:tgtEl>
                                        <p:attrNameLst>
                                          <p:attrName>ppt_x</p:attrName>
                                        </p:attrNameLst>
                                      </p:cBhvr>
                                      <p:tavLst>
                                        <p:tav tm="0">
                                          <p:val>
                                            <p:strVal val="#ppt_x"/>
                                          </p:val>
                                        </p:tav>
                                        <p:tav tm="100000">
                                          <p:val>
                                            <p:strVal val="#ppt_x"/>
                                          </p:val>
                                        </p:tav>
                                      </p:tavLst>
                                    </p:anim>
                                    <p:anim calcmode="lin" valueType="num">
                                      <p:cBhvr>
                                        <p:cTn id="1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6 Imagen" descr="afiche internet SANO.jpg"/>
          <p:cNvPicPr>
            <a:picLocks noChangeAspect="1"/>
          </p:cNvPicPr>
          <p:nvPr/>
        </p:nvPicPr>
        <p:blipFill>
          <a:blip r:embed="rId3"/>
          <a:stretch>
            <a:fillRect/>
          </a:stretch>
        </p:blipFill>
        <p:spPr>
          <a:xfrm>
            <a:off x="0" y="470647"/>
            <a:ext cx="9144000" cy="5916706"/>
          </a:xfrm>
          <a:prstGeom prst="rect">
            <a:avLst/>
          </a:prstGeom>
          <a:ln>
            <a:noFill/>
          </a:ln>
          <a:effectLst>
            <a:softEdge rad="112500"/>
          </a:effectLst>
        </p:spPr>
      </p:pic>
      <p:pic>
        <p:nvPicPr>
          <p:cNvPr id="2" name="Picture 2"/>
          <p:cNvPicPr>
            <a:picLocks noGrp="1" noChangeAspect="1" noChangeArrowheads="1"/>
          </p:cNvPicPr>
          <p:nvPr>
            <p:ph sz="quarter" idx="1"/>
          </p:nvPr>
        </p:nvPicPr>
        <p:blipFill>
          <a:blip r:embed="rId4"/>
          <a:srcRect b="7786"/>
          <a:stretch>
            <a:fillRect/>
          </a:stretch>
        </p:blipFill>
        <p:spPr bwMode="auto">
          <a:xfrm>
            <a:off x="357158" y="285728"/>
            <a:ext cx="4819650" cy="3286148"/>
          </a:xfrm>
          <a:prstGeom prst="rect">
            <a:avLst/>
          </a:prstGeom>
          <a:ln>
            <a:noFill/>
          </a:ln>
          <a:effectLst>
            <a:outerShdw blurRad="190500" algn="tl" rotWithShape="0">
              <a:srgbClr val="000000">
                <a:alpha val="70000"/>
              </a:srgbClr>
            </a:outerShdw>
          </a:effectLst>
        </p:spPr>
      </p:pic>
      <p:pic>
        <p:nvPicPr>
          <p:cNvPr id="3" name="Picture 3"/>
          <p:cNvPicPr>
            <a:picLocks noChangeAspect="1" noChangeArrowheads="1"/>
          </p:cNvPicPr>
          <p:nvPr/>
        </p:nvPicPr>
        <p:blipFill>
          <a:blip r:embed="rId5" cstate="print"/>
          <a:srcRect/>
          <a:stretch>
            <a:fillRect/>
          </a:stretch>
        </p:blipFill>
        <p:spPr bwMode="auto">
          <a:xfrm>
            <a:off x="4429124" y="3143248"/>
            <a:ext cx="4286312" cy="3184118"/>
          </a:xfrm>
          <a:prstGeom prst="rect">
            <a:avLst/>
          </a:prstGeom>
          <a:ln>
            <a:noFill/>
          </a:ln>
          <a:effectLst>
            <a:outerShdw blurRad="190500" algn="tl" rotWithShape="0">
              <a:srgbClr val="000000">
                <a:alpha val="70000"/>
              </a:srgbClr>
            </a:outerShdw>
          </a:effectLst>
        </p:spPr>
      </p:pic>
      <p:grpSp>
        <p:nvGrpSpPr>
          <p:cNvPr id="6" name="5 Grupo"/>
          <p:cNvGrpSpPr/>
          <p:nvPr/>
        </p:nvGrpSpPr>
        <p:grpSpPr>
          <a:xfrm>
            <a:off x="728665" y="3714756"/>
            <a:ext cx="2700327" cy="2928954"/>
            <a:chOff x="857224" y="3929066"/>
            <a:chExt cx="2343137" cy="2571764"/>
          </a:xfrm>
        </p:grpSpPr>
        <p:pic>
          <p:nvPicPr>
            <p:cNvPr id="4" name="Picture 4"/>
            <p:cNvPicPr>
              <a:picLocks noChangeAspect="1" noChangeArrowheads="1"/>
            </p:cNvPicPr>
            <p:nvPr/>
          </p:nvPicPr>
          <p:blipFill>
            <a:blip r:embed="rId6"/>
            <a:srcRect/>
            <a:stretch>
              <a:fillRect/>
            </a:stretch>
          </p:blipFill>
          <p:spPr bwMode="auto">
            <a:xfrm>
              <a:off x="857224" y="3929066"/>
              <a:ext cx="2343137" cy="1952614"/>
            </a:xfrm>
            <a:prstGeom prst="rect">
              <a:avLst/>
            </a:prstGeom>
            <a:noFill/>
            <a:ln w="9525">
              <a:noFill/>
              <a:miter lim="800000"/>
              <a:headEnd/>
              <a:tailEnd/>
            </a:ln>
            <a:effectLst/>
          </p:spPr>
        </p:pic>
        <p:pic>
          <p:nvPicPr>
            <p:cNvPr id="5" name="Picture 5"/>
            <p:cNvPicPr>
              <a:picLocks noChangeAspect="1" noChangeArrowheads="1"/>
            </p:cNvPicPr>
            <p:nvPr/>
          </p:nvPicPr>
          <p:blipFill>
            <a:blip r:embed="rId7"/>
            <a:srcRect/>
            <a:stretch>
              <a:fillRect/>
            </a:stretch>
          </p:blipFill>
          <p:spPr bwMode="auto">
            <a:xfrm>
              <a:off x="1214414" y="5929330"/>
              <a:ext cx="1714500" cy="571500"/>
            </a:xfrm>
            <a:prstGeom prst="rect">
              <a:avLst/>
            </a:prstGeom>
            <a:noFill/>
            <a:ln w="9525">
              <a:noFill/>
              <a:miter lim="800000"/>
              <a:headEnd/>
              <a:tailEnd/>
            </a:ln>
            <a:effectLst/>
          </p:spPr>
        </p:pic>
      </p:grpSp>
      <p:pic>
        <p:nvPicPr>
          <p:cNvPr id="46081" name="Picture 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929322" y="-33342"/>
            <a:ext cx="2857500" cy="2819400"/>
          </a:xfrm>
          <a:prstGeom prst="rect">
            <a:avLst/>
          </a:prstGeom>
          <a:noFill/>
          <a:ln w="9525">
            <a:noFill/>
            <a:miter lim="800000"/>
            <a:headEnd/>
            <a:tailEnd/>
          </a:ln>
          <a:effectLst>
            <a:glow rad="228600">
              <a:schemeClr val="accent2">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42" presetClass="entr" presetSubtype="0" fill="hold" nodeType="withEffect">
                                  <p:stCondLst>
                                    <p:cond delay="0"/>
                                  </p:stCondLst>
                                  <p:childTnLst>
                                    <p:set>
                                      <p:cBhvr>
                                        <p:cTn id="21" dur="1" fill="hold">
                                          <p:stCondLst>
                                            <p:cond delay="0"/>
                                          </p:stCondLst>
                                        </p:cTn>
                                        <p:tgtEl>
                                          <p:spTgt spid="46081"/>
                                        </p:tgtEl>
                                        <p:attrNameLst>
                                          <p:attrName>style.visibility</p:attrName>
                                        </p:attrNameLst>
                                      </p:cBhvr>
                                      <p:to>
                                        <p:strVal val="visible"/>
                                      </p:to>
                                    </p:set>
                                    <p:animEffect transition="in" filter="fade">
                                      <p:cBhvr>
                                        <p:cTn id="22" dur="1000"/>
                                        <p:tgtEl>
                                          <p:spTgt spid="46081"/>
                                        </p:tgtEl>
                                      </p:cBhvr>
                                    </p:animEffect>
                                    <p:anim calcmode="lin" valueType="num">
                                      <p:cBhvr>
                                        <p:cTn id="23" dur="1000" fill="hold"/>
                                        <p:tgtEl>
                                          <p:spTgt spid="46081"/>
                                        </p:tgtEl>
                                        <p:attrNameLst>
                                          <p:attrName>ppt_x</p:attrName>
                                        </p:attrNameLst>
                                      </p:cBhvr>
                                      <p:tavLst>
                                        <p:tav tm="0">
                                          <p:val>
                                            <p:strVal val="#ppt_x"/>
                                          </p:val>
                                        </p:tav>
                                        <p:tav tm="100000">
                                          <p:val>
                                            <p:strVal val="#ppt_x"/>
                                          </p:val>
                                        </p:tav>
                                      </p:tavLst>
                                    </p:anim>
                                    <p:anim calcmode="lin" valueType="num">
                                      <p:cBhvr>
                                        <p:cTn id="24" dur="1000" fill="hold"/>
                                        <p:tgtEl>
                                          <p:spTgt spid="46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3 Imagen" descr="valla indotel.jpg"/>
          <p:cNvPicPr>
            <a:picLocks noChangeAspect="1"/>
          </p:cNvPicPr>
          <p:nvPr/>
        </p:nvPicPr>
        <p:blipFill>
          <a:blip r:embed="rId3"/>
          <a:srcRect l="4167" r="6945"/>
          <a:stretch>
            <a:fillRect/>
          </a:stretch>
        </p:blipFill>
        <p:spPr>
          <a:xfrm>
            <a:off x="101612" y="71414"/>
            <a:ext cx="8940776" cy="6286512"/>
          </a:xfrm>
          <a:prstGeom prst="rect">
            <a:avLst/>
          </a:prstGeom>
          <a:ln>
            <a:noFill/>
          </a:ln>
          <a:effectLst>
            <a:outerShdw blurRad="190500" algn="tl" rotWithShape="0">
              <a:srgbClr val="000000">
                <a:alpha val="70000"/>
              </a:srgbClr>
            </a:outerShdw>
          </a:effectLst>
        </p:spPr>
      </p:pic>
      <p:pic>
        <p:nvPicPr>
          <p:cNvPr id="5" name="Picture 2"/>
          <p:cNvPicPr>
            <a:picLocks noChangeAspect="1" noChangeArrowheads="1"/>
          </p:cNvPicPr>
          <p:nvPr/>
        </p:nvPicPr>
        <p:blipFill>
          <a:blip r:embed="rId4"/>
          <a:srcRect/>
          <a:stretch>
            <a:fillRect/>
          </a:stretch>
        </p:blipFill>
        <p:spPr bwMode="auto">
          <a:xfrm>
            <a:off x="357158" y="71414"/>
            <a:ext cx="8382020" cy="6705614"/>
          </a:xfrm>
          <a:prstGeom prst="rect">
            <a:avLst/>
          </a:prstGeom>
          <a:ln>
            <a:noFill/>
          </a:ln>
          <a:effectLst>
            <a:outerShdw blurRad="190500" algn="tl" rotWithShape="0">
              <a:srgbClr val="000000">
                <a:alpha val="70000"/>
              </a:srgbClr>
            </a:outerShdw>
          </a:effectLst>
        </p:spPr>
      </p:pic>
      <p:pic>
        <p:nvPicPr>
          <p:cNvPr id="6" name="Picture 3"/>
          <p:cNvPicPr>
            <a:picLocks noChangeAspect="1" noChangeArrowheads="1"/>
          </p:cNvPicPr>
          <p:nvPr/>
        </p:nvPicPr>
        <p:blipFill>
          <a:blip r:embed="rId5"/>
          <a:srcRect t="1820" b="3519"/>
          <a:stretch>
            <a:fillRect/>
          </a:stretch>
        </p:blipFill>
        <p:spPr bwMode="auto">
          <a:xfrm>
            <a:off x="-97926" y="-142876"/>
            <a:ext cx="9244708" cy="700087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15 Imagen" descr="caracol con fondo transparente.png"/>
          <p:cNvPicPr>
            <a:picLocks noChangeAspect="1"/>
          </p:cNvPicPr>
          <p:nvPr/>
        </p:nvPicPr>
        <p:blipFill>
          <a:blip r:embed="rId3" cstate="print"/>
          <a:stretch>
            <a:fillRect/>
          </a:stretch>
        </p:blipFill>
        <p:spPr>
          <a:xfrm>
            <a:off x="6572264" y="4854314"/>
            <a:ext cx="2407680" cy="1860834"/>
          </a:xfrm>
          <a:prstGeom prst="rect">
            <a:avLst/>
          </a:prstGeom>
        </p:spPr>
      </p:pic>
      <p:sp>
        <p:nvSpPr>
          <p:cNvPr id="51204" name="Rectangle 4"/>
          <p:cNvSpPr>
            <a:spLocks noChangeArrowheads="1"/>
          </p:cNvSpPr>
          <p:nvPr/>
        </p:nvSpPr>
        <p:spPr bwMode="auto">
          <a:xfrm>
            <a:off x="214282" y="428604"/>
            <a:ext cx="8715436" cy="58477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l"/>
              </a:tabLst>
            </a:pPr>
            <a:r>
              <a:rPr kumimoji="0" lang="es-ES" sz="32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Calibri" pitchFamily="34" charset="0"/>
                <a:cs typeface="Arial" pitchFamily="34" charset="0"/>
              </a:rPr>
              <a:t>Y tres comerciales de TV</a:t>
            </a:r>
            <a:endParaRPr kumimoji="0" lang="es-DO" sz="11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aphicFrame>
        <p:nvGraphicFramePr>
          <p:cNvPr id="6" name="5 Diagrama"/>
          <p:cNvGraphicFramePr/>
          <p:nvPr/>
        </p:nvGraphicFramePr>
        <p:xfrm>
          <a:off x="1214414" y="1857364"/>
          <a:ext cx="7643866" cy="3857652"/>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grpSp>
        <p:nvGrpSpPr>
          <p:cNvPr id="7" name="6 Grupo"/>
          <p:cNvGrpSpPr/>
          <p:nvPr/>
        </p:nvGrpSpPr>
        <p:grpSpPr>
          <a:xfrm>
            <a:off x="750067" y="1511639"/>
            <a:ext cx="7643866" cy="1216800"/>
            <a:chOff x="0" y="11465"/>
            <a:chExt cx="7643866" cy="1216800"/>
          </a:xfrm>
          <a:scene3d>
            <a:camera prst="orthographicFront"/>
            <a:lightRig rig="threePt" dir="t">
              <a:rot lat="0" lon="0" rev="7500000"/>
            </a:lightRig>
          </a:scene3d>
        </p:grpSpPr>
        <p:sp>
          <p:nvSpPr>
            <p:cNvPr id="14" name="13 Rectángulo redondeado"/>
            <p:cNvSpPr/>
            <p:nvPr/>
          </p:nvSpPr>
          <p:spPr>
            <a:xfrm>
              <a:off x="0" y="11465"/>
              <a:ext cx="7643866" cy="1216800"/>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5" name="14 Rectángulo"/>
            <p:cNvSpPr/>
            <p:nvPr/>
          </p:nvSpPr>
          <p:spPr>
            <a:xfrm>
              <a:off x="59399" y="70864"/>
              <a:ext cx="7525068"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ES" sz="2800" b="1" kern="1200" dirty="0" smtClean="0">
                  <a:effectLst>
                    <a:outerShdw blurRad="38100" dist="38100" dir="2700000" algn="tl">
                      <a:srgbClr val="000000">
                        <a:alpha val="43137"/>
                      </a:srgbClr>
                    </a:outerShdw>
                  </a:effectLst>
                </a:rPr>
                <a:t>UNO DIRIGIDO A NIÑOS Y NIÑAS….</a:t>
              </a:r>
              <a:endParaRPr lang="es-DO" sz="2800" b="1" kern="1200" dirty="0">
                <a:effectLst>
                  <a:outerShdw blurRad="38100" dist="38100" dir="2700000" algn="tl">
                    <a:srgbClr val="000000">
                      <a:alpha val="43137"/>
                    </a:srgbClr>
                  </a:outerShdw>
                </a:effectLst>
              </a:endParaRPr>
            </a:p>
          </p:txBody>
        </p:sp>
      </p:grpSp>
      <p:grpSp>
        <p:nvGrpSpPr>
          <p:cNvPr id="8" name="7 Grupo"/>
          <p:cNvGrpSpPr/>
          <p:nvPr/>
        </p:nvGrpSpPr>
        <p:grpSpPr>
          <a:xfrm>
            <a:off x="750067" y="2820600"/>
            <a:ext cx="7643866" cy="1216800"/>
            <a:chOff x="0" y="1320426"/>
            <a:chExt cx="7643866" cy="1216800"/>
          </a:xfrm>
          <a:scene3d>
            <a:camera prst="orthographicFront"/>
            <a:lightRig rig="threePt" dir="t">
              <a:rot lat="0" lon="0" rev="7500000"/>
            </a:lightRig>
          </a:scene3d>
        </p:grpSpPr>
        <p:sp>
          <p:nvSpPr>
            <p:cNvPr id="12" name="11 Rectángulo redondeado"/>
            <p:cNvSpPr/>
            <p:nvPr/>
          </p:nvSpPr>
          <p:spPr>
            <a:xfrm>
              <a:off x="0" y="1320426"/>
              <a:ext cx="7643866" cy="1216800"/>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887145"/>
                <a:satOff val="-29867"/>
                <a:lumOff val="-7255"/>
                <a:alphaOff val="0"/>
              </a:schemeClr>
            </a:fillRef>
            <a:effectRef idx="2">
              <a:schemeClr val="accent4">
                <a:hueOff val="-887145"/>
                <a:satOff val="-29867"/>
                <a:lumOff val="-7255"/>
                <a:alphaOff val="0"/>
              </a:schemeClr>
            </a:effectRef>
            <a:fontRef idx="minor">
              <a:schemeClr val="lt1"/>
            </a:fontRef>
          </p:style>
        </p:sp>
        <p:sp>
          <p:nvSpPr>
            <p:cNvPr id="13" name="12 Rectángulo"/>
            <p:cNvSpPr/>
            <p:nvPr/>
          </p:nvSpPr>
          <p:spPr>
            <a:xfrm>
              <a:off x="59399" y="1379825"/>
              <a:ext cx="7525068"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ES" sz="3200" b="1" kern="1200" dirty="0" smtClean="0">
                  <a:effectLst>
                    <a:outerShdw blurRad="38100" dist="38100" dir="2700000" algn="tl">
                      <a:srgbClr val="000000">
                        <a:alpha val="43137"/>
                      </a:srgbClr>
                    </a:outerShdw>
                  </a:effectLst>
                </a:rPr>
                <a:t>UNO DIRIGIDO A LOS PADRES Y MADRES</a:t>
              </a:r>
              <a:endParaRPr lang="es-DO" sz="3200" b="1" kern="1200" dirty="0">
                <a:effectLst>
                  <a:outerShdw blurRad="38100" dist="38100" dir="2700000" algn="tl">
                    <a:srgbClr val="000000">
                      <a:alpha val="43137"/>
                    </a:srgbClr>
                  </a:outerShdw>
                </a:effectLst>
              </a:endParaRPr>
            </a:p>
          </p:txBody>
        </p:sp>
      </p:grpSp>
      <p:grpSp>
        <p:nvGrpSpPr>
          <p:cNvPr id="9" name="8 Grupo"/>
          <p:cNvGrpSpPr/>
          <p:nvPr/>
        </p:nvGrpSpPr>
        <p:grpSpPr>
          <a:xfrm>
            <a:off x="750067" y="4129560"/>
            <a:ext cx="7643866" cy="1216800"/>
            <a:chOff x="0" y="2629386"/>
            <a:chExt cx="7643866" cy="1216800"/>
          </a:xfrm>
          <a:scene3d>
            <a:camera prst="orthographicFront"/>
            <a:lightRig rig="threePt" dir="t">
              <a:rot lat="0" lon="0" rev="7500000"/>
            </a:lightRig>
          </a:scene3d>
        </p:grpSpPr>
        <p:sp>
          <p:nvSpPr>
            <p:cNvPr id="10" name="9 Rectángulo redondeado"/>
            <p:cNvSpPr/>
            <p:nvPr/>
          </p:nvSpPr>
          <p:spPr>
            <a:xfrm>
              <a:off x="0" y="2629386"/>
              <a:ext cx="7643866" cy="1216800"/>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1774290"/>
                <a:satOff val="-59734"/>
                <a:lumOff val="-14510"/>
                <a:alphaOff val="0"/>
              </a:schemeClr>
            </a:fillRef>
            <a:effectRef idx="2">
              <a:schemeClr val="accent4">
                <a:hueOff val="-1774290"/>
                <a:satOff val="-59734"/>
                <a:lumOff val="-14510"/>
                <a:alphaOff val="0"/>
              </a:schemeClr>
            </a:effectRef>
            <a:fontRef idx="minor">
              <a:schemeClr val="lt1"/>
            </a:fontRef>
          </p:style>
        </p:sp>
        <p:sp>
          <p:nvSpPr>
            <p:cNvPr id="11" name="10 Rectángulo"/>
            <p:cNvSpPr/>
            <p:nvPr/>
          </p:nvSpPr>
          <p:spPr>
            <a:xfrm>
              <a:off x="59399" y="2688785"/>
              <a:ext cx="7525068"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ES" sz="3200" b="1" kern="1200" dirty="0" smtClean="0">
                  <a:effectLst>
                    <a:outerShdw blurRad="38100" dist="38100" dir="2700000" algn="tl">
                      <a:srgbClr val="000000">
                        <a:alpha val="43137"/>
                      </a:srgbClr>
                    </a:outerShdw>
                  </a:effectLst>
                </a:rPr>
                <a:t>Y UN TERCERO DIRGIDO A ADOLESCENTES Y JOVENES</a:t>
              </a:r>
              <a:endParaRPr lang="es-ES" sz="3200" b="1" kern="1200" dirty="0">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tretch>
            <a:fillRect/>
          </a:stretch>
        </p:blipFill>
        <p:spPr bwMode="auto">
          <a:xfrm>
            <a:off x="306228" y="694086"/>
            <a:ext cx="7064768" cy="6092500"/>
          </a:xfrm>
          <a:prstGeom prst="rect">
            <a:avLst/>
          </a:prstGeom>
          <a:ln>
            <a:noFill/>
          </a:ln>
          <a:effectLst>
            <a:outerShdw blurRad="190500" algn="tl" rotWithShape="0">
              <a:srgbClr val="000000">
                <a:alpha val="70000"/>
              </a:srgbClr>
            </a:outerShdw>
          </a:effectLst>
        </p:spPr>
      </p:pic>
      <p:sp>
        <p:nvSpPr>
          <p:cNvPr id="3" name="Rectangle 4"/>
          <p:cNvSpPr>
            <a:spLocks noChangeArrowheads="1"/>
          </p:cNvSpPr>
          <p:nvPr/>
        </p:nvSpPr>
        <p:spPr bwMode="auto">
          <a:xfrm>
            <a:off x="214282" y="58143"/>
            <a:ext cx="8715436" cy="58477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449263" algn="l"/>
              </a:tabLst>
            </a:pPr>
            <a:r>
              <a:rPr lang="es-E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Calibri" pitchFamily="34" charset="0"/>
                <a:cs typeface="Arial" pitchFamily="34" charset="0"/>
              </a:rPr>
              <a:t>Portal </a:t>
            </a:r>
            <a:r>
              <a:rPr lang="es-ES" sz="32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rPr>
              <a:t>“www.internetsano.do”</a:t>
            </a:r>
          </a:p>
        </p:txBody>
      </p:sp>
      <p:pic>
        <p:nvPicPr>
          <p:cNvPr id="4" name="Picture 4"/>
          <p:cNvPicPr>
            <a:picLocks noChangeAspect="1" noChangeArrowheads="1"/>
          </p:cNvPicPr>
          <p:nvPr/>
        </p:nvPicPr>
        <p:blipFill>
          <a:blip r:embed="rId4"/>
          <a:srcRect t="24346" r="15032"/>
          <a:stretch>
            <a:fillRect/>
          </a:stretch>
        </p:blipFill>
        <p:spPr bwMode="auto">
          <a:xfrm>
            <a:off x="5214942" y="3517582"/>
            <a:ext cx="3822024" cy="3197566"/>
          </a:xfrm>
          <a:prstGeom prst="rect">
            <a:avLst/>
          </a:prstGeom>
          <a:ln>
            <a:noFill/>
          </a:ln>
          <a:effectLst>
            <a:outerShdw blurRad="190500" algn="tl" rotWithShape="0">
              <a:srgbClr val="000000">
                <a:alpha val="70000"/>
              </a:srgbClr>
            </a:outerShdw>
          </a:effectLst>
        </p:spPr>
      </p:pic>
      <p:pic>
        <p:nvPicPr>
          <p:cNvPr id="6" name="Picture 3"/>
          <p:cNvPicPr>
            <a:picLocks noChangeAspect="1" noChangeArrowheads="1"/>
          </p:cNvPicPr>
          <p:nvPr/>
        </p:nvPicPr>
        <p:blipFill>
          <a:blip r:embed="rId5"/>
          <a:srcRect/>
          <a:stretch>
            <a:fillRect/>
          </a:stretch>
        </p:blipFill>
        <p:spPr bwMode="auto">
          <a:xfrm>
            <a:off x="642672" y="1857364"/>
            <a:ext cx="3010378" cy="3000376"/>
          </a:xfrm>
          <a:prstGeom prst="ellipse">
            <a:avLst/>
          </a:prstGeom>
          <a:ln w="63500" cap="rnd">
            <a:solidFill>
              <a:srgbClr val="333333"/>
            </a:solid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10 Imagen" descr="MOUSE DE LADO.jpg"/>
          <p:cNvPicPr>
            <a:picLocks noChangeAspect="1"/>
          </p:cNvPicPr>
          <p:nvPr/>
        </p:nvPicPr>
        <p:blipFill>
          <a:blip r:embed="rId3" cstate="print"/>
          <a:srcRect l="16876" r="23125"/>
          <a:stretch>
            <a:fillRect/>
          </a:stretch>
        </p:blipFill>
        <p:spPr>
          <a:xfrm flipH="1">
            <a:off x="6858016" y="2500306"/>
            <a:ext cx="2285984" cy="2143140"/>
          </a:xfrm>
          <a:prstGeom prst="rect">
            <a:avLst/>
          </a:prstGeom>
        </p:spPr>
      </p:pic>
      <p:sp>
        <p:nvSpPr>
          <p:cNvPr id="2" name="Rectangle 4"/>
          <p:cNvSpPr>
            <a:spLocks noChangeArrowheads="1"/>
          </p:cNvSpPr>
          <p:nvPr/>
        </p:nvSpPr>
        <p:spPr bwMode="auto">
          <a:xfrm>
            <a:off x="214282" y="169111"/>
            <a:ext cx="8715436" cy="83099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449263" algn="l"/>
              </a:tabLst>
            </a:pPr>
            <a:r>
              <a:rPr lang="es-DO" sz="2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rPr>
              <a:t>Conociendo las leyes, garantizando la seguridad </a:t>
            </a:r>
          </a:p>
          <a:p>
            <a:pPr lvl="0" algn="ctr" fontAlgn="base">
              <a:spcBef>
                <a:spcPct val="0"/>
              </a:spcBef>
              <a:spcAft>
                <a:spcPct val="0"/>
              </a:spcAft>
              <a:tabLst>
                <a:tab pos="449263" algn="l"/>
              </a:tabLst>
            </a:pPr>
            <a:r>
              <a:rPr lang="es-DO" sz="2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rPr>
              <a:t>para todas y todos en el   ciberespacio</a:t>
            </a:r>
            <a:endParaRPr lang="es-ES" sz="2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endParaRPr>
          </a:p>
        </p:txBody>
      </p:sp>
      <p:pic>
        <p:nvPicPr>
          <p:cNvPr id="3" name="Picture 3"/>
          <p:cNvPicPr>
            <a:picLocks noChangeAspect="1" noChangeArrowheads="1"/>
          </p:cNvPicPr>
          <p:nvPr/>
        </p:nvPicPr>
        <p:blipFill>
          <a:blip r:embed="rId4"/>
          <a:srcRect/>
          <a:stretch>
            <a:fillRect/>
          </a:stretch>
        </p:blipFill>
        <p:spPr bwMode="auto">
          <a:xfrm>
            <a:off x="3063864" y="2143116"/>
            <a:ext cx="3016272" cy="2571768"/>
          </a:xfrm>
          <a:prstGeom prst="rect">
            <a:avLst/>
          </a:prstGeom>
          <a:noFill/>
          <a:ln w="9525">
            <a:noFill/>
            <a:miter lim="800000"/>
            <a:headEnd/>
            <a:tailEnd/>
          </a:ln>
          <a:effectLst/>
        </p:spPr>
      </p:pic>
      <p:sp>
        <p:nvSpPr>
          <p:cNvPr id="4" name="3 Rectángulo"/>
          <p:cNvSpPr/>
          <p:nvPr/>
        </p:nvSpPr>
        <p:spPr>
          <a:xfrm>
            <a:off x="698504" y="3244334"/>
            <a:ext cx="7746993"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S" sz="3200" dirty="0" smtClean="0">
                <a:effectLst>
                  <a:outerShdw blurRad="38100" dist="38100" dir="2700000" algn="tl">
                    <a:srgbClr val="000000">
                      <a:alpha val="43137"/>
                    </a:srgbClr>
                  </a:outerShdw>
                </a:effectLst>
              </a:rPr>
              <a:t>Ley de Delitos de Alta Tecnología, la ley 53-07</a:t>
            </a:r>
            <a:endParaRPr lang="es-DO" sz="3200" dirty="0">
              <a:effectLst>
                <a:outerShdw blurRad="38100" dist="38100" dir="2700000" algn="tl">
                  <a:srgbClr val="000000">
                    <a:alpha val="43137"/>
                  </a:srgbClr>
                </a:outerShdw>
              </a:effectLst>
            </a:endParaRPr>
          </a:p>
        </p:txBody>
      </p:sp>
      <p:pic>
        <p:nvPicPr>
          <p:cNvPr id="5" name="Picture 3"/>
          <p:cNvPicPr>
            <a:picLocks noChangeAspect="1" noChangeArrowheads="1"/>
          </p:cNvPicPr>
          <p:nvPr/>
        </p:nvPicPr>
        <p:blipFill>
          <a:blip r:embed="rId5"/>
          <a:srcRect/>
          <a:stretch>
            <a:fillRect/>
          </a:stretch>
        </p:blipFill>
        <p:spPr bwMode="auto">
          <a:xfrm>
            <a:off x="3066811" y="2714640"/>
            <a:ext cx="3010378" cy="3000376"/>
          </a:xfrm>
          <a:prstGeom prst="ellipse">
            <a:avLst/>
          </a:prstGeom>
          <a:ln w="63500" cap="rnd">
            <a:solidFill>
              <a:srgbClr val="333333"/>
            </a:solid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9" name="8 Grupo"/>
          <p:cNvGrpSpPr/>
          <p:nvPr/>
        </p:nvGrpSpPr>
        <p:grpSpPr>
          <a:xfrm>
            <a:off x="142844" y="2643182"/>
            <a:ext cx="6786610" cy="1857388"/>
            <a:chOff x="214282" y="2883755"/>
            <a:chExt cx="8715436" cy="1857388"/>
          </a:xfrm>
        </p:grpSpPr>
        <p:sp>
          <p:nvSpPr>
            <p:cNvPr id="7" name="Rectangle 4"/>
            <p:cNvSpPr>
              <a:spLocks noChangeArrowheads="1"/>
            </p:cNvSpPr>
            <p:nvPr/>
          </p:nvSpPr>
          <p:spPr bwMode="auto">
            <a:xfrm>
              <a:off x="214282" y="2883755"/>
              <a:ext cx="871543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449263" algn="l"/>
                </a:tabLst>
              </a:pPr>
              <a:r>
                <a:rPr lang="es-ES" sz="48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rPr>
                <a:t>www.internetsano.do</a:t>
              </a:r>
            </a:p>
          </p:txBody>
        </p:sp>
        <p:sp>
          <p:nvSpPr>
            <p:cNvPr id="8" name="Rectangle 4"/>
            <p:cNvSpPr>
              <a:spLocks noChangeArrowheads="1"/>
            </p:cNvSpPr>
            <p:nvPr/>
          </p:nvSpPr>
          <p:spPr bwMode="auto">
            <a:xfrm>
              <a:off x="214282" y="3910146"/>
              <a:ext cx="871543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449263" algn="l"/>
                </a:tabLst>
              </a:pPr>
              <a:r>
                <a:rPr lang="es-ES" sz="48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Arial" pitchFamily="34" charset="0"/>
                  <a:ea typeface="Calibri" pitchFamily="34" charset="0"/>
                  <a:cs typeface="Arial" pitchFamily="34" charset="0"/>
                </a:rPr>
                <a:t>1-809-200-7393</a:t>
              </a:r>
            </a:p>
          </p:txBody>
        </p:sp>
      </p:grpSp>
      <p:sp>
        <p:nvSpPr>
          <p:cNvPr id="10" name="9 Rectángulo"/>
          <p:cNvSpPr/>
          <p:nvPr/>
        </p:nvSpPr>
        <p:spPr>
          <a:xfrm>
            <a:off x="142844" y="4429132"/>
            <a:ext cx="6786610" cy="830997"/>
          </a:xfrm>
          <a:prstGeom prst="rect">
            <a:avLst/>
          </a:prstGeom>
        </p:spPr>
        <p:txBody>
          <a:bodyPr wrap="square">
            <a:spAutoFit/>
          </a:bodyPr>
          <a:lstStyle/>
          <a:p>
            <a:pPr algn="ctr"/>
            <a:r>
              <a:rPr lang="es-ES" sz="2400" b="1" dirty="0" smtClean="0">
                <a:effectLst>
                  <a:outerShdw blurRad="38100" dist="38100" dir="2700000" algn="tl">
                    <a:srgbClr val="000000">
                      <a:alpha val="43137"/>
                    </a:srgbClr>
                  </a:outerShdw>
                </a:effectLst>
              </a:rPr>
              <a:t>Unidad de Explotación Sexual vía Internet</a:t>
            </a:r>
          </a:p>
          <a:p>
            <a:pPr algn="ctr"/>
            <a:r>
              <a:rPr lang="es-ES" sz="2400" b="1" dirty="0" smtClean="0">
                <a:effectLst>
                  <a:outerShdw blurRad="38100" dist="38100" dir="2700000" algn="tl">
                    <a:srgbClr val="000000">
                      <a:alpha val="43137"/>
                    </a:srgbClr>
                  </a:outerShdw>
                </a:effectLst>
              </a:rPr>
              <a:t>de la Procuraduría General de la República</a:t>
            </a:r>
            <a:endParaRPr lang="es-DO" sz="2400"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4" presetClass="path" presetSubtype="0" accel="50000" decel="50000" fill="hold" grpId="1" nodeType="withEffect">
                                  <p:stCondLst>
                                    <p:cond delay="0"/>
                                  </p:stCondLst>
                                  <p:childTnLst>
                                    <p:animMotion origin="layout" path="M 0 -7.40741E-7 L 0 -0.26782 " pathEditMode="relative" rAng="0" ptsTypes="AA">
                                      <p:cBhvr>
                                        <p:cTn id="13" dur="2000" fill="hold"/>
                                        <p:tgtEl>
                                          <p:spTgt spid="4"/>
                                        </p:tgtEl>
                                        <p:attrNameLst>
                                          <p:attrName>ppt_x</p:attrName>
                                          <p:attrName>ppt_y</p:attrName>
                                        </p:attrNameLst>
                                      </p:cBhvr>
                                      <p:rCtr x="0" y="-134"/>
                                    </p:animMotion>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2" presetClass="exit" presetSubtype="4" fill="hold" nodeType="with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7 Imagen" descr="caracol con fondo transparente.png"/>
          <p:cNvPicPr>
            <a:picLocks noChangeAspect="1"/>
          </p:cNvPicPr>
          <p:nvPr/>
        </p:nvPicPr>
        <p:blipFill>
          <a:blip r:embed="rId3" cstate="print"/>
          <a:stretch>
            <a:fillRect/>
          </a:stretch>
        </p:blipFill>
        <p:spPr>
          <a:xfrm>
            <a:off x="6572264" y="4854314"/>
            <a:ext cx="2407680" cy="1860834"/>
          </a:xfrm>
          <a:prstGeom prst="rect">
            <a:avLst/>
          </a:prstGeom>
        </p:spPr>
      </p:pic>
      <p:pic>
        <p:nvPicPr>
          <p:cNvPr id="6" name="Picture 2"/>
          <p:cNvPicPr>
            <a:picLocks noChangeAspect="1" noChangeArrowheads="1"/>
          </p:cNvPicPr>
          <p:nvPr/>
        </p:nvPicPr>
        <p:blipFill>
          <a:blip r:embed="rId4"/>
          <a:srcRect/>
          <a:stretch>
            <a:fillRect/>
          </a:stretch>
        </p:blipFill>
        <p:spPr bwMode="auto">
          <a:xfrm>
            <a:off x="1714480" y="2071678"/>
            <a:ext cx="5550190" cy="3027376"/>
          </a:xfrm>
          <a:prstGeom prst="ellipse">
            <a:avLst/>
          </a:prstGeom>
          <a:ln>
            <a:noFill/>
          </a:ln>
          <a:effectLst>
            <a:softEdge rad="112500"/>
          </a:effectLst>
        </p:spPr>
      </p:pic>
      <p:pic>
        <p:nvPicPr>
          <p:cNvPr id="5" name="Picture 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85720" y="285728"/>
            <a:ext cx="4881610" cy="4661938"/>
          </a:xfrm>
          <a:prstGeom prst="rect">
            <a:avLst/>
          </a:prstGeom>
          <a:noFill/>
          <a:ln w="9525">
            <a:noFill/>
            <a:miter lim="800000"/>
            <a:headEnd/>
            <a:tailEnd/>
          </a:ln>
          <a:effectLst/>
        </p:spPr>
      </p:pic>
      <p:pic>
        <p:nvPicPr>
          <p:cNvPr id="4" name="Picture 2"/>
          <p:cNvPicPr>
            <a:picLocks noGrp="1" noChangeAspect="1" noChangeArrowheads="1"/>
          </p:cNvPicPr>
          <p:nvPr>
            <p:ph sz="quarter" idx="1"/>
          </p:nvPr>
        </p:nvPicPr>
        <p:blipFill>
          <a:blip r:embed="rId6">
            <a:clrChange>
              <a:clrFrom>
                <a:srgbClr val="FFFFFF"/>
              </a:clrFrom>
              <a:clrTo>
                <a:srgbClr val="FFFFFF">
                  <a:alpha val="0"/>
                </a:srgbClr>
              </a:clrTo>
            </a:clrChange>
          </a:blip>
          <a:srcRect/>
          <a:stretch>
            <a:fillRect/>
          </a:stretch>
        </p:blipFill>
        <p:spPr bwMode="auto">
          <a:xfrm>
            <a:off x="3571868" y="857232"/>
            <a:ext cx="5768300" cy="5338068"/>
          </a:xfrm>
          <a:prstGeom prst="rect">
            <a:avLst/>
          </a:prstGeom>
          <a:noFill/>
          <a:ln w="9525">
            <a:noFill/>
            <a:miter lim="800000"/>
            <a:headEnd/>
            <a:tailEnd/>
          </a:ln>
          <a:effectLst/>
        </p:spPr>
      </p:pic>
      <p:pic>
        <p:nvPicPr>
          <p:cNvPr id="7" name="Picture 3"/>
          <p:cNvPicPr>
            <a:picLocks noChangeAspect="1" noChangeArrowheads="1"/>
          </p:cNvPicPr>
          <p:nvPr/>
        </p:nvPicPr>
        <p:blipFill>
          <a:blip r:embed="rId7"/>
          <a:srcRect/>
          <a:stretch>
            <a:fillRect/>
          </a:stretch>
        </p:blipFill>
        <p:spPr bwMode="auto">
          <a:xfrm>
            <a:off x="500034" y="2254842"/>
            <a:ext cx="4374686" cy="3317298"/>
          </a:xfrm>
          <a:prstGeom prst="rect">
            <a:avLst/>
          </a:prstGeom>
          <a:ln>
            <a:noFill/>
          </a:ln>
          <a:effectLst>
            <a:outerShdw blurRad="190500" algn="tl" rotWithShape="0">
              <a:srgbClr val="000000">
                <a:alpha val="70000"/>
              </a:srgbClr>
            </a:outerShdw>
          </a:effectLst>
        </p:spPr>
      </p:pic>
      <p:grpSp>
        <p:nvGrpSpPr>
          <p:cNvPr id="11" name="10 Grupo"/>
          <p:cNvGrpSpPr/>
          <p:nvPr/>
        </p:nvGrpSpPr>
        <p:grpSpPr>
          <a:xfrm>
            <a:off x="1857356" y="5715016"/>
            <a:ext cx="1785950" cy="571504"/>
            <a:chOff x="6786578" y="214290"/>
            <a:chExt cx="1785950" cy="571504"/>
          </a:xfrm>
        </p:grpSpPr>
        <p:sp>
          <p:nvSpPr>
            <p:cNvPr id="10" name="9 Rectángulo"/>
            <p:cNvSpPr/>
            <p:nvPr/>
          </p:nvSpPr>
          <p:spPr>
            <a:xfrm>
              <a:off x="6786578" y="214290"/>
              <a:ext cx="1785950" cy="5715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pic>
          <p:nvPicPr>
            <p:cNvPr id="9" name="Picture 3"/>
            <p:cNvPicPr>
              <a:picLocks noChangeAspect="1" noChangeArrowheads="1"/>
            </p:cNvPicPr>
            <p:nvPr/>
          </p:nvPicPr>
          <p:blipFill>
            <a:blip r:embed="rId8"/>
            <a:srcRect/>
            <a:stretch>
              <a:fillRect/>
            </a:stretch>
          </p:blipFill>
          <p:spPr bwMode="auto">
            <a:xfrm>
              <a:off x="6929454" y="357166"/>
              <a:ext cx="1476375" cy="342900"/>
            </a:xfrm>
            <a:prstGeom prst="rect">
              <a:avLst/>
            </a:prstGeom>
            <a:noFill/>
            <a:ln w="9525">
              <a:noFill/>
              <a:miter lim="800000"/>
              <a:headEnd/>
              <a:tailEnd/>
            </a:ln>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5 Grupo"/>
          <p:cNvGrpSpPr/>
          <p:nvPr/>
        </p:nvGrpSpPr>
        <p:grpSpPr>
          <a:xfrm>
            <a:off x="-32" y="1571630"/>
            <a:ext cx="6953267" cy="4714890"/>
            <a:chOff x="-32" y="1571630"/>
            <a:chExt cx="6953267" cy="4714890"/>
          </a:xfrm>
        </p:grpSpPr>
        <p:pic>
          <p:nvPicPr>
            <p:cNvPr id="4" name="3 Imagen" descr="MOUSE DE LADO.jpg"/>
            <p:cNvPicPr>
              <a:picLocks noChangeAspect="1"/>
            </p:cNvPicPr>
            <p:nvPr/>
          </p:nvPicPr>
          <p:blipFill>
            <a:blip r:embed="rId3"/>
            <a:srcRect l="17046"/>
            <a:stretch>
              <a:fillRect/>
            </a:stretch>
          </p:blipFill>
          <p:spPr>
            <a:xfrm>
              <a:off x="-32" y="1571630"/>
              <a:ext cx="6953267" cy="4714890"/>
            </a:xfrm>
            <a:prstGeom prst="rect">
              <a:avLst/>
            </a:prstGeom>
          </p:spPr>
        </p:pic>
        <p:sp>
          <p:nvSpPr>
            <p:cNvPr id="5" name="4 Rectángulo"/>
            <p:cNvSpPr/>
            <p:nvPr/>
          </p:nvSpPr>
          <p:spPr>
            <a:xfrm rot="19439513">
              <a:off x="96575" y="1739760"/>
              <a:ext cx="1706108" cy="461665"/>
            </a:xfrm>
            <a:prstGeom prst="rect">
              <a:avLst/>
            </a:prstGeom>
          </p:spPr>
          <p:txBody>
            <a:bodyPr wrap="none">
              <a:spAutoFit/>
            </a:bodyPr>
            <a:lstStyle/>
            <a:p>
              <a:r>
                <a:rPr lang="es-ES" sz="2400" b="1" dirty="0" smtClean="0">
                  <a:solidFill>
                    <a:schemeClr val="accent1"/>
                  </a:solidFill>
                  <a:effectLst>
                    <a:outerShdw blurRad="38100" dist="38100" dir="2700000" algn="tl">
                      <a:srgbClr val="000000">
                        <a:alpha val="43137"/>
                      </a:srgbClr>
                    </a:outerShdw>
                  </a:effectLst>
                </a:rPr>
                <a:t>doble </a:t>
              </a:r>
              <a:r>
                <a:rPr lang="es-ES" sz="2400" b="1" dirty="0" err="1" smtClean="0">
                  <a:solidFill>
                    <a:schemeClr val="accent1"/>
                  </a:solidFill>
                  <a:effectLst>
                    <a:outerShdw blurRad="38100" dist="38100" dir="2700000" algn="tl">
                      <a:srgbClr val="000000">
                        <a:alpha val="43137"/>
                      </a:srgbClr>
                    </a:outerShdw>
                  </a:effectLst>
                </a:rPr>
                <a:t>click</a:t>
              </a:r>
              <a:endParaRPr lang="es-DO" sz="2400" b="1" dirty="0">
                <a:solidFill>
                  <a:schemeClr val="accent1"/>
                </a:solidFill>
                <a:effectLst>
                  <a:outerShdw blurRad="38100" dist="38100" dir="2700000" algn="tl">
                    <a:srgbClr val="000000">
                      <a:alpha val="43137"/>
                    </a:srgbClr>
                  </a:outerShdw>
                </a:effectLst>
              </a:endParaRPr>
            </a:p>
          </p:txBody>
        </p:sp>
      </p:grpSp>
      <p:grpSp>
        <p:nvGrpSpPr>
          <p:cNvPr id="10" name="9 Grupo"/>
          <p:cNvGrpSpPr/>
          <p:nvPr/>
        </p:nvGrpSpPr>
        <p:grpSpPr>
          <a:xfrm>
            <a:off x="3929058" y="285728"/>
            <a:ext cx="4834381" cy="5870058"/>
            <a:chOff x="3929058" y="285728"/>
            <a:chExt cx="4834381" cy="5870058"/>
          </a:xfrm>
        </p:grpSpPr>
        <p:sp>
          <p:nvSpPr>
            <p:cNvPr id="7" name="6 Rectángulo"/>
            <p:cNvSpPr/>
            <p:nvPr/>
          </p:nvSpPr>
          <p:spPr>
            <a:xfrm>
              <a:off x="4143372" y="1571612"/>
              <a:ext cx="4572000" cy="4154984"/>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a:r>
                <a:rPr lang="es-ES" sz="2400" dirty="0" smtClean="0">
                  <a:effectLst>
                    <a:outerShdw blurRad="38100" dist="38100" dir="2700000" algn="tl">
                      <a:srgbClr val="000000">
                        <a:alpha val="43137"/>
                      </a:srgbClr>
                    </a:outerShdw>
                  </a:effectLst>
                </a:rPr>
                <a:t>“…debemos arrojar a los océanos del tiempo una botella de náufragos siderales, para que el universo sepa de nosotros lo que no han de contar las cucarachas que nos sobrevivirán; que aquí existió un mundo donde prevaleció el sufrimiento y la injusticia, pero donde conocimos el amor y donde fuimos capaces de imaginar la felicidad.”</a:t>
              </a:r>
              <a:endParaRPr lang="es-DO" sz="2400" dirty="0">
                <a:effectLst>
                  <a:outerShdw blurRad="38100" dist="38100" dir="2700000" algn="tl">
                    <a:srgbClr val="000000">
                      <a:alpha val="43137"/>
                    </a:srgbClr>
                  </a:outerShdw>
                </a:effectLst>
              </a:endParaRPr>
            </a:p>
          </p:txBody>
        </p:sp>
        <p:sp>
          <p:nvSpPr>
            <p:cNvPr id="8" name="7 Rectángulo"/>
            <p:cNvSpPr/>
            <p:nvPr/>
          </p:nvSpPr>
          <p:spPr>
            <a:xfrm>
              <a:off x="6000760" y="5786454"/>
              <a:ext cx="2762679" cy="369332"/>
            </a:xfrm>
            <a:prstGeom prst="rect">
              <a:avLst/>
            </a:prstGeom>
          </p:spPr>
          <p:txBody>
            <a:bodyPr wrap="none">
              <a:spAutoFit/>
            </a:bodyPr>
            <a:lstStyle/>
            <a:p>
              <a:r>
                <a:rPr lang="es-ES" b="1" dirty="0" smtClean="0"/>
                <a:t>Gabriel García Márquez</a:t>
              </a:r>
              <a:endParaRPr lang="es-DO" b="1" dirty="0"/>
            </a:p>
          </p:txBody>
        </p:sp>
        <p:pic>
          <p:nvPicPr>
            <p:cNvPr id="56322" name="Picture 2"/>
            <p:cNvPicPr>
              <a:picLocks noChangeAspect="1" noChangeArrowheads="1"/>
            </p:cNvPicPr>
            <p:nvPr/>
          </p:nvPicPr>
          <p:blipFill>
            <a:blip r:embed="rId4"/>
            <a:srcRect/>
            <a:stretch>
              <a:fillRect/>
            </a:stretch>
          </p:blipFill>
          <p:spPr bwMode="auto">
            <a:xfrm>
              <a:off x="3929058" y="285728"/>
              <a:ext cx="771525" cy="1171575"/>
            </a:xfrm>
            <a:prstGeom prst="rect">
              <a:avLst/>
            </a:prstGeom>
            <a:ln>
              <a:noFill/>
            </a:ln>
            <a:effectLst>
              <a:outerShdw blurRad="190500" algn="tl" rotWithShape="0">
                <a:srgbClr val="000000">
                  <a:alpha val="70000"/>
                </a:srgb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Clr clrSpc="rgb">
                                      <p:cBhvr override="childStyle">
                                        <p:cTn id="6" dur="100" fill="hold"/>
                                        <p:tgtEl>
                                          <p:spTgt spid="6"/>
                                        </p:tgtEl>
                                        <p:attrNameLst>
                                          <p:attrName>style.color</p:attrName>
                                        </p:attrNameLst>
                                      </p:cBhvr>
                                      <p:to>
                                        <a:schemeClr val="accent2"/>
                                      </p:to>
                                    </p:animClr>
                                    <p:animClr clrSpc="rgb">
                                      <p:cBhvr>
                                        <p:cTn id="7" dur="100" fill="hold"/>
                                        <p:tgtEl>
                                          <p:spTgt spid="6"/>
                                        </p:tgtEl>
                                        <p:attrNameLst>
                                          <p:attrName>fillcolor</p:attrName>
                                        </p:attrNameLst>
                                      </p:cBhvr>
                                      <p:to>
                                        <a:schemeClr val="accent2"/>
                                      </p:to>
                                    </p:animClr>
                                    <p:set>
                                      <p:cBhvr>
                                        <p:cTn id="8" dur="100" fill="hold"/>
                                        <p:tgtEl>
                                          <p:spTgt spid="6"/>
                                        </p:tgtEl>
                                        <p:attrNameLst>
                                          <p:attrName>fill.type</p:attrName>
                                        </p:attrNameLst>
                                      </p:cBhvr>
                                      <p:to>
                                        <p:strVal val="solid"/>
                                      </p:to>
                                    </p:set>
                                    <p:set>
                                      <p:cBhvr>
                                        <p:cTn id="9" dur="100" fill="hold"/>
                                        <p:tgtEl>
                                          <p:spTgt spid="6"/>
                                        </p:tgtEl>
                                        <p:attrNameLst>
                                          <p:attrName>fill.on</p:attrName>
                                        </p:attrNameLst>
                                      </p:cBhvr>
                                      <p:to>
                                        <p:strVal val="true"/>
                                      </p:to>
                                    </p:se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7 Grupo"/>
          <p:cNvGrpSpPr/>
          <p:nvPr/>
        </p:nvGrpSpPr>
        <p:grpSpPr>
          <a:xfrm>
            <a:off x="-32" y="1571630"/>
            <a:ext cx="4071966" cy="4714890"/>
            <a:chOff x="-32" y="1571630"/>
            <a:chExt cx="4071966" cy="4714890"/>
          </a:xfrm>
        </p:grpSpPr>
        <p:pic>
          <p:nvPicPr>
            <p:cNvPr id="9" name="8 Imagen" descr="MOUSE DE LADO.jpg"/>
            <p:cNvPicPr>
              <a:picLocks noChangeAspect="1"/>
            </p:cNvPicPr>
            <p:nvPr/>
          </p:nvPicPr>
          <p:blipFill>
            <a:blip r:embed="rId3"/>
            <a:srcRect l="17046" r="34374"/>
            <a:stretch>
              <a:fillRect/>
            </a:stretch>
          </p:blipFill>
          <p:spPr>
            <a:xfrm>
              <a:off x="-32" y="1571630"/>
              <a:ext cx="4071966" cy="4714890"/>
            </a:xfrm>
            <a:prstGeom prst="rect">
              <a:avLst/>
            </a:prstGeom>
          </p:spPr>
        </p:pic>
        <p:sp>
          <p:nvSpPr>
            <p:cNvPr id="10" name="9 Rectángulo"/>
            <p:cNvSpPr/>
            <p:nvPr/>
          </p:nvSpPr>
          <p:spPr>
            <a:xfrm rot="19439513">
              <a:off x="96575" y="1739760"/>
              <a:ext cx="1706108" cy="461665"/>
            </a:xfrm>
            <a:prstGeom prst="rect">
              <a:avLst/>
            </a:prstGeom>
          </p:spPr>
          <p:txBody>
            <a:bodyPr wrap="none">
              <a:spAutoFit/>
            </a:bodyPr>
            <a:lstStyle/>
            <a:p>
              <a:r>
                <a:rPr lang="es-ES" sz="2400" b="1" dirty="0" smtClean="0">
                  <a:solidFill>
                    <a:schemeClr val="accent1"/>
                  </a:solidFill>
                  <a:effectLst>
                    <a:outerShdw blurRad="38100" dist="38100" dir="2700000" algn="tl">
                      <a:srgbClr val="000000">
                        <a:alpha val="43137"/>
                      </a:srgbClr>
                    </a:outerShdw>
                  </a:effectLst>
                </a:rPr>
                <a:t>doble </a:t>
              </a:r>
              <a:r>
                <a:rPr lang="es-ES" sz="2400" b="1" dirty="0" err="1" smtClean="0">
                  <a:solidFill>
                    <a:schemeClr val="accent1"/>
                  </a:solidFill>
                  <a:effectLst>
                    <a:outerShdw blurRad="38100" dist="38100" dir="2700000" algn="tl">
                      <a:srgbClr val="000000">
                        <a:alpha val="43137"/>
                      </a:srgbClr>
                    </a:outerShdw>
                  </a:effectLst>
                </a:rPr>
                <a:t>click</a:t>
              </a:r>
              <a:endParaRPr lang="es-DO" sz="2400" b="1" dirty="0">
                <a:solidFill>
                  <a:schemeClr val="accent1"/>
                </a:solidFill>
                <a:effectLst>
                  <a:outerShdw blurRad="38100" dist="38100" dir="2700000" algn="tl">
                    <a:srgbClr val="000000">
                      <a:alpha val="43137"/>
                    </a:srgbClr>
                  </a:outerShdw>
                </a:effectLst>
              </a:endParaRPr>
            </a:p>
          </p:txBody>
        </p:sp>
      </p:grpSp>
      <p:sp>
        <p:nvSpPr>
          <p:cNvPr id="14" name="13 Rectángulo"/>
          <p:cNvSpPr/>
          <p:nvPr/>
        </p:nvSpPr>
        <p:spPr>
          <a:xfrm>
            <a:off x="4214810" y="4572008"/>
            <a:ext cx="4429156" cy="769441"/>
          </a:xfrm>
          <a:prstGeom prst="rect">
            <a:avLst/>
          </a:prstGeom>
        </p:spPr>
        <p:txBody>
          <a:bodyPr wrap="square">
            <a:spAutoFit/>
          </a:bodyPr>
          <a:lstStyle/>
          <a:p>
            <a:pPr algn="ctr"/>
            <a:r>
              <a:rPr lang="es-DO" sz="4400" b="1" dirty="0" smtClean="0">
                <a:ln w="12700">
                  <a:prstDash val="solid"/>
                </a:ln>
                <a:effectLst>
                  <a:outerShdw blurRad="41275" dist="20320" dir="1800000" algn="tl" rotWithShape="0">
                    <a:srgbClr val="000000">
                      <a:alpha val="40000"/>
                    </a:srgbClr>
                  </a:outerShdw>
                </a:effectLst>
              </a:rPr>
              <a:t>Muchas Gracias</a:t>
            </a:r>
            <a:endParaRPr lang="es-DO" sz="4400" dirty="0"/>
          </a:p>
        </p:txBody>
      </p:sp>
      <p:pic>
        <p:nvPicPr>
          <p:cNvPr id="15" name="14 Imagen" descr="caracol con fondo transparente.png"/>
          <p:cNvPicPr>
            <a:picLocks noChangeAspect="1"/>
          </p:cNvPicPr>
          <p:nvPr/>
        </p:nvPicPr>
        <p:blipFill>
          <a:blip r:embed="rId4"/>
          <a:stretch>
            <a:fillRect/>
          </a:stretch>
        </p:blipFill>
        <p:spPr>
          <a:xfrm>
            <a:off x="3214678" y="428604"/>
            <a:ext cx="3147134" cy="24323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Clr clrSpc="rgb">
                                      <p:cBhvr override="childStyle">
                                        <p:cTn id="6" dur="100" fill="hold"/>
                                        <p:tgtEl>
                                          <p:spTgt spid="8"/>
                                        </p:tgtEl>
                                        <p:attrNameLst>
                                          <p:attrName>style.color</p:attrName>
                                        </p:attrNameLst>
                                      </p:cBhvr>
                                      <p:to>
                                        <a:schemeClr val="accent2"/>
                                      </p:to>
                                    </p:animClr>
                                    <p:animClr clrSpc="rgb">
                                      <p:cBhvr>
                                        <p:cTn id="7" dur="100" fill="hold"/>
                                        <p:tgtEl>
                                          <p:spTgt spid="8"/>
                                        </p:tgtEl>
                                        <p:attrNameLst>
                                          <p:attrName>fillcolor</p:attrName>
                                        </p:attrNameLst>
                                      </p:cBhvr>
                                      <p:to>
                                        <a:schemeClr val="accent2"/>
                                      </p:to>
                                    </p:animClr>
                                    <p:set>
                                      <p:cBhvr>
                                        <p:cTn id="8" dur="100" fill="hold"/>
                                        <p:tgtEl>
                                          <p:spTgt spid="8"/>
                                        </p:tgtEl>
                                        <p:attrNameLst>
                                          <p:attrName>fill.type</p:attrName>
                                        </p:attrNameLst>
                                      </p:cBhvr>
                                      <p:to>
                                        <p:strVal val="solid"/>
                                      </p:to>
                                    </p:set>
                                    <p:set>
                                      <p:cBhvr>
                                        <p:cTn id="9" dur="100" fill="hold"/>
                                        <p:tgtEl>
                                          <p:spTgt spid="8"/>
                                        </p:tgtEl>
                                        <p:attrNameLst>
                                          <p:attrName>fill.on</p:attrName>
                                        </p:attrNameLst>
                                      </p:cBhvr>
                                      <p:to>
                                        <p:strVal val="true"/>
                                      </p:to>
                                    </p:se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par>
                          <p:cTn id="15" fill="hold">
                            <p:stCondLst>
                              <p:cond delay="2000"/>
                            </p:stCondLst>
                            <p:childTnLst>
                              <p:par>
                                <p:cTn id="16" presetID="26" presetClass="emph" presetSubtype="0" repeatCount="indefinite" fill="hold" grpId="0" nodeType="afterEffect">
                                  <p:stCondLst>
                                    <p:cond delay="0"/>
                                  </p:stCondLst>
                                  <p:endCondLst>
                                    <p:cond evt="onNext" delay="0">
                                      <p:tgtEl>
                                        <p:sldTgt/>
                                      </p:tgtEl>
                                    </p:cond>
                                  </p:endCondLst>
                                  <p:childTnLst>
                                    <p:animEffect transition="out" filter="fade">
                                      <p:cBhvr>
                                        <p:cTn id="17" dur="2000" tmFilter="0, 0; .2, .5; .8, .5; 1, 0"/>
                                        <p:tgtEl>
                                          <p:spTgt spid="14"/>
                                        </p:tgtEl>
                                      </p:cBhvr>
                                    </p:animEffect>
                                    <p:animScale>
                                      <p:cBhvr>
                                        <p:cTn id="18" dur="1000" autoRev="1" fill="hold"/>
                                        <p:tgtEl>
                                          <p:spTgt spid="14"/>
                                        </p:tgtEl>
                                      </p:cBhvr>
                                      <p:by x="105000" y="105000"/>
                                    </p:animScale>
                                  </p:childTnLst>
                                </p:cTn>
                              </p:par>
                              <p:par>
                                <p:cTn id="19" presetID="63" presetClass="path" presetSubtype="0" accel="50000" decel="50000" fill="hold" nodeType="withEffect">
                                  <p:stCondLst>
                                    <p:cond delay="0"/>
                                  </p:stCondLst>
                                  <p:childTnLst>
                                    <p:animMotion origin="layout" path="M 0 0  L 0.25 0  E" pathEditMode="relative" ptsTypes="">
                                      <p:cBhvr>
                                        <p:cTn id="20" dur="5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http://www.fraunhofer.de/fhg/Images/01%20internet%20der%20dinge-g_tcm5-41088.jpg"/>
          <p:cNvPicPr>
            <a:picLocks noChangeAspect="1" noChangeArrowheads="1"/>
          </p:cNvPicPr>
          <p:nvPr/>
        </p:nvPicPr>
        <p:blipFill>
          <a:blip r:embed="rId3" cstate="print"/>
          <a:srcRect/>
          <a:stretch>
            <a:fillRect/>
          </a:stretch>
        </p:blipFill>
        <p:spPr bwMode="auto">
          <a:xfrm>
            <a:off x="4500562" y="214290"/>
            <a:ext cx="4491046" cy="6440493"/>
          </a:xfrm>
          <a:prstGeom prst="rect">
            <a:avLst/>
          </a:prstGeom>
          <a:ln>
            <a:noFill/>
          </a:ln>
          <a:effectLst>
            <a:outerShdw blurRad="190500" algn="tl" rotWithShape="0">
              <a:srgbClr val="000000">
                <a:alpha val="70000"/>
              </a:srgbClr>
            </a:outerShdw>
          </a:effectLst>
        </p:spPr>
      </p:pic>
      <p:pic>
        <p:nvPicPr>
          <p:cNvPr id="7169" name="Picture 1"/>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rot="871914">
            <a:off x="500034" y="2285992"/>
            <a:ext cx="3333750" cy="4000500"/>
          </a:xfrm>
          <a:prstGeom prst="rect">
            <a:avLst/>
          </a:prstGeom>
          <a:noFill/>
          <a:ln w="9525">
            <a:noFill/>
            <a:miter lim="800000"/>
            <a:headEnd/>
            <a:tailEnd/>
          </a:ln>
          <a:effectLst/>
        </p:spPr>
      </p:pic>
      <p:grpSp>
        <p:nvGrpSpPr>
          <p:cNvPr id="12" name="11 Grupo"/>
          <p:cNvGrpSpPr/>
          <p:nvPr/>
        </p:nvGrpSpPr>
        <p:grpSpPr>
          <a:xfrm>
            <a:off x="642910" y="1000108"/>
            <a:ext cx="8001041" cy="1672653"/>
            <a:chOff x="3973" y="41"/>
            <a:chExt cx="8001041" cy="1672653"/>
          </a:xfrm>
          <a:scene3d>
            <a:camera prst="orthographicFront"/>
            <a:lightRig rig="flat" dir="t"/>
          </a:scene3d>
        </p:grpSpPr>
        <p:sp>
          <p:nvSpPr>
            <p:cNvPr id="13" name="12 Rectángulo redondeado"/>
            <p:cNvSpPr/>
            <p:nvPr/>
          </p:nvSpPr>
          <p:spPr>
            <a:xfrm>
              <a:off x="3973" y="41"/>
              <a:ext cx="8001041" cy="1672653"/>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85625" y="81693"/>
              <a:ext cx="7837737" cy="15093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rtl="0">
                <a:lnSpc>
                  <a:spcPct val="90000"/>
                </a:lnSpc>
                <a:spcBef>
                  <a:spcPct val="0"/>
                </a:spcBef>
                <a:spcAft>
                  <a:spcPct val="35000"/>
                </a:spcAft>
              </a:pPr>
              <a:r>
                <a:rPr lang="es-DO" sz="4300" kern="1200" dirty="0" smtClean="0">
                  <a:effectLst>
                    <a:outerShdw blurRad="38100" dist="38100" dir="2700000" algn="tl">
                      <a:srgbClr val="000000">
                        <a:alpha val="43137"/>
                      </a:srgbClr>
                    </a:outerShdw>
                  </a:effectLst>
                </a:rPr>
                <a:t>340 mil cuentas a través de todas las prestadoras de servicios</a:t>
              </a:r>
              <a:endParaRPr lang="es-DO" sz="4300" kern="1200" dirty="0">
                <a:effectLst>
                  <a:outerShdw blurRad="38100" dist="38100" dir="2700000" algn="tl">
                    <a:srgbClr val="000000">
                      <a:alpha val="43137"/>
                    </a:srgbClr>
                  </a:outerShdw>
                </a:effectLst>
              </a:endParaRPr>
            </a:p>
          </p:txBody>
        </p:sp>
      </p:grpSp>
      <p:grpSp>
        <p:nvGrpSpPr>
          <p:cNvPr id="15" name="14 Grupo"/>
          <p:cNvGrpSpPr/>
          <p:nvPr/>
        </p:nvGrpSpPr>
        <p:grpSpPr>
          <a:xfrm>
            <a:off x="642910" y="3857628"/>
            <a:ext cx="8135985" cy="1672653"/>
            <a:chOff x="3973" y="1756328"/>
            <a:chExt cx="8135985" cy="1672653"/>
          </a:xfrm>
          <a:scene3d>
            <a:camera prst="orthographicFront"/>
            <a:lightRig rig="flat" dir="t"/>
          </a:scene3d>
        </p:grpSpPr>
        <p:sp>
          <p:nvSpPr>
            <p:cNvPr id="16" name="15 Rectángulo redondeado"/>
            <p:cNvSpPr/>
            <p:nvPr/>
          </p:nvSpPr>
          <p:spPr>
            <a:xfrm>
              <a:off x="3973" y="1756328"/>
              <a:ext cx="8135985" cy="1672653"/>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8543487"/>
                <a:satOff val="24962"/>
                <a:lumOff val="-4706"/>
                <a:alphaOff val="0"/>
              </a:schemeClr>
            </a:fillRef>
            <a:effectRef idx="2">
              <a:schemeClr val="accent2">
                <a:hueOff val="-8543487"/>
                <a:satOff val="24962"/>
                <a:lumOff val="-4706"/>
                <a:alphaOff val="0"/>
              </a:schemeClr>
            </a:effectRef>
            <a:fontRef idx="minor">
              <a:schemeClr val="lt1"/>
            </a:fontRef>
          </p:style>
        </p:sp>
        <p:sp>
          <p:nvSpPr>
            <p:cNvPr id="17" name="16 Rectángulo"/>
            <p:cNvSpPr/>
            <p:nvPr/>
          </p:nvSpPr>
          <p:spPr>
            <a:xfrm>
              <a:off x="85625" y="1837980"/>
              <a:ext cx="7972681" cy="15093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rtl="0">
                <a:lnSpc>
                  <a:spcPct val="90000"/>
                </a:lnSpc>
                <a:spcBef>
                  <a:spcPct val="0"/>
                </a:spcBef>
                <a:spcAft>
                  <a:spcPct val="35000"/>
                </a:spcAft>
              </a:pPr>
              <a:r>
                <a:rPr lang="es-DO" sz="4300" kern="1200" dirty="0" smtClean="0">
                  <a:effectLst>
                    <a:outerShdw blurRad="38100" dist="38100" dir="2700000" algn="tl">
                      <a:srgbClr val="000000">
                        <a:alpha val="43137"/>
                      </a:srgbClr>
                    </a:outerShdw>
                  </a:effectLst>
                </a:rPr>
                <a:t>Más de dos millones y medio de usuarios del internet</a:t>
              </a:r>
              <a:endParaRPr lang="es-DO" sz="4300" kern="1200" dirty="0">
                <a:effectLst>
                  <a:outerShdw blurRad="38100" dist="38100" dir="2700000" algn="tl">
                    <a:srgbClr val="000000">
                      <a:alpha val="43137"/>
                    </a:srgbClr>
                  </a:outerShdw>
                </a:effectLst>
              </a:endParaRPr>
            </a:p>
          </p:txBody>
        </p:sp>
      </p:grpSp>
      <p:pic>
        <p:nvPicPr>
          <p:cNvPr id="18" name="17 Imagen" descr="marcha7feb.jpg"/>
          <p:cNvPicPr>
            <a:picLocks noChangeAspect="1"/>
          </p:cNvPicPr>
          <p:nvPr/>
        </p:nvPicPr>
        <p:blipFill>
          <a:blip r:embed="rId5"/>
          <a:stretch>
            <a:fillRect/>
          </a:stretch>
        </p:blipFill>
        <p:spPr>
          <a:xfrm>
            <a:off x="3176587" y="1524000"/>
            <a:ext cx="2790825" cy="381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p:cNvPicPr>
            <a:picLocks noChangeAspect="1" noChangeArrowheads="1"/>
          </p:cNvPicPr>
          <p:nvPr/>
        </p:nvPicPr>
        <p:blipFill>
          <a:blip r:embed="rId6"/>
          <a:srcRect l="13470" t="28226" r="33236" b="26042"/>
          <a:stretch>
            <a:fillRect/>
          </a:stretch>
        </p:blipFill>
        <p:spPr bwMode="auto">
          <a:xfrm>
            <a:off x="285720" y="214290"/>
            <a:ext cx="5924592" cy="2858306"/>
          </a:xfrm>
          <a:prstGeom prst="rect">
            <a:avLst/>
          </a:prstGeom>
          <a:ln>
            <a:noFill/>
          </a:ln>
          <a:effectLst>
            <a:outerShdw blurRad="190500" algn="tl" rotWithShape="0">
              <a:srgbClr val="000000">
                <a:alpha val="70000"/>
              </a:srgbClr>
            </a:outerShdw>
          </a:effectLst>
        </p:spPr>
      </p:pic>
      <p:pic>
        <p:nvPicPr>
          <p:cNvPr id="11" name="Picture 3"/>
          <p:cNvPicPr>
            <a:picLocks noChangeAspect="1" noChangeArrowheads="1"/>
          </p:cNvPicPr>
          <p:nvPr/>
        </p:nvPicPr>
        <p:blipFill>
          <a:blip r:embed="rId7"/>
          <a:srcRect l="14861" t="29167" r="41801" b="21875"/>
          <a:stretch>
            <a:fillRect/>
          </a:stretch>
        </p:blipFill>
        <p:spPr bwMode="auto">
          <a:xfrm>
            <a:off x="2714612" y="2928934"/>
            <a:ext cx="5638800" cy="3581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19375 0.13734 L 0.05833 -0.07237 " pathEditMode="relative" rAng="0" ptsTypes="AA">
                                      <p:cBhvr>
                                        <p:cTn id="6" dur="2000" fill="hold"/>
                                        <p:tgtEl>
                                          <p:spTgt spid="7169"/>
                                        </p:tgtEl>
                                        <p:attrNameLst>
                                          <p:attrName>ppt_x</p:attrName>
                                          <p:attrName>ppt_y</p:attrName>
                                        </p:attrNameLst>
                                      </p:cBhvr>
                                      <p:rCtr x="126" y="-105"/>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srcRect/>
          <a:stretch>
            <a:fillRect/>
          </a:stretch>
        </p:blipFill>
        <p:spPr bwMode="auto">
          <a:xfrm>
            <a:off x="357158" y="3500438"/>
            <a:ext cx="2786082" cy="2786082"/>
          </a:xfrm>
          <a:prstGeom prst="rect">
            <a:avLst/>
          </a:prstGeom>
          <a:noFill/>
          <a:ln w="9525">
            <a:noFill/>
            <a:miter lim="800000"/>
            <a:headEnd/>
            <a:tailEnd/>
          </a:ln>
          <a:effectLst/>
        </p:spPr>
      </p:pic>
      <p:pic>
        <p:nvPicPr>
          <p:cNvPr id="6"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372636" y="1698870"/>
            <a:ext cx="2699958" cy="3087452"/>
          </a:xfrm>
          <a:prstGeom prst="rect">
            <a:avLst/>
          </a:prstGeom>
          <a:noFill/>
          <a:ln w="9525">
            <a:noFill/>
            <a:miter lim="800000"/>
            <a:headEnd/>
            <a:tailEnd/>
          </a:ln>
          <a:effectLst/>
        </p:spPr>
      </p:pic>
      <p:pic>
        <p:nvPicPr>
          <p:cNvPr id="7" name="Picture 5"/>
          <p:cNvPicPr>
            <a:picLocks noChangeAspect="1" noChangeArrowheads="1"/>
          </p:cNvPicPr>
          <p:nvPr/>
        </p:nvPicPr>
        <p:blipFill>
          <a:blip r:embed="rId5"/>
          <a:srcRect/>
          <a:stretch>
            <a:fillRect/>
          </a:stretch>
        </p:blipFill>
        <p:spPr bwMode="auto">
          <a:xfrm>
            <a:off x="428616" y="285728"/>
            <a:ext cx="2857500" cy="2867025"/>
          </a:xfrm>
          <a:prstGeom prst="rect">
            <a:avLst/>
          </a:prstGeom>
          <a:ln>
            <a:noFill/>
          </a:ln>
          <a:effectLst>
            <a:outerShdw blurRad="190500" algn="tl" rotWithShape="0">
              <a:srgbClr val="000000">
                <a:alpha val="70000"/>
              </a:srgbClr>
            </a:outerShdw>
          </a:effectLst>
        </p:spPr>
      </p:pic>
      <p:pic>
        <p:nvPicPr>
          <p:cNvPr id="11" name="Picture 6"/>
          <p:cNvPicPr>
            <a:picLocks noChangeAspect="1" noChangeArrowheads="1"/>
          </p:cNvPicPr>
          <p:nvPr/>
        </p:nvPicPr>
        <p:blipFill>
          <a:blip r:embed="rId6"/>
          <a:srcRect/>
          <a:stretch>
            <a:fillRect/>
          </a:stretch>
        </p:blipFill>
        <p:spPr bwMode="auto">
          <a:xfrm flipH="1">
            <a:off x="1571604" y="2357438"/>
            <a:ext cx="2428913" cy="4500562"/>
          </a:xfrm>
          <a:prstGeom prst="rect">
            <a:avLst/>
          </a:prstGeom>
          <a:ln>
            <a:noFill/>
          </a:ln>
          <a:effectLst>
            <a:softEdge rad="112500"/>
          </a:effectLst>
        </p:spPr>
      </p:pic>
      <p:grpSp>
        <p:nvGrpSpPr>
          <p:cNvPr id="10" name="9 Grupo"/>
          <p:cNvGrpSpPr/>
          <p:nvPr/>
        </p:nvGrpSpPr>
        <p:grpSpPr>
          <a:xfrm>
            <a:off x="4357686" y="3714752"/>
            <a:ext cx="3079772" cy="2771794"/>
            <a:chOff x="357158" y="3714752"/>
            <a:chExt cx="3079772" cy="2771794"/>
          </a:xfrm>
        </p:grpSpPr>
        <p:pic>
          <p:nvPicPr>
            <p:cNvPr id="8" name="Picture 6"/>
            <p:cNvPicPr>
              <a:picLocks noChangeAspect="1" noChangeArrowheads="1"/>
            </p:cNvPicPr>
            <p:nvPr/>
          </p:nvPicPr>
          <p:blipFill>
            <a:blip r:embed="rId7"/>
            <a:srcRect/>
            <a:stretch>
              <a:fillRect/>
            </a:stretch>
          </p:blipFill>
          <p:spPr bwMode="auto">
            <a:xfrm>
              <a:off x="357158" y="3714752"/>
              <a:ext cx="3079772" cy="2771794"/>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714348" y="6000768"/>
              <a:ext cx="2385309" cy="369332"/>
            </a:xfrm>
            <a:prstGeom prst="rect">
              <a:avLst/>
            </a:prstGeom>
          </p:spPr>
          <p:txBody>
            <a:bodyPr wrap="square">
              <a:spAutoFit/>
            </a:bodyPr>
            <a:lstStyle/>
            <a:p>
              <a:pPr algn="ctr"/>
              <a:r>
                <a:rPr lang="es-ES" b="1" dirty="0" smtClean="0">
                  <a:solidFill>
                    <a:schemeClr val="bg1"/>
                  </a:solidFill>
                  <a:effectLst>
                    <a:glow rad="228600">
                      <a:schemeClr val="accent3">
                        <a:satMod val="175000"/>
                        <a:alpha val="40000"/>
                      </a:schemeClr>
                    </a:glow>
                    <a:outerShdw blurRad="38100" dist="38100" dir="2700000" algn="tl">
                      <a:srgbClr val="000000">
                        <a:alpha val="43137"/>
                      </a:srgbClr>
                    </a:outerShdw>
                  </a:effectLst>
                </a:rPr>
                <a:t>Tim </a:t>
              </a:r>
              <a:r>
                <a:rPr lang="es-ES" b="1" dirty="0" err="1" smtClean="0">
                  <a:solidFill>
                    <a:schemeClr val="bg1"/>
                  </a:solidFill>
                  <a:effectLst>
                    <a:glow rad="228600">
                      <a:schemeClr val="accent3">
                        <a:satMod val="175000"/>
                        <a:alpha val="40000"/>
                      </a:schemeClr>
                    </a:glow>
                    <a:outerShdw blurRad="38100" dist="38100" dir="2700000" algn="tl">
                      <a:srgbClr val="000000">
                        <a:alpha val="43137"/>
                      </a:srgbClr>
                    </a:outerShdw>
                  </a:effectLst>
                </a:rPr>
                <a:t>Berners</a:t>
              </a:r>
              <a:r>
                <a:rPr lang="es-ES" b="1" dirty="0" smtClean="0">
                  <a:solidFill>
                    <a:schemeClr val="bg1"/>
                  </a:solidFill>
                  <a:effectLst>
                    <a:glow rad="228600">
                      <a:schemeClr val="accent3">
                        <a:satMod val="175000"/>
                        <a:alpha val="40000"/>
                      </a:schemeClr>
                    </a:glow>
                    <a:outerShdw blurRad="38100" dist="38100" dir="2700000" algn="tl">
                      <a:srgbClr val="000000">
                        <a:alpha val="43137"/>
                      </a:srgbClr>
                    </a:outerShdw>
                  </a:effectLst>
                </a:rPr>
                <a:t>-Lee</a:t>
              </a:r>
              <a:endParaRPr lang="es-DO" b="1" dirty="0">
                <a:solidFill>
                  <a:schemeClr val="bg1"/>
                </a:solidFill>
                <a:effectLst>
                  <a:glow rad="228600">
                    <a:schemeClr val="accent3">
                      <a:satMod val="175000"/>
                      <a:alpha val="40000"/>
                    </a:schemeClr>
                  </a:glow>
                  <a:outerShdw blurRad="38100" dist="38100" dir="2700000" algn="tl">
                    <a:srgbClr val="000000">
                      <a:alpha val="43137"/>
                    </a:srgbClr>
                  </a:outerShdw>
                </a:effectLst>
              </a:endParaRPr>
            </a:p>
          </p:txBody>
        </p:sp>
      </p:grpSp>
      <p:pic>
        <p:nvPicPr>
          <p:cNvPr id="12" name="Picture 4"/>
          <p:cNvPicPr>
            <a:picLocks noChangeAspect="1" noChangeArrowheads="1"/>
          </p:cNvPicPr>
          <p:nvPr/>
        </p:nvPicPr>
        <p:blipFill>
          <a:blip r:embed="rId8"/>
          <a:stretch>
            <a:fillRect/>
          </a:stretch>
        </p:blipFill>
        <p:spPr bwMode="auto">
          <a:xfrm>
            <a:off x="4000496" y="357166"/>
            <a:ext cx="4777773" cy="62865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6" presetClass="path" presetSubtype="0" accel="50000" decel="50000" fill="hold" nodeType="afterEffect">
                                  <p:stCondLst>
                                    <p:cond delay="0"/>
                                  </p:stCondLst>
                                  <p:childTnLst>
                                    <p:animMotion origin="layout" path="M 5.55556E-7 -1.15607E-6 L 0.34809 -0.27607 " pathEditMode="relative" rAng="0" ptsTypes="AA">
                                      <p:cBhvr>
                                        <p:cTn id="9" dur="2000" fill="hold"/>
                                        <p:tgtEl>
                                          <p:spTgt spid="4"/>
                                        </p:tgtEl>
                                        <p:attrNameLst>
                                          <p:attrName>ppt_x</p:attrName>
                                          <p:attrName>ppt_y</p:attrName>
                                        </p:attrNameLst>
                                      </p:cBhvr>
                                      <p:rCtr x="174" y="-138"/>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0.84254 0.56342 C -0.47032 0.30045 -0.09792 0.03749 0.0276 -0.0632 C 0.15312 -0.1639 -0.08525 -0.0507 -0.08994 -0.04006 C -0.09462 -0.02941 -0.0474 -0.01482 1.38889E-6 -5.18519E-6 " pathEditMode="relative" ptsTypes="aaaA">
                                      <p:cBhvr>
                                        <p:cTn id="16" dur="2000" fill="hold"/>
                                        <p:tgtEl>
                                          <p:spTgt spid="6"/>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r="3906" b="4166"/>
          <a:stretch>
            <a:fillRect/>
          </a:stretch>
        </p:blipFill>
        <p:spPr bwMode="auto">
          <a:xfrm>
            <a:off x="0" y="0"/>
            <a:ext cx="9168848" cy="6858000"/>
          </a:xfrm>
          <a:prstGeom prst="rect">
            <a:avLst/>
          </a:prstGeom>
          <a:noFill/>
          <a:ln w="9525">
            <a:noFill/>
            <a:miter lim="800000"/>
            <a:headEnd/>
            <a:tailEnd/>
          </a:ln>
          <a:effectLst/>
        </p:spPr>
      </p:pic>
      <p:grpSp>
        <p:nvGrpSpPr>
          <p:cNvPr id="8" name="7 Grupo"/>
          <p:cNvGrpSpPr/>
          <p:nvPr/>
        </p:nvGrpSpPr>
        <p:grpSpPr>
          <a:xfrm>
            <a:off x="-31804" y="0"/>
            <a:ext cx="9215470" cy="6858000"/>
            <a:chOff x="-31804" y="0"/>
            <a:chExt cx="9215470" cy="6858000"/>
          </a:xfrm>
        </p:grpSpPr>
        <p:pic>
          <p:nvPicPr>
            <p:cNvPr id="70657" name="Picture 1"/>
            <p:cNvPicPr>
              <a:picLocks noChangeAspect="1" noChangeArrowheads="1"/>
            </p:cNvPicPr>
            <p:nvPr/>
          </p:nvPicPr>
          <p:blipFill>
            <a:blip r:embed="rId4"/>
            <a:srcRect/>
            <a:stretch>
              <a:fillRect/>
            </a:stretch>
          </p:blipFill>
          <p:spPr bwMode="auto">
            <a:xfrm>
              <a:off x="-31804" y="625935"/>
              <a:ext cx="9215470" cy="5732023"/>
            </a:xfrm>
            <a:prstGeom prst="rect">
              <a:avLst/>
            </a:prstGeom>
            <a:noFill/>
            <a:ln w="9525">
              <a:noFill/>
              <a:miter lim="800000"/>
              <a:headEnd/>
              <a:tailEnd/>
            </a:ln>
            <a:effectLst/>
          </p:spPr>
        </p:pic>
        <p:sp>
          <p:nvSpPr>
            <p:cNvPr id="6" name="5 Rectángulo"/>
            <p:cNvSpPr/>
            <p:nvPr/>
          </p:nvSpPr>
          <p:spPr>
            <a:xfrm>
              <a:off x="-31804" y="0"/>
              <a:ext cx="9215470" cy="6429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sp>
          <p:nvSpPr>
            <p:cNvPr id="7" name="6 Rectángulo"/>
            <p:cNvSpPr/>
            <p:nvPr/>
          </p:nvSpPr>
          <p:spPr>
            <a:xfrm>
              <a:off x="-31804" y="6215082"/>
              <a:ext cx="9215470" cy="6429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p>
          </p:txBody>
        </p:sp>
      </p:grpSp>
      <p:pic>
        <p:nvPicPr>
          <p:cNvPr id="5" name="Picture 2"/>
          <p:cNvPicPr>
            <a:picLocks noChangeAspect="1" noChangeArrowheads="1"/>
          </p:cNvPicPr>
          <p:nvPr/>
        </p:nvPicPr>
        <p:blipFill>
          <a:blip r:embed="rId5"/>
          <a:srcRect/>
          <a:stretch>
            <a:fillRect/>
          </a:stretch>
        </p:blipFill>
        <p:spPr bwMode="auto">
          <a:xfrm>
            <a:off x="1285853" y="1529590"/>
            <a:ext cx="6480854" cy="4084572"/>
          </a:xfrm>
          <a:prstGeom prst="rect">
            <a:avLst/>
          </a:prstGeom>
          <a:ln>
            <a:noFill/>
          </a:ln>
          <a:effectLst>
            <a:glow rad="228600">
              <a:schemeClr val="accent2">
                <a:satMod val="175000"/>
                <a:alpha val="40000"/>
              </a:schemeClr>
            </a:glow>
            <a:outerShdw blurRad="190500" algn="tl" rotWithShape="0">
              <a:srgbClr val="000000">
                <a:alpha val="70000"/>
              </a:srgbClr>
            </a:outerShdw>
          </a:effectLst>
        </p:spPr>
      </p:pic>
      <p:pic>
        <p:nvPicPr>
          <p:cNvPr id="70659" name="Picture 3" descr="http://www.itu.int/osg/csd/cybersecurity/gca/cop/images/cyber-bully.jpg"/>
          <p:cNvPicPr>
            <a:picLocks noChangeAspect="1" noChangeArrowheads="1"/>
          </p:cNvPicPr>
          <p:nvPr/>
        </p:nvPicPr>
        <p:blipFill>
          <a:blip r:embed="rId6" cstate="print"/>
          <a:srcRect/>
          <a:stretch>
            <a:fillRect/>
          </a:stretch>
        </p:blipFill>
        <p:spPr bwMode="auto">
          <a:xfrm>
            <a:off x="2428860" y="1785926"/>
            <a:ext cx="4482735" cy="3586188"/>
          </a:xfrm>
          <a:prstGeom prst="rect">
            <a:avLst/>
          </a:prstGeom>
          <a:ln>
            <a:noFill/>
          </a:ln>
          <a:effectLst>
            <a:glow rad="228600">
              <a:schemeClr val="accent6">
                <a:satMod val="175000"/>
                <a:alpha val="40000"/>
              </a:schemeClr>
            </a:glow>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5206369" y="1166617"/>
            <a:ext cx="3008970" cy="4524766"/>
          </a:xfrm>
          <a:prstGeom prst="rect">
            <a:avLst/>
          </a:prstGeom>
          <a:ln>
            <a:noFill/>
          </a:ln>
          <a:effectLst>
            <a:softEdge rad="112500"/>
          </a:effectLst>
        </p:spPr>
      </p:pic>
      <p:pic>
        <p:nvPicPr>
          <p:cNvPr id="3075" name="Picture 3"/>
          <p:cNvPicPr>
            <a:picLocks noChangeAspect="1" noChangeArrowheads="1"/>
          </p:cNvPicPr>
          <p:nvPr/>
        </p:nvPicPr>
        <p:blipFill>
          <a:blip r:embed="rId4"/>
          <a:srcRect/>
          <a:stretch>
            <a:fillRect/>
          </a:stretch>
        </p:blipFill>
        <p:spPr bwMode="auto">
          <a:xfrm>
            <a:off x="0" y="0"/>
            <a:ext cx="3533775" cy="30765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0" y="3390900"/>
            <a:ext cx="2533650" cy="34671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3071802" y="2714620"/>
            <a:ext cx="3238552" cy="2286036"/>
          </a:xfrm>
          <a:prstGeom prst="rect">
            <a:avLst/>
          </a:prstGeom>
          <a:ln>
            <a:noFill/>
          </a:ln>
          <a:effectLst>
            <a:outerShdw blurRad="292100" dist="139700" dir="2700000" algn="tl" rotWithShape="0">
              <a:srgbClr val="333333">
                <a:alpha val="65000"/>
              </a:srgbClr>
            </a:outerShdw>
          </a:effectLst>
        </p:spPr>
      </p:pic>
      <p:pic>
        <p:nvPicPr>
          <p:cNvPr id="3078" name="Picture 6"/>
          <p:cNvPicPr>
            <a:picLocks noChangeAspect="1" noChangeArrowheads="1"/>
          </p:cNvPicPr>
          <p:nvPr/>
        </p:nvPicPr>
        <p:blipFill>
          <a:blip r:embed="rId7"/>
          <a:srcRect/>
          <a:stretch>
            <a:fillRect/>
          </a:stretch>
        </p:blipFill>
        <p:spPr bwMode="auto">
          <a:xfrm>
            <a:off x="3071802" y="785794"/>
            <a:ext cx="6317186" cy="5286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ppt_x</p:attrName>
                                        </p:attrNameLst>
                                      </p:cBhvr>
                                      <p:tavLst>
                                        <p:tav tm="0">
                                          <p:val>
                                            <p:strVal val="#ppt_x-.2"/>
                                          </p:val>
                                        </p:tav>
                                        <p:tav tm="100000">
                                          <p:val>
                                            <p:strVal val="#ppt_x"/>
                                          </p:val>
                                        </p:tav>
                                      </p:tavLst>
                                    </p:anim>
                                    <p:anim calcmode="lin" valueType="num">
                                      <p:cBhvr>
                                        <p:cTn id="8" dur="1000" fill="hold"/>
                                        <p:tgtEl>
                                          <p:spTgt spid="3077"/>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428728" y="1285860"/>
            <a:ext cx="2102739" cy="2686274"/>
          </a:xfrm>
          <a:prstGeom prst="rect">
            <a:avLst/>
          </a:prstGeom>
          <a:ln>
            <a:noFill/>
          </a:ln>
          <a:effectLst>
            <a:outerShdw blurRad="190500" algn="tl" rotWithShape="0">
              <a:srgbClr val="000000">
                <a:alpha val="70000"/>
              </a:srgbClr>
            </a:outerShdw>
          </a:effectLst>
        </p:spPr>
      </p:pic>
      <p:pic>
        <p:nvPicPr>
          <p:cNvPr id="3" name="2 Imagen" descr="escanear0003.png"/>
          <p:cNvPicPr>
            <a:picLocks noChangeAspect="1"/>
          </p:cNvPicPr>
          <p:nvPr/>
        </p:nvPicPr>
        <p:blipFill>
          <a:blip r:embed="rId4"/>
          <a:srcRect l="1222" t="5040"/>
          <a:stretch>
            <a:fillRect/>
          </a:stretch>
        </p:blipFill>
        <p:spPr>
          <a:xfrm>
            <a:off x="4714876" y="1308374"/>
            <a:ext cx="3500462" cy="2692130"/>
          </a:xfrm>
          <a:prstGeom prst="rect">
            <a:avLst/>
          </a:prstGeom>
          <a:ln>
            <a:noFill/>
          </a:ln>
          <a:effectLst>
            <a:outerShdw blurRad="190500" algn="tl" rotWithShape="0">
              <a:srgbClr val="000000">
                <a:alpha val="70000"/>
              </a:srgbClr>
            </a:outerShdw>
          </a:effectLst>
        </p:spPr>
      </p:pic>
      <p:pic>
        <p:nvPicPr>
          <p:cNvPr id="5" name="4 Imagen" descr="escanear0005.png"/>
          <p:cNvPicPr>
            <a:picLocks noChangeAspect="1"/>
          </p:cNvPicPr>
          <p:nvPr/>
        </p:nvPicPr>
        <p:blipFill>
          <a:blip r:embed="rId5"/>
          <a:stretch>
            <a:fillRect/>
          </a:stretch>
        </p:blipFill>
        <p:spPr>
          <a:xfrm>
            <a:off x="1285852" y="4214818"/>
            <a:ext cx="2796798" cy="2071702"/>
          </a:xfrm>
          <a:prstGeom prst="rect">
            <a:avLst/>
          </a:prstGeom>
          <a:ln>
            <a:noFill/>
          </a:ln>
          <a:effectLst>
            <a:softEdge rad="112500"/>
          </a:effectLst>
        </p:spPr>
      </p:pic>
      <p:pic>
        <p:nvPicPr>
          <p:cNvPr id="6" name="Picture 2"/>
          <p:cNvPicPr>
            <a:picLocks noChangeAspect="1" noChangeArrowheads="1"/>
          </p:cNvPicPr>
          <p:nvPr/>
        </p:nvPicPr>
        <p:blipFill>
          <a:blip r:embed="rId6"/>
          <a:srcRect t="10034" b="12206"/>
          <a:stretch>
            <a:fillRect/>
          </a:stretch>
        </p:blipFill>
        <p:spPr bwMode="auto">
          <a:xfrm>
            <a:off x="5367363" y="4071942"/>
            <a:ext cx="2847975" cy="221457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ppt_x</p:attrName>
                                        </p:attrNameLst>
                                      </p:cBhvr>
                                      <p:tavLst>
                                        <p:tav tm="0">
                                          <p:val>
                                            <p:strVal val="#ppt_x-.2"/>
                                          </p:val>
                                        </p:tav>
                                        <p:tav tm="100000">
                                          <p:val>
                                            <p:strVal val="#ppt_x"/>
                                          </p:val>
                                        </p:tav>
                                      </p:tavLst>
                                    </p:anim>
                                    <p:anim calcmode="lin" valueType="num">
                                      <p:cBhvr>
                                        <p:cTn id="8" dur="1000" fill="hold"/>
                                        <p:tgtEl>
                                          <p:spTgt spid="40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8"/>
                                        </p:tgtEl>
                                      </p:cBhvr>
                                    </p:animEffect>
                                  </p:childTnLst>
                                </p:cTn>
                              </p:par>
                            </p:childTnLst>
                          </p:cTn>
                        </p:par>
                        <p:par>
                          <p:cTn id="10" fill="hold">
                            <p:stCondLst>
                              <p:cond delay="1000"/>
                            </p:stCondLst>
                            <p:childTnLst>
                              <p:par>
                                <p:cTn id="11" presetID="29"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par>
                          <p:cTn id="16" fill="hold">
                            <p:stCondLst>
                              <p:cond delay="3000"/>
                            </p:stCondLst>
                            <p:childTnLst>
                              <p:par>
                                <p:cTn id="17" presetID="29"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par>
                          <p:cTn id="22" fill="hold">
                            <p:stCondLst>
                              <p:cond delay="5000"/>
                            </p:stCondLst>
                            <p:childTnLst>
                              <p:par>
                                <p:cTn id="23" presetID="29"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ppt_x</p:attrName>
                                        </p:attrNameLst>
                                      </p:cBhvr>
                                      <p:tavLst>
                                        <p:tav tm="0">
                                          <p:val>
                                            <p:strVal val="#ppt_x-.2"/>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4 Imagen" descr="afiche internet SANO.jpg"/>
          <p:cNvPicPr>
            <a:picLocks noChangeAspect="1"/>
          </p:cNvPicPr>
          <p:nvPr/>
        </p:nvPicPr>
        <p:blipFill>
          <a:blip r:embed="rId3"/>
          <a:stretch>
            <a:fillRect/>
          </a:stretch>
        </p:blipFill>
        <p:spPr>
          <a:xfrm>
            <a:off x="214282" y="609300"/>
            <a:ext cx="8715436" cy="56394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1054</TotalTime>
  <Words>5339</Words>
  <PresentationFormat>On-screen Show (4:3)</PresentationFormat>
  <Paragraphs>264</Paragraphs>
  <Slides>37</Slides>
  <Notes>37</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Origen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Lorenzo Martínez</dc:creator>
  <cp:lastModifiedBy>ClaudiaRita Abreu Herrera</cp:lastModifiedBy>
  <cp:revision>131</cp:revision>
  <dcterms:created xsi:type="dcterms:W3CDTF">2009-06-22T18:12:04Z</dcterms:created>
  <dcterms:modified xsi:type="dcterms:W3CDTF">2009-06-22T18:13:15Z</dcterms:modified>
</cp:coreProperties>
</file>