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14"/>
  </p:notesMasterIdLst>
  <p:sldIdLst>
    <p:sldId id="256" r:id="rId2"/>
    <p:sldId id="257" r:id="rId3"/>
    <p:sldId id="299" r:id="rId4"/>
    <p:sldId id="286" r:id="rId5"/>
    <p:sldId id="300" r:id="rId6"/>
    <p:sldId id="292" r:id="rId7"/>
    <p:sldId id="287" r:id="rId8"/>
    <p:sldId id="302" r:id="rId9"/>
    <p:sldId id="301" r:id="rId10"/>
    <p:sldId id="298" r:id="rId11"/>
    <p:sldId id="303" r:id="rId12"/>
    <p:sldId id="271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27E1787-D3D4-AAEF-D5AC-1A99C3B21D0D}" name="Bryan Guzman" initials="BG" userId="S::bguzman@indotel.gob.do::44e0e865-456a-446c-ab43-f97e5c2ae5c2" providerId="AD"/>
  <p188:author id="{12EC3DFD-4D86-E647-1DA0-39A6137588E9}" name="Luis Scheker" initials="LS" userId="S::lscheker@indotel.gob.do::45587566-c967-4e8b-8ecd-faa76cbdb1e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is Scheker" initials="" lastIdx="1" clrIdx="0"/>
  <p:cmAuthor id="1" name="Ana M. De Jesus Ramirez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D9B611-C90A-9631-CA8D-12355051DEAA}" v="649" dt="2021-08-04T14:17:28.373"/>
    <p1510:client id="{240D761D-B0DC-D5CE-FE37-1F3A4A0E5BED}" v="29" dt="2021-11-29T16:00:11.301"/>
    <p1510:client id="{313B9058-66C8-332D-96D5-E5021630DC64}" v="368" dt="2021-11-26T19:41:12.404"/>
    <p1510:client id="{45ECD13E-BF5D-A134-5F8C-E21846B1912D}" v="1580" dt="2021-11-29T14:23:25.276"/>
    <p1510:client id="{6D88E521-CD6F-6D44-DE52-147FFFB84040}" v="750" dt="2021-11-29T18:16:22.210"/>
    <p1510:client id="{6E3EF21E-687A-2026-59B2-0EA9DD2D23F8}" v="4268" dt="2021-11-30T14:59:31.817"/>
    <p1510:client id="{74B9FBC5-FB26-715B-03D9-A265078A84CE}" v="1209" dt="2021-08-04T14:46:04.855"/>
    <p1510:client id="{760C6AF3-684F-BBF5-94DD-799081D7CB31}" v="1311" dt="2021-11-26T19:48:11.797"/>
    <p1510:client id="{8312E1EA-6694-1473-1BE1-87E2D0239FBC}" v="35" dt="2021-12-01T15:42:22.958"/>
    <p1510:client id="{8A227AD6-3868-DD81-2A69-2FBDADAAF048}" v="35" dt="2021-11-26T19:40:59.854"/>
    <p1510:client id="{8F6C0B33-C1CB-EAA1-2334-8F3B689F4E91}" v="639" dt="2021-11-29T13:15:18.178"/>
    <p1510:client id="{93A4D573-684D-5EB4-BE18-454A8F6A8D1F}" v="1306" dt="2021-11-29T14:58:49.426"/>
    <p1510:client id="{A079B850-9D8C-75B1-CCD9-7ED2B383FB3B}" v="1847" dt="2021-12-15T15:08:47.363"/>
    <p1510:client id="{B4E2B305-E094-0CB7-1C44-B14346CCD625}" v="8" dt="2021-08-04T18:27:16.097"/>
    <p1510:client id="{B7F96843-D01C-E8A3-554D-464005DD0EE6}" v="21" dt="2021-11-26T16:15:43.142"/>
    <p1510:client id="{EE2FBA3B-DF7F-4DFB-8D7E-96C3FB564037}" v="886" dt="2021-11-30T15:07:40.461"/>
    <p1510:client id="{F0D90196-4B30-7D73-D1A0-F90D390AD28B}" v="223" dt="2021-11-29T14:41:35.794"/>
    <p1510:client id="{F5D0E5D9-E9D8-2644-E92B-0814027BA88C}" v="11" dt="2021-12-01T15:38:10.695"/>
    <p1510:client id="{FF0162EA-F24E-29C8-E52C-FA84BD6A6E68}" v="3" dt="2021-08-04T14:20:14.096"/>
  </p1510:revLst>
</p1510:revInfo>
</file>

<file path=ppt/tableStyles.xml><?xml version="1.0" encoding="utf-8"?>
<a:tblStyleLst xmlns:a="http://schemas.openxmlformats.org/drawingml/2006/main" def="{5B45C729-982F-4B3E-AC2B-CE765D33FF39}">
  <a:tblStyle styleId="{5B45C729-982F-4B3E-AC2B-CE765D33FF3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Scheker" userId="S::lscheker@indotel.gob.do::45587566-c967-4e8b-8ecd-faa76cbdb1e8" providerId="AD" clId="Web-{A079B850-9D8C-75B1-CCD9-7ED2B383FB3B}"/>
    <pc:docChg chg="addSld delSld modSld sldOrd">
      <pc:chgData name="Luis Scheker" userId="S::lscheker@indotel.gob.do::45587566-c967-4e8b-8ecd-faa76cbdb1e8" providerId="AD" clId="Web-{A079B850-9D8C-75B1-CCD9-7ED2B383FB3B}" dt="2021-12-15T15:08:43.988" v="1415" actId="20577"/>
      <pc:docMkLst>
        <pc:docMk/>
      </pc:docMkLst>
      <pc:sldChg chg="modSp">
        <pc:chgData name="Luis Scheker" userId="S::lscheker@indotel.gob.do::45587566-c967-4e8b-8ecd-faa76cbdb1e8" providerId="AD" clId="Web-{A079B850-9D8C-75B1-CCD9-7ED2B383FB3B}" dt="2021-12-15T12:50:44.420" v="1400" actId="1076"/>
        <pc:sldMkLst>
          <pc:docMk/>
          <pc:sldMk cId="0" sldId="257"/>
        </pc:sldMkLst>
        <pc:spChg chg="mod">
          <ac:chgData name="Luis Scheker" userId="S::lscheker@indotel.gob.do::45587566-c967-4e8b-8ecd-faa76cbdb1e8" providerId="AD" clId="Web-{A079B850-9D8C-75B1-CCD9-7ED2B383FB3B}" dt="2021-12-15T12:50:44.420" v="1400" actId="1076"/>
          <ac:spMkLst>
            <pc:docMk/>
            <pc:sldMk cId="0" sldId="257"/>
            <ac:spMk id="69" creationId="{00000000-0000-0000-0000-000000000000}"/>
          </ac:spMkLst>
        </pc:spChg>
      </pc:sldChg>
      <pc:sldChg chg="del">
        <pc:chgData name="Luis Scheker" userId="S::lscheker@indotel.gob.do::45587566-c967-4e8b-8ecd-faa76cbdb1e8" providerId="AD" clId="Web-{A079B850-9D8C-75B1-CCD9-7ED2B383FB3B}" dt="2021-12-14T18:46:40.372" v="843"/>
        <pc:sldMkLst>
          <pc:docMk/>
          <pc:sldMk cId="0" sldId="264"/>
        </pc:sldMkLst>
      </pc:sldChg>
      <pc:sldChg chg="del">
        <pc:chgData name="Luis Scheker" userId="S::lscheker@indotel.gob.do::45587566-c967-4e8b-8ecd-faa76cbdb1e8" providerId="AD" clId="Web-{A079B850-9D8C-75B1-CCD9-7ED2B383FB3B}" dt="2021-12-14T18:56:30.951" v="1020"/>
        <pc:sldMkLst>
          <pc:docMk/>
          <pc:sldMk cId="321471357" sldId="279"/>
        </pc:sldMkLst>
      </pc:sldChg>
      <pc:sldChg chg="modSp ord">
        <pc:chgData name="Luis Scheker" userId="S::lscheker@indotel.gob.do::45587566-c967-4e8b-8ecd-faa76cbdb1e8" providerId="AD" clId="Web-{A079B850-9D8C-75B1-CCD9-7ED2B383FB3B}" dt="2021-12-14T19:19:53.926" v="1124" actId="20577"/>
        <pc:sldMkLst>
          <pc:docMk/>
          <pc:sldMk cId="1255827756" sldId="286"/>
        </pc:sldMkLst>
        <pc:spChg chg="mod">
          <ac:chgData name="Luis Scheker" userId="S::lscheker@indotel.gob.do::45587566-c967-4e8b-8ecd-faa76cbdb1e8" providerId="AD" clId="Web-{A079B850-9D8C-75B1-CCD9-7ED2B383FB3B}" dt="2021-12-14T19:19:53.926" v="1124" actId="20577"/>
          <ac:spMkLst>
            <pc:docMk/>
            <pc:sldMk cId="1255827756" sldId="286"/>
            <ac:spMk id="4" creationId="{B4CE80F9-BB7F-4F4C-8443-F73FF14A8316}"/>
          </ac:spMkLst>
        </pc:spChg>
      </pc:sldChg>
      <pc:sldChg chg="modSp">
        <pc:chgData name="Luis Scheker" userId="S::lscheker@indotel.gob.do::45587566-c967-4e8b-8ecd-faa76cbdb1e8" providerId="AD" clId="Web-{A079B850-9D8C-75B1-CCD9-7ED2B383FB3B}" dt="2021-12-14T18:46:23.294" v="842" actId="20577"/>
        <pc:sldMkLst>
          <pc:docMk/>
          <pc:sldMk cId="3594865040" sldId="287"/>
        </pc:sldMkLst>
        <pc:spChg chg="mod">
          <ac:chgData name="Luis Scheker" userId="S::lscheker@indotel.gob.do::45587566-c967-4e8b-8ecd-faa76cbdb1e8" providerId="AD" clId="Web-{A079B850-9D8C-75B1-CCD9-7ED2B383FB3B}" dt="2021-12-14T18:46:23.294" v="842" actId="20577"/>
          <ac:spMkLst>
            <pc:docMk/>
            <pc:sldMk cId="3594865040" sldId="287"/>
            <ac:spMk id="2" creationId="{FE97697F-3F61-4C2D-867B-4B60E63C808E}"/>
          </ac:spMkLst>
        </pc:spChg>
      </pc:sldChg>
      <pc:sldChg chg="modSp del">
        <pc:chgData name="Luis Scheker" userId="S::lscheker@indotel.gob.do::45587566-c967-4e8b-8ecd-faa76cbdb1e8" providerId="AD" clId="Web-{A079B850-9D8C-75B1-CCD9-7ED2B383FB3B}" dt="2021-12-14T18:56:30.951" v="1021"/>
        <pc:sldMkLst>
          <pc:docMk/>
          <pc:sldMk cId="412601984" sldId="288"/>
        </pc:sldMkLst>
        <pc:spChg chg="mod">
          <ac:chgData name="Luis Scheker" userId="S::lscheker@indotel.gob.do::45587566-c967-4e8b-8ecd-faa76cbdb1e8" providerId="AD" clId="Web-{A079B850-9D8C-75B1-CCD9-7ED2B383FB3B}" dt="2021-12-14T18:51:42.256" v="1000" actId="20577"/>
          <ac:spMkLst>
            <pc:docMk/>
            <pc:sldMk cId="412601984" sldId="288"/>
            <ac:spMk id="2" creationId="{80294849-5E64-4B7D-A701-2ECEBB4512CA}"/>
          </ac:spMkLst>
        </pc:spChg>
      </pc:sldChg>
      <pc:sldChg chg="del">
        <pc:chgData name="Luis Scheker" userId="S::lscheker@indotel.gob.do::45587566-c967-4e8b-8ecd-faa76cbdb1e8" providerId="AD" clId="Web-{A079B850-9D8C-75B1-CCD9-7ED2B383FB3B}" dt="2021-12-14T18:56:30.951" v="1024"/>
        <pc:sldMkLst>
          <pc:docMk/>
          <pc:sldMk cId="1784390802" sldId="289"/>
        </pc:sldMkLst>
      </pc:sldChg>
      <pc:sldChg chg="del">
        <pc:chgData name="Luis Scheker" userId="S::lscheker@indotel.gob.do::45587566-c967-4e8b-8ecd-faa76cbdb1e8" providerId="AD" clId="Web-{A079B850-9D8C-75B1-CCD9-7ED2B383FB3B}" dt="2021-12-14T18:56:30.951" v="1023"/>
        <pc:sldMkLst>
          <pc:docMk/>
          <pc:sldMk cId="4052977194" sldId="290"/>
        </pc:sldMkLst>
      </pc:sldChg>
      <pc:sldChg chg="modSp">
        <pc:chgData name="Luis Scheker" userId="S::lscheker@indotel.gob.do::45587566-c967-4e8b-8ecd-faa76cbdb1e8" providerId="AD" clId="Web-{A079B850-9D8C-75B1-CCD9-7ED2B383FB3B}" dt="2021-12-14T18:19:07.890" v="611" actId="20577"/>
        <pc:sldMkLst>
          <pc:docMk/>
          <pc:sldMk cId="1803266627" sldId="292"/>
        </pc:sldMkLst>
        <pc:spChg chg="mod">
          <ac:chgData name="Luis Scheker" userId="S::lscheker@indotel.gob.do::45587566-c967-4e8b-8ecd-faa76cbdb1e8" providerId="AD" clId="Web-{A079B850-9D8C-75B1-CCD9-7ED2B383FB3B}" dt="2021-12-14T18:19:07.890" v="611" actId="20577"/>
          <ac:spMkLst>
            <pc:docMk/>
            <pc:sldMk cId="1803266627" sldId="292"/>
            <ac:spMk id="2" creationId="{D4DD1936-AA78-4464-9E71-7DE3773443F7}"/>
          </ac:spMkLst>
        </pc:spChg>
      </pc:sldChg>
      <pc:sldChg chg="del mod modShow">
        <pc:chgData name="Luis Scheker" userId="S::lscheker@indotel.gob.do::45587566-c967-4e8b-8ecd-faa76cbdb1e8" providerId="AD" clId="Web-{A079B850-9D8C-75B1-CCD9-7ED2B383FB3B}" dt="2021-12-14T18:56:41.842" v="1025"/>
        <pc:sldMkLst>
          <pc:docMk/>
          <pc:sldMk cId="3475979904" sldId="296"/>
        </pc:sldMkLst>
      </pc:sldChg>
      <pc:sldChg chg="del">
        <pc:chgData name="Luis Scheker" userId="S::lscheker@indotel.gob.do::45587566-c967-4e8b-8ecd-faa76cbdb1e8" providerId="AD" clId="Web-{A079B850-9D8C-75B1-CCD9-7ED2B383FB3B}" dt="2021-12-14T18:56:30.951" v="1022"/>
        <pc:sldMkLst>
          <pc:docMk/>
          <pc:sldMk cId="1576241284" sldId="297"/>
        </pc:sldMkLst>
      </pc:sldChg>
      <pc:sldChg chg="modSp">
        <pc:chgData name="Luis Scheker" userId="S::lscheker@indotel.gob.do::45587566-c967-4e8b-8ecd-faa76cbdb1e8" providerId="AD" clId="Web-{A079B850-9D8C-75B1-CCD9-7ED2B383FB3B}" dt="2021-12-15T15:07:36.376" v="1408"/>
        <pc:sldMkLst>
          <pc:docMk/>
          <pc:sldMk cId="1782845313" sldId="298"/>
        </pc:sldMkLst>
        <pc:graphicFrameChg chg="mod modGraphic">
          <ac:chgData name="Luis Scheker" userId="S::lscheker@indotel.gob.do::45587566-c967-4e8b-8ecd-faa76cbdb1e8" providerId="AD" clId="Web-{A079B850-9D8C-75B1-CCD9-7ED2B383FB3B}" dt="2021-12-15T15:07:36.376" v="1408"/>
          <ac:graphicFrameMkLst>
            <pc:docMk/>
            <pc:sldMk cId="1782845313" sldId="298"/>
            <ac:graphicFrameMk id="5" creationId="{FC1E255B-C669-40A0-98A1-A3F98F319870}"/>
          </ac:graphicFrameMkLst>
        </pc:graphicFrameChg>
      </pc:sldChg>
      <pc:sldChg chg="modSp">
        <pc:chgData name="Luis Scheker" userId="S::lscheker@indotel.gob.do::45587566-c967-4e8b-8ecd-faa76cbdb1e8" providerId="AD" clId="Web-{A079B850-9D8C-75B1-CCD9-7ED2B383FB3B}" dt="2021-12-15T15:08:35.222" v="1412" actId="20577"/>
        <pc:sldMkLst>
          <pc:docMk/>
          <pc:sldMk cId="2475565116" sldId="299"/>
        </pc:sldMkLst>
        <pc:spChg chg="mod">
          <ac:chgData name="Luis Scheker" userId="S::lscheker@indotel.gob.do::45587566-c967-4e8b-8ecd-faa76cbdb1e8" providerId="AD" clId="Web-{A079B850-9D8C-75B1-CCD9-7ED2B383FB3B}" dt="2021-12-15T15:08:35.222" v="1412" actId="20577"/>
          <ac:spMkLst>
            <pc:docMk/>
            <pc:sldMk cId="2475565116" sldId="299"/>
            <ac:spMk id="114" creationId="{00000000-0000-0000-0000-000000000000}"/>
          </ac:spMkLst>
        </pc:spChg>
      </pc:sldChg>
      <pc:sldChg chg="modSp ord">
        <pc:chgData name="Luis Scheker" userId="S::lscheker@indotel.gob.do::45587566-c967-4e8b-8ecd-faa76cbdb1e8" providerId="AD" clId="Web-{A079B850-9D8C-75B1-CCD9-7ED2B383FB3B}" dt="2021-12-14T18:13:01.599" v="431" actId="20577"/>
        <pc:sldMkLst>
          <pc:docMk/>
          <pc:sldMk cId="2151462687" sldId="300"/>
        </pc:sldMkLst>
        <pc:spChg chg="mod">
          <ac:chgData name="Luis Scheker" userId="S::lscheker@indotel.gob.do::45587566-c967-4e8b-8ecd-faa76cbdb1e8" providerId="AD" clId="Web-{A079B850-9D8C-75B1-CCD9-7ED2B383FB3B}" dt="2021-12-14T18:13:01.599" v="431" actId="20577"/>
          <ac:spMkLst>
            <pc:docMk/>
            <pc:sldMk cId="2151462687" sldId="300"/>
            <ac:spMk id="4" creationId="{B4CE80F9-BB7F-4F4C-8443-F73FF14A8316}"/>
          </ac:spMkLst>
        </pc:spChg>
      </pc:sldChg>
      <pc:sldChg chg="modSp add replId">
        <pc:chgData name="Luis Scheker" userId="S::lscheker@indotel.gob.do::45587566-c967-4e8b-8ecd-faa76cbdb1e8" providerId="AD" clId="Web-{A079B850-9D8C-75B1-CCD9-7ED2B383FB3B}" dt="2021-12-15T15:08:43.988" v="1415" actId="20577"/>
        <pc:sldMkLst>
          <pc:docMk/>
          <pc:sldMk cId="3116230654" sldId="301"/>
        </pc:sldMkLst>
        <pc:spChg chg="mod">
          <ac:chgData name="Luis Scheker" userId="S::lscheker@indotel.gob.do::45587566-c967-4e8b-8ecd-faa76cbdb1e8" providerId="AD" clId="Web-{A079B850-9D8C-75B1-CCD9-7ED2B383FB3B}" dt="2021-12-15T15:08:43.988" v="1415" actId="20577"/>
          <ac:spMkLst>
            <pc:docMk/>
            <pc:sldMk cId="3116230654" sldId="301"/>
            <ac:spMk id="114" creationId="{00000000-0000-0000-0000-000000000000}"/>
          </ac:spMkLst>
        </pc:spChg>
      </pc:sldChg>
      <pc:sldChg chg="modSp add replId">
        <pc:chgData name="Luis Scheker" userId="S::lscheker@indotel.gob.do::45587566-c967-4e8b-8ecd-faa76cbdb1e8" providerId="AD" clId="Web-{A079B850-9D8C-75B1-CCD9-7ED2B383FB3B}" dt="2021-12-14T18:54:02.806" v="1019" actId="20577"/>
        <pc:sldMkLst>
          <pc:docMk/>
          <pc:sldMk cId="693124799" sldId="302"/>
        </pc:sldMkLst>
        <pc:spChg chg="mod">
          <ac:chgData name="Luis Scheker" userId="S::lscheker@indotel.gob.do::45587566-c967-4e8b-8ecd-faa76cbdb1e8" providerId="AD" clId="Web-{A079B850-9D8C-75B1-CCD9-7ED2B383FB3B}" dt="2021-12-14T18:54:02.806" v="1019" actId="20577"/>
          <ac:spMkLst>
            <pc:docMk/>
            <pc:sldMk cId="693124799" sldId="302"/>
            <ac:spMk id="2" creationId="{FE97697F-3F61-4C2D-867B-4B60E63C808E}"/>
          </ac:spMkLst>
        </pc:spChg>
      </pc:sldChg>
      <pc:sldChg chg="modSp new">
        <pc:chgData name="Luis Scheker" userId="S::lscheker@indotel.gob.do::45587566-c967-4e8b-8ecd-faa76cbdb1e8" providerId="AD" clId="Web-{A079B850-9D8C-75B1-CCD9-7ED2B383FB3B}" dt="2021-12-15T12:49:29.778" v="1366" actId="14100"/>
        <pc:sldMkLst>
          <pc:docMk/>
          <pc:sldMk cId="2113025862" sldId="303"/>
        </pc:sldMkLst>
        <pc:spChg chg="mod">
          <ac:chgData name="Luis Scheker" userId="S::lscheker@indotel.gob.do::45587566-c967-4e8b-8ecd-faa76cbdb1e8" providerId="AD" clId="Web-{A079B850-9D8C-75B1-CCD9-7ED2B383FB3B}" dt="2021-12-15T12:49:29.778" v="1366" actId="14100"/>
          <ac:spMkLst>
            <pc:docMk/>
            <pc:sldMk cId="2113025862" sldId="303"/>
            <ac:spMk id="2" creationId="{82C1FB79-6EDA-4E38-9996-2B079C88FE7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8781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56b299d96_0_18:notes"/>
          <p:cNvSpPr txBox="1">
            <a:spLocks noGrp="1"/>
          </p:cNvSpPr>
          <p:nvPr>
            <p:ph type="body" idx="1"/>
          </p:nvPr>
        </p:nvSpPr>
        <p:spPr>
          <a:xfrm>
            <a:off x="685789" y="4343380"/>
            <a:ext cx="5486400" cy="41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0" name="Google Shape;60;g756b299d96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0672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bd31ec9c5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8bd31ec9c5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9520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5283bcc83_0_18:notes"/>
          <p:cNvSpPr txBox="1">
            <a:spLocks noGrp="1"/>
          </p:cNvSpPr>
          <p:nvPr>
            <p:ph type="body" idx="1"/>
          </p:nvPr>
        </p:nvSpPr>
        <p:spPr>
          <a:xfrm>
            <a:off x="685789" y="4343380"/>
            <a:ext cx="5486400" cy="41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1" name="Google Shape;111;g85283bcc83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12307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5283bcc83_0_18:notes"/>
          <p:cNvSpPr txBox="1">
            <a:spLocks noGrp="1"/>
          </p:cNvSpPr>
          <p:nvPr>
            <p:ph type="body" idx="1"/>
          </p:nvPr>
        </p:nvSpPr>
        <p:spPr>
          <a:xfrm>
            <a:off x="685789" y="4343380"/>
            <a:ext cx="5486400" cy="41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1" name="Google Shape;111;g85283bcc83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71325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756b299d96_0_66:notes"/>
          <p:cNvSpPr txBox="1">
            <a:spLocks noGrp="1"/>
          </p:cNvSpPr>
          <p:nvPr>
            <p:ph type="body" idx="1"/>
          </p:nvPr>
        </p:nvSpPr>
        <p:spPr>
          <a:xfrm>
            <a:off x="685789" y="4343380"/>
            <a:ext cx="5486400" cy="41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0" name="Google Shape;180;g756b299d96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61181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>
            <a:spLocks noGrp="1"/>
          </p:cNvSpPr>
          <p:nvPr>
            <p:ph type="subTitle" idx="1"/>
          </p:nvPr>
        </p:nvSpPr>
        <p:spPr>
          <a:xfrm>
            <a:off x="1294108" y="170188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subTitle" idx="1"/>
          </p:nvPr>
        </p:nvSpPr>
        <p:spPr>
          <a:xfrm>
            <a:off x="1294108" y="170188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>
  <p:cSld name="2_Diapositiva de título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 txBox="1">
            <a:spLocks noGrp="1"/>
          </p:cNvSpPr>
          <p:nvPr>
            <p:ph type="subTitle" idx="1"/>
          </p:nvPr>
        </p:nvSpPr>
        <p:spPr>
          <a:xfrm>
            <a:off x="1294108" y="170188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85" y="0"/>
            <a:ext cx="9143713" cy="514366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parencia.indotel.gob.do/publicaciones-oficiales/presentaciones/" TargetMode="External"/><Relationship Id="rId2" Type="http://schemas.openxmlformats.org/officeDocument/2006/relationships/hyperlink" Target="mailto:consultapublica@indotel.gob.d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ransparencia.indotel.gob.do/base-legal-de-la-institucion/reglamento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" y="0"/>
            <a:ext cx="9143713" cy="5143658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7"/>
          <p:cNvSpPr txBox="1"/>
          <p:nvPr/>
        </p:nvSpPr>
        <p:spPr>
          <a:xfrm>
            <a:off x="894385" y="3938481"/>
            <a:ext cx="7846500" cy="6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2756"/>
              </a:buClr>
              <a:buSzPts val="2400"/>
              <a:buFont typeface="Arial"/>
              <a:buNone/>
            </a:pPr>
            <a:r>
              <a:rPr lang="es" sz="2400" b="1" i="0" u="none" strike="noStrike" cap="none">
                <a:solidFill>
                  <a:srgbClr val="192756"/>
                </a:solidFill>
                <a:latin typeface="Arial"/>
                <a:ea typeface="Arial"/>
                <a:cs typeface="Arial"/>
                <a:sym typeface="Arial"/>
              </a:rPr>
              <a:t>DIRECCIÓN DE REGULACIÓN Y DEFENSA DE LA COMPETENCIA </a:t>
            </a:r>
            <a:endParaRPr sz="2400" b="1" i="0" u="none" strike="noStrike" cap="none">
              <a:solidFill>
                <a:srgbClr val="19275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E9F207-240E-4CC6-AF3B-F87FA448DD01}"/>
              </a:ext>
            </a:extLst>
          </p:cNvPr>
          <p:cNvSpPr txBox="1"/>
          <p:nvPr/>
        </p:nvSpPr>
        <p:spPr>
          <a:xfrm>
            <a:off x="731089" y="272810"/>
            <a:ext cx="521251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err="1">
                <a:solidFill>
                  <a:schemeClr val="bg1"/>
                </a:solidFill>
              </a:rPr>
              <a:t>Cronograma</a:t>
            </a:r>
            <a:endParaRPr lang="en-US" err="1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C1E255B-C669-40A0-98A1-A3F98F3198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385814"/>
              </p:ext>
            </p:extLst>
          </p:nvPr>
        </p:nvGraphicFramePr>
        <p:xfrm>
          <a:off x="911812" y="970385"/>
          <a:ext cx="7354802" cy="3291840"/>
        </p:xfrm>
        <a:graphic>
          <a:graphicData uri="http://schemas.openxmlformats.org/drawingml/2006/table">
            <a:tbl>
              <a:tblPr firstRow="1" bandRow="1">
                <a:tableStyleId>{5B45C729-982F-4B3E-AC2B-CE765D33FF39}</a:tableStyleId>
              </a:tblPr>
              <a:tblGrid>
                <a:gridCol w="2221056">
                  <a:extLst>
                    <a:ext uri="{9D8B030D-6E8A-4147-A177-3AD203B41FA5}">
                      <a16:colId xmlns:a16="http://schemas.microsoft.com/office/drawing/2014/main" val="4053541989"/>
                    </a:ext>
                  </a:extLst>
                </a:gridCol>
                <a:gridCol w="2682145">
                  <a:extLst>
                    <a:ext uri="{9D8B030D-6E8A-4147-A177-3AD203B41FA5}">
                      <a16:colId xmlns:a16="http://schemas.microsoft.com/office/drawing/2014/main" val="568307642"/>
                    </a:ext>
                  </a:extLst>
                </a:gridCol>
                <a:gridCol w="2451601">
                  <a:extLst>
                    <a:ext uri="{9D8B030D-6E8A-4147-A177-3AD203B41FA5}">
                      <a16:colId xmlns:a16="http://schemas.microsoft.com/office/drawing/2014/main" val="45383813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Proyecto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Consulta Pública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err="1"/>
                        <a:t>Aprobación</a:t>
                      </a:r>
                      <a:endParaRPr lang="en-US" b="1" dirty="0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65031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Audiencias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(Audiencia: 20 de </a:t>
                      </a:r>
                      <a:r>
                        <a:rPr lang="en-US" dirty="0" err="1"/>
                        <a:t>enero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err="1"/>
                        <a:t>Febrero</a:t>
                      </a:r>
                      <a:r>
                        <a:rPr lang="en-US" dirty="0"/>
                        <a:t>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01556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Reventa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 err="1"/>
                        <a:t>Febrero</a:t>
                      </a:r>
                      <a:r>
                        <a:rPr lang="en-US" dirty="0"/>
                        <a:t>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Mayo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04773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Autorizaciones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Marzo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Junio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02943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PSA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Abril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Agosto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0860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 dirty="0">
                          <a:latin typeface="Arial"/>
                        </a:rPr>
                        <a:t>Topes Espectro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i="0" dirty="0"/>
                        <a:t>Mayo 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i="0" dirty="0" err="1"/>
                        <a:t>Septiembre</a:t>
                      </a:r>
                      <a:r>
                        <a:rPr lang="en-US" i="0" dirty="0"/>
                        <a:t> 2022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09169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TV por </a:t>
                      </a:r>
                      <a:r>
                        <a:rPr lang="en-US" dirty="0" err="1"/>
                        <a:t>Suscripción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Mayo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err="1"/>
                        <a:t>Septiembre</a:t>
                      </a:r>
                      <a:r>
                        <a:rPr lang="en-US" dirty="0"/>
                        <a:t>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95222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Roaming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Julio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err="1"/>
                        <a:t>Octubre</a:t>
                      </a:r>
                      <a:r>
                        <a:rPr lang="en-US" dirty="0"/>
                        <a:t>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03969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PNAF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Agosto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err="1"/>
                        <a:t>Noviembre</a:t>
                      </a:r>
                      <a:r>
                        <a:rPr lang="en-US" dirty="0"/>
                        <a:t>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832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845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2C1FB79-6EDA-4E38-9996-2B079C88FE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995" y="925512"/>
            <a:ext cx="7526547" cy="1770067"/>
          </a:xfrm>
        </p:spPr>
        <p:txBody>
          <a:bodyPr/>
          <a:lstStyle/>
          <a:p>
            <a:pPr marL="285750" indent="-285750" algn="l">
              <a:buChar char="•"/>
            </a:pPr>
            <a:r>
              <a:rPr lang="en-US" dirty="0" err="1"/>
              <a:t>Estaremos</a:t>
            </a:r>
            <a:r>
              <a:rPr lang="en-US" dirty="0"/>
              <a:t> a la </a:t>
            </a:r>
            <a:r>
              <a:rPr lang="en-US" dirty="0" err="1"/>
              <a:t>espera</a:t>
            </a:r>
            <a:r>
              <a:rPr lang="en-US" dirty="0"/>
              <a:t> de </a:t>
            </a:r>
            <a:r>
              <a:rPr lang="en-US" dirty="0" err="1"/>
              <a:t>comentarios</a:t>
            </a:r>
            <a:r>
              <a:rPr lang="en-US" dirty="0"/>
              <a:t> y </a:t>
            </a:r>
            <a:r>
              <a:rPr lang="en-US" dirty="0" err="1"/>
              <a:t>observaciones</a:t>
            </a:r>
            <a:r>
              <a:rPr lang="en-US" dirty="0"/>
              <a:t> hasta </a:t>
            </a:r>
            <a:r>
              <a:rPr lang="en-US" dirty="0" err="1"/>
              <a:t>el</a:t>
            </a:r>
            <a:r>
              <a:rPr lang="en-US" dirty="0"/>
              <a:t> día 30 de </a:t>
            </a:r>
            <a:r>
              <a:rPr lang="en-US" dirty="0" err="1"/>
              <a:t>diciembre</a:t>
            </a:r>
            <a:r>
              <a:rPr lang="en-US" dirty="0"/>
              <a:t> de 2021.</a:t>
            </a:r>
            <a:endParaRPr lang="en-US"/>
          </a:p>
          <a:p>
            <a:pPr marL="285750" indent="-285750" algn="l">
              <a:buChar char="•"/>
            </a:pPr>
            <a:endParaRPr lang="en-US" dirty="0"/>
          </a:p>
          <a:p>
            <a:pPr marL="285750" indent="-285750" algn="l">
              <a:buChar char="•"/>
            </a:pPr>
            <a:r>
              <a:rPr lang="en-US" dirty="0"/>
              <a:t>Los </a:t>
            </a:r>
            <a:r>
              <a:rPr lang="en-US" dirty="0" err="1"/>
              <a:t>comentarios</a:t>
            </a:r>
            <a:r>
              <a:rPr lang="en-US" dirty="0"/>
              <a:t> </a:t>
            </a:r>
            <a:r>
              <a:rPr lang="en-US" dirty="0" err="1"/>
              <a:t>deberán</a:t>
            </a:r>
            <a:r>
              <a:rPr lang="en-US" dirty="0"/>
              <a:t> ser </a:t>
            </a:r>
            <a:r>
              <a:rPr lang="en-US" dirty="0" err="1"/>
              <a:t>enviados</a:t>
            </a:r>
            <a:r>
              <a:rPr lang="en-US" dirty="0"/>
              <a:t> al </a:t>
            </a:r>
            <a:r>
              <a:rPr lang="en-US" dirty="0" err="1"/>
              <a:t>correo</a:t>
            </a:r>
            <a:r>
              <a:rPr lang="en-US" dirty="0"/>
              <a:t> </a:t>
            </a:r>
            <a:r>
              <a:rPr lang="en-US" dirty="0" err="1"/>
              <a:t>electrónico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consultapublica@indotel.gob.do</a:t>
            </a:r>
            <a:endParaRPr lang="en-US" dirty="0"/>
          </a:p>
          <a:p>
            <a:pPr marL="285750" indent="-285750" algn="l">
              <a:buChar char="•"/>
            </a:pPr>
            <a:endParaRPr lang="en-US" dirty="0"/>
          </a:p>
          <a:p>
            <a:pPr marL="285750" indent="-285750" algn="l">
              <a:buChar char="•"/>
            </a:pP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presentación</a:t>
            </a:r>
            <a:r>
              <a:rPr lang="en-US" dirty="0"/>
              <a:t> </a:t>
            </a:r>
            <a:r>
              <a:rPr lang="en-US" dirty="0" err="1"/>
              <a:t>estará</a:t>
            </a:r>
            <a:r>
              <a:rPr lang="en-US" dirty="0"/>
              <a:t> </a:t>
            </a:r>
            <a:r>
              <a:rPr lang="en-US" dirty="0" err="1"/>
              <a:t>colgada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portal de </a:t>
            </a:r>
            <a:r>
              <a:rPr lang="en-US" dirty="0" err="1"/>
              <a:t>transparencia</a:t>
            </a:r>
            <a:r>
              <a:rPr lang="en-US" dirty="0"/>
              <a:t> del INDOTEL: </a:t>
            </a:r>
            <a:r>
              <a:rPr lang="en-US" dirty="0">
                <a:hlinkClick r:id="rId3"/>
              </a:rPr>
              <a:t>https://transparencia.indotel.gob.do/publicaciones-oficiales/presentaciones/</a:t>
            </a:r>
            <a:r>
              <a:rPr lang="en-US" dirty="0"/>
              <a:t> </a:t>
            </a:r>
          </a:p>
          <a:p>
            <a:pPr marL="285750" indent="-285750" algn="l">
              <a:buChar char="•"/>
            </a:pPr>
            <a:endParaRPr lang="en-US" dirty="0"/>
          </a:p>
          <a:p>
            <a:pPr marL="285750" indent="-285750" algn="l">
              <a:buChar char="•"/>
            </a:pPr>
            <a:r>
              <a:rPr lang="en-US" dirty="0"/>
              <a:t>Para </a:t>
            </a:r>
            <a:r>
              <a:rPr lang="en-US" dirty="0" err="1"/>
              <a:t>conocer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reglamentos</a:t>
            </a:r>
            <a:r>
              <a:rPr lang="en-US" dirty="0"/>
              <a:t> </a:t>
            </a:r>
            <a:r>
              <a:rPr lang="en-US" dirty="0" err="1"/>
              <a:t>vigentes</a:t>
            </a:r>
            <a:r>
              <a:rPr lang="en-US" dirty="0"/>
              <a:t> </a:t>
            </a:r>
            <a:r>
              <a:rPr lang="en-US" dirty="0" err="1"/>
              <a:t>dictados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INDOTEL, </a:t>
            </a:r>
            <a:r>
              <a:rPr lang="en-US" dirty="0" err="1"/>
              <a:t>dirigirse</a:t>
            </a:r>
            <a:r>
              <a:rPr lang="en-US" dirty="0"/>
              <a:t> a </a:t>
            </a:r>
            <a:r>
              <a:rPr lang="en-US" dirty="0" err="1"/>
              <a:t>nuestro</a:t>
            </a:r>
            <a:r>
              <a:rPr lang="en-US" dirty="0"/>
              <a:t> portal de </a:t>
            </a:r>
            <a:r>
              <a:rPr lang="en-US" dirty="0" err="1"/>
              <a:t>transparencia</a:t>
            </a:r>
            <a:r>
              <a:rPr lang="en-US" dirty="0"/>
              <a:t>: </a:t>
            </a:r>
            <a:r>
              <a:rPr lang="en-US" dirty="0">
                <a:hlinkClick r:id="rId4"/>
              </a:rPr>
              <a:t>https://transparencia.indotel.gob.do/base-legal-de-la-institucion/reglamentos/</a:t>
            </a:r>
            <a:r>
              <a:rPr lang="en-US" dirty="0"/>
              <a:t> 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025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" y="0"/>
            <a:ext cx="9143713" cy="51436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 txBox="1">
            <a:spLocks noGrp="1"/>
          </p:cNvSpPr>
          <p:nvPr>
            <p:ph type="title"/>
          </p:nvPr>
        </p:nvSpPr>
        <p:spPr>
          <a:xfrm>
            <a:off x="311700" y="1618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600" b="1">
                <a:solidFill>
                  <a:srgbClr val="FFFFFF"/>
                </a:solidFill>
              </a:rPr>
              <a:t>Contenido</a:t>
            </a:r>
            <a:endParaRPr sz="2600" b="1">
              <a:solidFill>
                <a:srgbClr val="FFFFFF"/>
              </a:solidFill>
            </a:endParaRPr>
          </a:p>
        </p:txBody>
      </p:sp>
      <p:sp>
        <p:nvSpPr>
          <p:cNvPr id="69" name="Google Shape;69;p18"/>
          <p:cNvSpPr txBox="1"/>
          <p:nvPr/>
        </p:nvSpPr>
        <p:spPr>
          <a:xfrm>
            <a:off x="1135508" y="968690"/>
            <a:ext cx="7261172" cy="3204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buSzPts val="1100"/>
            </a:pPr>
            <a:r>
              <a:rPr lang="es" b="1" dirty="0">
                <a:solidFill>
                  <a:schemeClr val="dk1"/>
                </a:solidFill>
              </a:rPr>
              <a:t>A. PROYECTOS EN CURSO</a:t>
            </a:r>
            <a:endParaRPr lang="es-ES"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buSzPts val="1100"/>
            </a:pPr>
            <a:endParaRPr lang="es" b="1"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buSzPts val="1100"/>
            </a:pPr>
            <a:r>
              <a:rPr lang="es" b="1" dirty="0">
                <a:solidFill>
                  <a:schemeClr val="dk1"/>
                </a:solidFill>
              </a:rPr>
              <a:t>B. PLAN MAESTRO USO ESPECTRO RADIOELÉCTRICO</a:t>
            </a:r>
          </a:p>
          <a:p>
            <a:pPr>
              <a:lnSpc>
                <a:spcPct val="150000"/>
              </a:lnSpc>
              <a:buSzPts val="1100"/>
            </a:pPr>
            <a:endParaRPr lang="es" b="1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buSzPts val="1100"/>
            </a:pPr>
            <a:r>
              <a:rPr lang="es" b="1" dirty="0">
                <a:solidFill>
                  <a:schemeClr val="dk1"/>
                </a:solidFill>
              </a:rPr>
              <a:t>C. PROMOCIÓN DE COMPETENCIA</a:t>
            </a:r>
            <a:endParaRPr lang="es-ES"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buSzPts val="1100"/>
            </a:pPr>
            <a:endParaRPr lang="es" b="1"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</a:pPr>
            <a:r>
              <a:rPr lang="es" b="1" dirty="0">
                <a:solidFill>
                  <a:schemeClr val="dk1"/>
                </a:solidFill>
              </a:rPr>
              <a:t>D. EFICIENCIA REGULATORIA</a:t>
            </a:r>
          </a:p>
          <a:p>
            <a:pPr>
              <a:lnSpc>
                <a:spcPct val="150000"/>
              </a:lnSpc>
            </a:pPr>
            <a:endParaRPr lang="es" b="1"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</a:pPr>
            <a:r>
              <a:rPr lang="es" b="1" dirty="0">
                <a:solidFill>
                  <a:schemeClr val="dk1"/>
                </a:solidFill>
              </a:rPr>
              <a:t>CRONOGRAMA TENTATIVO</a:t>
            </a:r>
            <a:endParaRPr lang="es"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</a:pPr>
            <a:endParaRPr lang="es" b="1"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</a:pPr>
            <a:r>
              <a:rPr lang="es" b="1" dirty="0">
                <a:solidFill>
                  <a:schemeClr val="dk1"/>
                </a:solidFill>
              </a:rPr>
              <a:t>OTROS ASUNTOS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5"/>
          <p:cNvSpPr txBox="1">
            <a:spLocks noGrp="1"/>
          </p:cNvSpPr>
          <p:nvPr>
            <p:ph type="title"/>
          </p:nvPr>
        </p:nvSpPr>
        <p:spPr>
          <a:xfrm>
            <a:off x="786153" y="194149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s" sz="2300" b="1">
                <a:solidFill>
                  <a:srgbClr val="FFFFFF"/>
                </a:solidFill>
              </a:rPr>
              <a:t>Agenda Regulatoria 2022 – listado proyectos</a:t>
            </a:r>
            <a:endParaRPr sz="2300" b="1">
              <a:solidFill>
                <a:srgbClr val="FFFFFF"/>
              </a:solidFill>
            </a:endParaRPr>
          </a:p>
        </p:txBody>
      </p:sp>
      <p:sp>
        <p:nvSpPr>
          <p:cNvPr id="114" name="Google Shape;114;p25"/>
          <p:cNvSpPr txBox="1"/>
          <p:nvPr/>
        </p:nvSpPr>
        <p:spPr>
          <a:xfrm>
            <a:off x="958299" y="1174500"/>
            <a:ext cx="7231253" cy="3768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endParaRPr lang="es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s" sz="1600" b="1" dirty="0"/>
              <a:t>Modificación Reglamento de Audiencias </a:t>
            </a:r>
            <a:endParaRPr lang="es">
              <a:solidFill>
                <a:schemeClr val="dk1"/>
              </a:solidFill>
            </a:endParaRPr>
          </a:p>
          <a:p>
            <a:pPr marL="342900" indent="-342900" algn="just">
              <a:buAutoNum type="arabicPeriod"/>
            </a:pPr>
            <a:r>
              <a:rPr lang="es" sz="1600" b="1" dirty="0">
                <a:solidFill>
                  <a:schemeClr val="dk1"/>
                </a:solidFill>
              </a:rPr>
              <a:t>Creación Norma de </a:t>
            </a:r>
            <a:r>
              <a:rPr lang="es" sz="1600" b="1" dirty="0" err="1">
                <a:solidFill>
                  <a:schemeClr val="dk1"/>
                </a:solidFill>
              </a:rPr>
              <a:t>Roaming</a:t>
            </a:r>
            <a:r>
              <a:rPr lang="es" sz="1600" b="1" dirty="0">
                <a:solidFill>
                  <a:schemeClr val="dk1"/>
                </a:solidFill>
              </a:rPr>
              <a:t> Nacional</a:t>
            </a:r>
            <a:endParaRPr lang="es">
              <a:solidFill>
                <a:schemeClr val="dk1"/>
              </a:solidFill>
            </a:endParaRPr>
          </a:p>
          <a:p>
            <a:pPr marL="342900" indent="-342900" algn="just">
              <a:buAutoNum type="arabicPeriod"/>
            </a:pPr>
            <a:r>
              <a:rPr lang="es" sz="1600" b="1" dirty="0"/>
              <a:t>Modificación Reglamento TV por Suscripción</a:t>
            </a:r>
            <a:endParaRPr lang="es" sz="1600" dirty="0"/>
          </a:p>
          <a:p>
            <a:pPr marL="342900" indent="-342900" algn="just">
              <a:buAutoNum type="arabicPeriod"/>
            </a:pPr>
            <a:r>
              <a:rPr lang="es" sz="1600" b="1" dirty="0"/>
              <a:t>Modificación Reglamento de Reventa </a:t>
            </a:r>
            <a:endParaRPr lang="es" sz="1600" b="1" dirty="0">
              <a:solidFill>
                <a:schemeClr val="dk1"/>
              </a:solidFill>
            </a:endParaRPr>
          </a:p>
          <a:p>
            <a:pPr marL="342900" indent="-342900" algn="just">
              <a:buAutoNum type="arabicPeriod"/>
            </a:pPr>
            <a:r>
              <a:rPr lang="es" sz="1600" b="1" dirty="0"/>
              <a:t>Modificación Reglamento de Autorizaciones</a:t>
            </a:r>
          </a:p>
          <a:p>
            <a:pPr marL="342900" indent="-342900" algn="just">
              <a:buAutoNum type="arabicPeriod"/>
            </a:pPr>
            <a:r>
              <a:rPr lang="es" sz="1600" b="1" dirty="0"/>
              <a:t>Modificación Reglamento </a:t>
            </a:r>
            <a:r>
              <a:rPr lang="es" sz="1600" b="1" dirty="0">
                <a:solidFill>
                  <a:schemeClr val="dk1"/>
                </a:solidFill>
              </a:rPr>
              <a:t>PSA</a:t>
            </a:r>
            <a:r>
              <a:rPr lang="es" sz="1600" dirty="0">
                <a:solidFill>
                  <a:schemeClr val="dk1"/>
                </a:solidFill>
              </a:rPr>
              <a:t> </a:t>
            </a:r>
          </a:p>
          <a:p>
            <a:pPr marL="342900" indent="-342900" algn="just">
              <a:buAutoNum type="arabicPeriod"/>
            </a:pPr>
            <a:r>
              <a:rPr lang="es" sz="1600" b="1" dirty="0">
                <a:solidFill>
                  <a:schemeClr val="dk1"/>
                </a:solidFill>
              </a:rPr>
              <a:t>Actualización PNAF (PMUER)</a:t>
            </a:r>
          </a:p>
          <a:p>
            <a:pPr marL="342900" indent="-342900" algn="just">
              <a:buAutoNum type="arabicPeriod"/>
            </a:pPr>
            <a:r>
              <a:rPr lang="es" sz="1600" b="1" dirty="0">
                <a:solidFill>
                  <a:schemeClr val="dk1"/>
                </a:solidFill>
              </a:rPr>
              <a:t>Creación Regulación topes de espectro (PMUER)</a:t>
            </a:r>
          </a:p>
          <a:p>
            <a:pPr marL="342900" indent="-342900" algn="just">
              <a:buAutoNum type="arabicPeriod"/>
            </a:pPr>
            <a:endParaRPr lang="es" sz="1600" b="1" dirty="0">
              <a:solidFill>
                <a:schemeClr val="dk1"/>
              </a:solidFill>
            </a:endParaRPr>
          </a:p>
          <a:p>
            <a:pPr marL="342900" indent="-342900" algn="just">
              <a:buAutoNum type="arabicPeriod"/>
            </a:pPr>
            <a:r>
              <a:rPr lang="es" sz="1600" b="1" dirty="0">
                <a:solidFill>
                  <a:schemeClr val="dk1"/>
                </a:solidFill>
              </a:rPr>
              <a:t>Estrategia de programa de innovación regulatoria (UIT-MT)</a:t>
            </a:r>
          </a:p>
          <a:p>
            <a:pPr marL="342900" indent="-342900" algn="just">
              <a:buAutoNum type="arabicPeriod"/>
            </a:pPr>
            <a:endParaRPr lang="es" sz="1600">
              <a:solidFill>
                <a:schemeClr val="dk1"/>
              </a:solidFill>
            </a:endParaRPr>
          </a:p>
          <a:p>
            <a:pPr marL="342900" indent="-342900" algn="just">
              <a:buAutoNum type="arabicPeriod"/>
            </a:pPr>
            <a:endParaRPr lang="es"/>
          </a:p>
          <a:p>
            <a:pPr marL="342900" indent="-342900" algn="just">
              <a:buFont typeface="Arial"/>
              <a:buAutoNum type="arabicPeriod"/>
            </a:pPr>
            <a:endParaRPr lang="es" sz="1600"/>
          </a:p>
          <a:p>
            <a:pPr marL="342900" indent="-342900" algn="just">
              <a:buFont typeface="Arial"/>
              <a:buAutoNum type="arabicPeriod"/>
            </a:pPr>
            <a:endParaRPr lang="es" sz="1600" b="1"/>
          </a:p>
          <a:p>
            <a:pPr marL="342900" indent="-342900" algn="just">
              <a:buFont typeface="Arial"/>
              <a:buAutoNum type="arabicPeriod"/>
            </a:pPr>
            <a:endParaRPr lang="es" sz="1600" b="1"/>
          </a:p>
          <a:p>
            <a:pPr marL="342900" indent="-342900" algn="just">
              <a:buFont typeface="Arial"/>
              <a:buAutoNum type="arabicPeriod"/>
            </a:pPr>
            <a:endParaRPr lang="es" sz="1600" b="1"/>
          </a:p>
          <a:p>
            <a:pPr marL="342900" indent="-342900" algn="just">
              <a:buFont typeface="Arial"/>
              <a:buAutoNum type="arabicPeriod"/>
            </a:pPr>
            <a:endParaRPr lang="es" sz="1600" b="1"/>
          </a:p>
          <a:p>
            <a:pPr marL="342900" indent="-342900" algn="just">
              <a:buFont typeface="Arial"/>
              <a:buAutoNum type="arabicPeriod"/>
            </a:pPr>
            <a:endParaRPr lang="es" sz="1600" b="1"/>
          </a:p>
          <a:p>
            <a:pPr marL="342900" indent="-342900" algn="just">
              <a:buFont typeface="Arial"/>
              <a:buAutoNum type="arabicPeriod"/>
            </a:pPr>
            <a:endParaRPr lang="es" sz="1600" b="1"/>
          </a:p>
          <a:p>
            <a:pPr marL="342900" indent="-342900" algn="just">
              <a:buFont typeface="Arial"/>
              <a:buAutoNum type="arabicPeriod"/>
            </a:pPr>
            <a:endParaRPr lang="es" sz="1600" b="1"/>
          </a:p>
          <a:p>
            <a:pPr marL="285750" indent="-285750" algn="just">
              <a:buFont typeface="Arial"/>
              <a:buChar char="•"/>
            </a:pPr>
            <a:endParaRPr lang="es" sz="1600" b="1"/>
          </a:p>
          <a:p>
            <a:pPr marL="342900" indent="-342900" algn="just">
              <a:buFont typeface="Arial"/>
              <a:buAutoNum type="arabicPeriod"/>
            </a:pPr>
            <a:endParaRPr lang="es" sz="1600" b="1"/>
          </a:p>
          <a:p>
            <a:pPr marL="457200" indent="-317500" algn="just">
              <a:buFont typeface="Arial,Sans-Serif"/>
              <a:buChar char="●"/>
            </a:pPr>
            <a:endParaRPr lang="es-DO">
              <a:solidFill>
                <a:srgbClr val="5B9BD5"/>
              </a:solidFill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75565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B6E7AB1B-A57C-4A9B-B4D3-51A6A7578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023" y="655935"/>
            <a:ext cx="8335273" cy="3570831"/>
          </a:xfrm>
        </p:spPr>
        <p:txBody>
          <a:bodyPr/>
          <a:lstStyle/>
          <a:p>
            <a:endParaRPr lang="es" sz="1400" b="1">
              <a:solidFill>
                <a:schemeClr val="dk1"/>
              </a:solidFill>
            </a:endParaRPr>
          </a:p>
          <a:p>
            <a:endParaRPr lang="e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A7AF39-34E0-43B1-B55F-4685B4119390}"/>
              </a:ext>
            </a:extLst>
          </p:cNvPr>
          <p:cNvSpPr txBox="1"/>
          <p:nvPr/>
        </p:nvSpPr>
        <p:spPr>
          <a:xfrm>
            <a:off x="536994" y="272810"/>
            <a:ext cx="540660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Agenda </a:t>
            </a:r>
            <a:r>
              <a:rPr lang="en-US" sz="2400" b="1" err="1">
                <a:solidFill>
                  <a:schemeClr val="bg1"/>
                </a:solidFill>
              </a:rPr>
              <a:t>Regulatoria</a:t>
            </a:r>
            <a:r>
              <a:rPr lang="en-US" sz="2400" b="1">
                <a:solidFill>
                  <a:schemeClr val="bg1"/>
                </a:solidFill>
              </a:rPr>
              <a:t>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CE80F9-BB7F-4F4C-8443-F73FF14A8316}"/>
              </a:ext>
            </a:extLst>
          </p:cNvPr>
          <p:cNvSpPr txBox="1"/>
          <p:nvPr/>
        </p:nvSpPr>
        <p:spPr>
          <a:xfrm>
            <a:off x="450731" y="919792"/>
            <a:ext cx="8242538" cy="4185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b="1" dirty="0"/>
              <a:t>A. CONCLUSIÓN PROYECTOS EN CURSO</a:t>
            </a:r>
            <a:endParaRPr lang="es-ES" dirty="0"/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1) Reglamento para la Celebración de Audiencias Públicas </a:t>
            </a:r>
            <a:endParaRPr lang="es-ES" dirty="0"/>
          </a:p>
          <a:p>
            <a:pPr algn="just"/>
            <a:endParaRPr lang="es-ES" dirty="0"/>
          </a:p>
          <a:p>
            <a:pPr algn="just"/>
            <a:r>
              <a:rPr lang="es-ES" dirty="0"/>
              <a:t>La propuesta de modificación de dicho reglamento fue puesta en Consulta Pública mediante la res. del Consejo Directivo núm. 091-2021, y la audiencia será el 20 de enero 2022. 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Propósito de la modificación:</a:t>
            </a:r>
            <a:r>
              <a:rPr lang="en-US" dirty="0"/>
              <a:t> </a:t>
            </a:r>
            <a:endParaRPr lang="en-US"/>
          </a:p>
          <a:p>
            <a:pPr algn="just"/>
            <a:r>
              <a:rPr lang="es-ES" dirty="0"/>
              <a:t>Adecuar el procedimiento establecido mediante la resolución del Consejo Directivo núm. 123-04 a los tiempos actuales y al nuevo marco legal vigente, incluyendo la Ley núm. 107-13.</a:t>
            </a:r>
            <a:r>
              <a:rPr lang="en-US" dirty="0"/>
              <a:t> 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2) </a:t>
            </a:r>
            <a:r>
              <a:rPr lang="es" b="1" dirty="0">
                <a:solidFill>
                  <a:schemeClr val="dk1"/>
                </a:solidFill>
              </a:rPr>
              <a:t> Reglamento TV por Suscripción</a:t>
            </a:r>
            <a:endParaRPr lang="es" dirty="0">
              <a:solidFill>
                <a:schemeClr val="dk1"/>
              </a:solidFill>
            </a:endParaRPr>
          </a:p>
          <a:p>
            <a:pPr algn="just"/>
            <a:endParaRPr lang="es" dirty="0"/>
          </a:p>
          <a:p>
            <a:pPr algn="just"/>
            <a:r>
              <a:rPr lang="es" dirty="0"/>
              <a:t>La modificación de este reglamento había sido puesta en consulta mediante resolución núm. 17-10</a:t>
            </a:r>
          </a:p>
          <a:p>
            <a:pPr algn="just"/>
            <a:endParaRPr lang="es" dirty="0"/>
          </a:p>
          <a:p>
            <a:pPr algn="just"/>
            <a:r>
              <a:rPr lang="es" b="1" dirty="0"/>
              <a:t>Propósito de la modificación: </a:t>
            </a:r>
            <a:endParaRPr lang="en-US" dirty="0"/>
          </a:p>
          <a:p>
            <a:pPr lvl="1" algn="just"/>
            <a:r>
              <a:rPr lang="es" dirty="0">
                <a:solidFill>
                  <a:schemeClr val="tx1"/>
                </a:solidFill>
              </a:rPr>
              <a:t>Revisar las reglas de </a:t>
            </a:r>
            <a:r>
              <a:rPr lang="es" dirty="0" err="1">
                <a:solidFill>
                  <a:schemeClr val="tx1"/>
                </a:solidFill>
              </a:rPr>
              <a:t>must</a:t>
            </a:r>
            <a:r>
              <a:rPr lang="es" dirty="0">
                <a:solidFill>
                  <a:schemeClr val="tx1"/>
                </a:solidFill>
              </a:rPr>
              <a:t> </a:t>
            </a:r>
            <a:r>
              <a:rPr lang="es" dirty="0" err="1">
                <a:solidFill>
                  <a:schemeClr val="tx1"/>
                </a:solidFill>
              </a:rPr>
              <a:t>carry</a:t>
            </a:r>
            <a:r>
              <a:rPr lang="es" dirty="0">
                <a:solidFill>
                  <a:schemeClr val="tx1"/>
                </a:solidFill>
              </a:rPr>
              <a:t>, tomando en cuenta la entrada de TTD; Incorporar los derechos de los usuarios, tomando en consideración las principales tecnologías del mercado; y armonizar con normativas adoptadas por el órgano.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827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B6E7AB1B-A57C-4A9B-B4D3-51A6A7578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023" y="655935"/>
            <a:ext cx="8335273" cy="3570831"/>
          </a:xfrm>
        </p:spPr>
        <p:txBody>
          <a:bodyPr/>
          <a:lstStyle/>
          <a:p>
            <a:endParaRPr lang="es" sz="1400" b="1">
              <a:solidFill>
                <a:schemeClr val="dk1"/>
              </a:solidFill>
            </a:endParaRPr>
          </a:p>
          <a:p>
            <a:endParaRPr lang="e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A7AF39-34E0-43B1-B55F-4685B4119390}"/>
              </a:ext>
            </a:extLst>
          </p:cNvPr>
          <p:cNvSpPr txBox="1"/>
          <p:nvPr/>
        </p:nvSpPr>
        <p:spPr>
          <a:xfrm>
            <a:off x="536994" y="272810"/>
            <a:ext cx="540660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Agenda </a:t>
            </a:r>
            <a:r>
              <a:rPr lang="en-US" sz="2400" b="1" err="1">
                <a:solidFill>
                  <a:schemeClr val="bg1"/>
                </a:solidFill>
              </a:rPr>
              <a:t>Regulatoria</a:t>
            </a:r>
            <a:r>
              <a:rPr lang="en-US" sz="2400" b="1">
                <a:solidFill>
                  <a:schemeClr val="bg1"/>
                </a:solidFill>
              </a:rPr>
              <a:t>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CE80F9-BB7F-4F4C-8443-F73FF14A8316}"/>
              </a:ext>
            </a:extLst>
          </p:cNvPr>
          <p:cNvSpPr txBox="1"/>
          <p:nvPr/>
        </p:nvSpPr>
        <p:spPr>
          <a:xfrm>
            <a:off x="450731" y="919792"/>
            <a:ext cx="8242538" cy="33239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b="1" dirty="0"/>
              <a:t>B. PLAN MAESTRO USO ESPECTRO RADIOELECTRICO (PMUER)</a:t>
            </a:r>
            <a:endParaRPr lang="es-ES" dirty="0"/>
          </a:p>
          <a:p>
            <a:pPr algn="just"/>
            <a:endParaRPr lang="es-ES" dirty="0"/>
          </a:p>
          <a:p>
            <a:pPr algn="just"/>
            <a:r>
              <a:rPr lang="es-ES" dirty="0"/>
              <a:t>Dentro de las iniciativas de Corto Plazo (2022) contenidas en el PMUER, resolución núm. 71-2021, se encuentran los siguientes proyectos regulatorios:</a:t>
            </a:r>
          </a:p>
          <a:p>
            <a:pPr algn="just"/>
            <a:endParaRPr lang="es-ES" dirty="0"/>
          </a:p>
          <a:p>
            <a:pPr algn="just"/>
            <a:r>
              <a:rPr lang="es-ES" b="1" dirty="0"/>
              <a:t>3. Revisión PNAF</a:t>
            </a:r>
            <a:endParaRPr lang="es-ES" dirty="0"/>
          </a:p>
          <a:p>
            <a:pPr algn="just"/>
            <a:endParaRPr lang="en-US"/>
          </a:p>
          <a:p>
            <a:pPr algn="just"/>
            <a:r>
              <a:rPr lang="es-ES" b="1" dirty="0"/>
              <a:t>Propósito de la modificación:</a:t>
            </a:r>
            <a:r>
              <a:rPr lang="es-ES" dirty="0"/>
              <a:t> </a:t>
            </a:r>
            <a:endParaRPr lang="en-US" dirty="0"/>
          </a:p>
          <a:p>
            <a:pPr algn="just"/>
            <a:r>
              <a:rPr lang="es-ES" dirty="0"/>
              <a:t>Incorporar las modificaciones de la CMR-19 pertinentes en el PNAF. </a:t>
            </a:r>
          </a:p>
          <a:p>
            <a:pPr algn="just"/>
            <a:endParaRPr lang="es-ES"/>
          </a:p>
          <a:p>
            <a:pPr algn="just"/>
            <a:r>
              <a:rPr lang="es-ES" b="1" dirty="0"/>
              <a:t>4. Topes de espectro </a:t>
            </a:r>
            <a:endParaRPr lang="es-ES" dirty="0"/>
          </a:p>
          <a:p>
            <a:pPr algn="just"/>
            <a:endParaRPr lang="es-ES" b="1"/>
          </a:p>
          <a:p>
            <a:pPr algn="just"/>
            <a:r>
              <a:rPr lang="es-ES" b="1" dirty="0"/>
              <a:t>Propósito de la regulación:</a:t>
            </a:r>
            <a:r>
              <a:rPr lang="en-US" dirty="0"/>
              <a:t> </a:t>
            </a:r>
          </a:p>
          <a:p>
            <a:pPr algn="just"/>
            <a:r>
              <a:rPr lang="en-US" dirty="0" err="1"/>
              <a:t>Evitar</a:t>
            </a:r>
            <a:r>
              <a:rPr lang="en-US" dirty="0"/>
              <a:t>  </a:t>
            </a:r>
            <a:r>
              <a:rPr lang="en-US" dirty="0" err="1"/>
              <a:t>el</a:t>
            </a:r>
            <a:r>
              <a:rPr lang="en-US" dirty="0"/>
              <a:t> </a:t>
            </a:r>
            <a:r>
              <a:rPr lang="en-US" dirty="0" err="1"/>
              <a:t>acaparamiento</a:t>
            </a:r>
            <a:r>
              <a:rPr lang="en-US" dirty="0"/>
              <a:t> de </a:t>
            </a:r>
            <a:r>
              <a:rPr lang="en-US" dirty="0" err="1"/>
              <a:t>espectro</a:t>
            </a:r>
            <a:r>
              <a:rPr lang="en-US" dirty="0"/>
              <a:t>, </a:t>
            </a:r>
            <a:r>
              <a:rPr lang="en-US" dirty="0" err="1"/>
              <a:t>el</a:t>
            </a:r>
            <a:r>
              <a:rPr lang="en-US" dirty="0"/>
              <a:t> </a:t>
            </a:r>
            <a:r>
              <a:rPr lang="en-US" dirty="0" err="1"/>
              <a:t>establecimiento</a:t>
            </a:r>
            <a:r>
              <a:rPr lang="en-US" dirty="0"/>
              <a:t> de </a:t>
            </a:r>
            <a:r>
              <a:rPr lang="en-US" dirty="0" err="1"/>
              <a:t>monopolios</a:t>
            </a:r>
            <a:r>
              <a:rPr lang="en-US" dirty="0"/>
              <a:t> y </a:t>
            </a:r>
            <a:r>
              <a:rPr lang="en-US" dirty="0" err="1"/>
              <a:t>el</a:t>
            </a:r>
            <a:r>
              <a:rPr lang="en-US" dirty="0"/>
              <a:t> </a:t>
            </a:r>
            <a:r>
              <a:rPr lang="en-US" dirty="0" err="1"/>
              <a:t>uso</a:t>
            </a:r>
            <a:r>
              <a:rPr lang="en-US" dirty="0"/>
              <a:t> </a:t>
            </a:r>
            <a:r>
              <a:rPr lang="en-US" dirty="0" err="1"/>
              <a:t>ocioso</a:t>
            </a:r>
            <a:r>
              <a:rPr lang="en-US" dirty="0"/>
              <a:t> del </a:t>
            </a:r>
            <a:r>
              <a:rPr lang="en-US" dirty="0" err="1"/>
              <a:t>recurso</a:t>
            </a:r>
            <a:r>
              <a:rPr lang="en-US" dirty="0"/>
              <a:t>, </a:t>
            </a:r>
            <a:r>
              <a:rPr lang="en-US" dirty="0" err="1"/>
              <a:t>estableciendo</a:t>
            </a:r>
            <a:r>
              <a:rPr lang="en-US" dirty="0"/>
              <a:t> topes de </a:t>
            </a:r>
            <a:r>
              <a:rPr lang="en-US" dirty="0" err="1"/>
              <a:t>espectro</a:t>
            </a:r>
            <a:r>
              <a:rPr lang="en-US" dirty="0"/>
              <a:t> a </a:t>
            </a:r>
            <a:r>
              <a:rPr lang="en-US" dirty="0" err="1"/>
              <a:t>poder</a:t>
            </a:r>
            <a:r>
              <a:rPr lang="en-US" dirty="0"/>
              <a:t> ser </a:t>
            </a:r>
            <a:r>
              <a:rPr lang="en-US" dirty="0" err="1"/>
              <a:t>asignado</a:t>
            </a:r>
            <a:r>
              <a:rPr lang="en-US" dirty="0"/>
              <a:t> para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servicio</a:t>
            </a:r>
            <a:r>
              <a:rPr lang="en-US" dirty="0"/>
              <a:t> </a:t>
            </a:r>
            <a:r>
              <a:rPr lang="en-US" dirty="0" err="1"/>
              <a:t>móvil</a:t>
            </a:r>
            <a:r>
              <a:rPr lang="en-US" dirty="0"/>
              <a:t> IMT </a:t>
            </a:r>
          </a:p>
        </p:txBody>
      </p:sp>
    </p:spTree>
    <p:extLst>
      <p:ext uri="{BB962C8B-B14F-4D97-AF65-F5344CB8AC3E}">
        <p14:creationId xmlns:p14="http://schemas.microsoft.com/office/powerpoint/2010/main" val="2151462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D4DD1936-AA78-4464-9E71-7DE3773443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731" y="893162"/>
            <a:ext cx="8033348" cy="3861973"/>
          </a:xfrm>
        </p:spPr>
        <p:txBody>
          <a:bodyPr/>
          <a:lstStyle/>
          <a:p>
            <a:pPr algn="just"/>
            <a:r>
              <a:rPr lang="es" sz="1400" b="1" dirty="0">
                <a:solidFill>
                  <a:schemeClr val="dk1"/>
                </a:solidFill>
              </a:rPr>
              <a:t>C. PROMOCIÓN DE COMPETENCIA</a:t>
            </a:r>
            <a:endParaRPr lang="en-US" sz="1400" dirty="0">
              <a:solidFill>
                <a:schemeClr val="dk1"/>
              </a:solidFill>
            </a:endParaRPr>
          </a:p>
          <a:p>
            <a:pPr algn="just"/>
            <a:endParaRPr lang="es" sz="1400" b="1" dirty="0">
              <a:solidFill>
                <a:schemeClr val="dk1"/>
              </a:solidFill>
            </a:endParaRPr>
          </a:p>
          <a:p>
            <a:pPr algn="just"/>
            <a:r>
              <a:rPr lang="es" sz="1400" dirty="0">
                <a:solidFill>
                  <a:schemeClr val="dk1"/>
                </a:solidFill>
              </a:rPr>
              <a:t>Conforme estudios realizados sobre el mercado dominicano, diversas medidas regulatorias podrían contribuir a lograr una competencia más efectiva, leal y sostenible en lo servicios finales.</a:t>
            </a:r>
          </a:p>
          <a:p>
            <a:pPr algn="just"/>
            <a:endParaRPr lang="es" sz="1400" b="1" dirty="0">
              <a:solidFill>
                <a:schemeClr val="dk1"/>
              </a:solidFill>
            </a:endParaRPr>
          </a:p>
          <a:p>
            <a:pPr algn="just"/>
            <a:r>
              <a:rPr lang="es" sz="1400" b="1" dirty="0">
                <a:solidFill>
                  <a:schemeClr val="dk1"/>
                </a:solidFill>
              </a:rPr>
              <a:t>5. Norma de </a:t>
            </a:r>
            <a:r>
              <a:rPr lang="es" sz="1400" b="1" dirty="0" err="1">
                <a:solidFill>
                  <a:schemeClr val="dk1"/>
                </a:solidFill>
              </a:rPr>
              <a:t>Roaming</a:t>
            </a:r>
            <a:r>
              <a:rPr lang="es" sz="1400" b="1" dirty="0">
                <a:solidFill>
                  <a:schemeClr val="dk1"/>
                </a:solidFill>
              </a:rPr>
              <a:t> Nacional</a:t>
            </a:r>
            <a:endParaRPr lang="en-US" sz="1400">
              <a:solidFill>
                <a:schemeClr val="dk1"/>
              </a:solidFill>
            </a:endParaRPr>
          </a:p>
          <a:p>
            <a:pPr algn="just"/>
            <a:endParaRPr lang="es" sz="1400"/>
          </a:p>
          <a:p>
            <a:pPr algn="just"/>
            <a:r>
              <a:rPr lang="es" sz="1400" b="1" dirty="0"/>
              <a:t>Propósito de la regulación:</a:t>
            </a:r>
          </a:p>
          <a:p>
            <a:pPr algn="just"/>
            <a:r>
              <a:rPr lang="es" sz="1400" dirty="0"/>
              <a:t>Establecer las condiciones de obligación de ofertar el servicio de </a:t>
            </a:r>
            <a:r>
              <a:rPr lang="es" sz="1400" dirty="0" err="1"/>
              <a:t>itineracia</a:t>
            </a:r>
            <a:r>
              <a:rPr lang="es" sz="1400" dirty="0"/>
              <a:t> (</a:t>
            </a:r>
            <a:r>
              <a:rPr lang="es" sz="1400" dirty="0" err="1"/>
              <a:t>roaming</a:t>
            </a:r>
            <a:r>
              <a:rPr lang="es" sz="1400" dirty="0"/>
              <a:t>) a nivel nacional a concesionarias interconectadas, así como Normar las condiciones generales para la prestación del servicio de </a:t>
            </a:r>
            <a:r>
              <a:rPr lang="es" sz="1400" dirty="0" err="1"/>
              <a:t>roaming</a:t>
            </a:r>
            <a:r>
              <a:rPr lang="es" sz="1400" dirty="0"/>
              <a:t> en todo el territorio nacional. </a:t>
            </a:r>
          </a:p>
          <a:p>
            <a:pPr algn="just"/>
            <a:endParaRPr lang="es" sz="1400"/>
          </a:p>
          <a:p>
            <a:pPr algn="just"/>
            <a:r>
              <a:rPr lang="es" sz="1400" b="1" dirty="0">
                <a:solidFill>
                  <a:schemeClr val="dk1"/>
                </a:solidFill>
              </a:rPr>
              <a:t>6. </a:t>
            </a:r>
            <a:r>
              <a:rPr lang="es-DO" sz="1400" b="1" dirty="0"/>
              <a:t>Reglamento de Reventa de servicios públicos de telecomunicaciones</a:t>
            </a:r>
            <a:endParaRPr lang="en-US" sz="1400" dirty="0"/>
          </a:p>
          <a:p>
            <a:pPr algn="just"/>
            <a:endParaRPr lang="es" sz="1400" dirty="0"/>
          </a:p>
          <a:p>
            <a:pPr algn="just"/>
            <a:r>
              <a:rPr lang="en-US" sz="1400" b="1" dirty="0" err="1"/>
              <a:t>Propósito</a:t>
            </a:r>
            <a:r>
              <a:rPr lang="en-US" sz="1400" b="1" dirty="0"/>
              <a:t> de la </a:t>
            </a:r>
            <a:r>
              <a:rPr lang="en-US" sz="1400" b="1" dirty="0" err="1"/>
              <a:t>modificación</a:t>
            </a:r>
            <a:r>
              <a:rPr lang="en-US" sz="1400" b="1" dirty="0"/>
              <a:t>:</a:t>
            </a:r>
            <a:endParaRPr lang="en-US" sz="1400" dirty="0"/>
          </a:p>
          <a:p>
            <a:pPr algn="just"/>
            <a:r>
              <a:rPr lang="es" sz="1400" dirty="0"/>
              <a:t>Precisar los derechos y deberes del Revendedor de Servicios, en particular lo relacionado a despliegue de infraestructura, la relación con Concesionaria Revendida, sus Usuarios Finales y el INDOTEL; tomando en cuenta las características el servicio de Internet de Banda Ancha, el cual no era común cuando se dictó el reglamento en 2006.</a:t>
            </a:r>
            <a:endParaRPr lang="en-US" sz="1400" dirty="0"/>
          </a:p>
          <a:p>
            <a:pPr algn="just"/>
            <a:endParaRPr lang="es-ES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192F53-353B-40B5-ACDD-3631A63907CB}"/>
              </a:ext>
            </a:extLst>
          </p:cNvPr>
          <p:cNvSpPr txBox="1"/>
          <p:nvPr/>
        </p:nvSpPr>
        <p:spPr>
          <a:xfrm>
            <a:off x="3195008" y="310551"/>
            <a:ext cx="274320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7D2761-AC04-4A4F-90B5-1D08702246CD}"/>
              </a:ext>
            </a:extLst>
          </p:cNvPr>
          <p:cNvSpPr txBox="1"/>
          <p:nvPr/>
        </p:nvSpPr>
        <p:spPr>
          <a:xfrm>
            <a:off x="105673" y="262028"/>
            <a:ext cx="516937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Agenda </a:t>
            </a:r>
            <a:r>
              <a:rPr lang="en-US" sz="2400" b="1" err="1">
                <a:solidFill>
                  <a:schemeClr val="bg1"/>
                </a:solidFill>
              </a:rPr>
              <a:t>Regulatoria</a:t>
            </a:r>
            <a:r>
              <a:rPr lang="en-US" sz="2400" b="1">
                <a:solidFill>
                  <a:schemeClr val="bg1"/>
                </a:solidFill>
              </a:rPr>
              <a:t> 2022 </a:t>
            </a:r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266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FE97697F-3F61-4C2D-867B-4B60E63C8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900" y="903945"/>
            <a:ext cx="8410754" cy="3797275"/>
          </a:xfrm>
        </p:spPr>
        <p:txBody>
          <a:bodyPr/>
          <a:lstStyle/>
          <a:p>
            <a:pPr algn="l"/>
            <a:r>
              <a:rPr lang="es" sz="1400" b="1" dirty="0"/>
              <a:t>D. EFICIENCIA REGULATORIA (i)</a:t>
            </a:r>
          </a:p>
          <a:p>
            <a:pPr algn="l"/>
            <a:endParaRPr lang="es" sz="1400" dirty="0">
              <a:solidFill>
                <a:schemeClr val="dk1"/>
              </a:solidFill>
            </a:endParaRPr>
          </a:p>
          <a:p>
            <a:pPr algn="l"/>
            <a:r>
              <a:rPr lang="es" sz="1400" dirty="0">
                <a:solidFill>
                  <a:schemeClr val="dk1"/>
                </a:solidFill>
              </a:rPr>
              <a:t>A través de procesos internos y externos se han identificado oportunidades de mejora en regulaciones existentes, en particular:</a:t>
            </a:r>
          </a:p>
          <a:p>
            <a:pPr algn="l"/>
            <a:endParaRPr lang="es" sz="1400" b="1" dirty="0">
              <a:solidFill>
                <a:schemeClr val="dk1"/>
              </a:solidFill>
            </a:endParaRPr>
          </a:p>
          <a:p>
            <a:pPr algn="just"/>
            <a:r>
              <a:rPr lang="es" sz="1400" b="1" dirty="0">
                <a:solidFill>
                  <a:schemeClr val="dk1"/>
                </a:solidFill>
              </a:rPr>
              <a:t>7. </a:t>
            </a:r>
            <a:r>
              <a:rPr lang="es-ES" sz="1400" b="1" dirty="0"/>
              <a:t>Reglamento de Procedimiento Sancionador Administrativo </a:t>
            </a:r>
            <a:endParaRPr lang="es-ES" sz="1400" dirty="0"/>
          </a:p>
          <a:p>
            <a:pPr algn="just"/>
            <a:endParaRPr lang="en-US" sz="1400" dirty="0"/>
          </a:p>
          <a:p>
            <a:pPr algn="just"/>
            <a:r>
              <a:rPr lang="es-ES" sz="1400" b="1" dirty="0"/>
              <a:t>Propósito de la modificación:</a:t>
            </a:r>
            <a:r>
              <a:rPr lang="es-ES" sz="1400" dirty="0"/>
              <a:t> </a:t>
            </a:r>
            <a:endParaRPr lang="en-US" sz="1400" dirty="0"/>
          </a:p>
          <a:p>
            <a:pPr algn="just"/>
            <a:r>
              <a:rPr lang="es-DO" sz="1400" dirty="0"/>
              <a:t>Revisión al procedimiento a fin simplificar y de corregir irregularidades o imprecisiones señaladas por terceros o identificadas internamente en la aplicación del Procedimiento, e incorporar las medidas relativas a cierres e incautaciones, actualmente contenidas en la Res. 005-00</a:t>
            </a:r>
            <a:r>
              <a:rPr lang="es-ES" sz="1400" dirty="0"/>
              <a:t>. </a:t>
            </a:r>
            <a:endParaRPr lang="en-US" sz="1400" dirty="0"/>
          </a:p>
          <a:p>
            <a:pPr algn="just"/>
            <a:endParaRPr lang="es-ES" sz="1400" dirty="0"/>
          </a:p>
          <a:p>
            <a:pPr algn="just"/>
            <a:r>
              <a:rPr lang="es" sz="1400" b="1" dirty="0">
                <a:solidFill>
                  <a:schemeClr val="dk1"/>
                </a:solidFill>
              </a:rPr>
              <a:t>8. </a:t>
            </a:r>
            <a:r>
              <a:rPr lang="es-DO" sz="1400" b="1" dirty="0"/>
              <a:t>Reglamento de Autorizaciones</a:t>
            </a:r>
            <a:endParaRPr lang="en-US" sz="1400" dirty="0"/>
          </a:p>
          <a:p>
            <a:pPr algn="just"/>
            <a:endParaRPr lang="es" sz="1400"/>
          </a:p>
          <a:p>
            <a:pPr algn="just"/>
            <a:r>
              <a:rPr lang="en-US" sz="1400" b="1" dirty="0" err="1"/>
              <a:t>Propósito</a:t>
            </a:r>
            <a:r>
              <a:rPr lang="en-US" sz="1400" b="1" dirty="0"/>
              <a:t> de la </a:t>
            </a:r>
            <a:r>
              <a:rPr lang="en-US" sz="1400" b="1" dirty="0" err="1"/>
              <a:t>modificación</a:t>
            </a:r>
            <a:r>
              <a:rPr lang="en-US" sz="1400" b="1" dirty="0"/>
              <a:t>:</a:t>
            </a:r>
            <a:endParaRPr lang="en-US" sz="1400" dirty="0"/>
          </a:p>
          <a:p>
            <a:pPr algn="just"/>
            <a:r>
              <a:rPr lang="es" sz="1400" dirty="0"/>
              <a:t>Precisar directrices en materia de inadmisibilidad y rechazo de solicitudes, así como de información requerida para conocimiento de una solicitud para los distintos tipos de Autorizaciones, revisar plazos de los procesos y evaluar situaciones no previstas en el actual reglamento, tales como: Defunciones, fusiones y escisiones, domicilios extranjeros, expansiones, etc.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409C29-3574-49AC-AF18-50E9FC983578}"/>
              </a:ext>
            </a:extLst>
          </p:cNvPr>
          <p:cNvSpPr txBox="1"/>
          <p:nvPr/>
        </p:nvSpPr>
        <p:spPr>
          <a:xfrm>
            <a:off x="321334" y="305160"/>
            <a:ext cx="418812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Agenda </a:t>
            </a:r>
            <a:r>
              <a:rPr lang="en-US" sz="2400" b="1" err="1">
                <a:solidFill>
                  <a:schemeClr val="bg1"/>
                </a:solidFill>
              </a:rPr>
              <a:t>Regulatoria</a:t>
            </a:r>
            <a:r>
              <a:rPr lang="en-US" sz="2400" b="1">
                <a:solidFill>
                  <a:schemeClr val="bg1"/>
                </a:solidFill>
              </a:rPr>
              <a:t> 2022</a:t>
            </a:r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865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FE97697F-3F61-4C2D-867B-4B60E63C8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900" y="903945"/>
            <a:ext cx="8259792" cy="3797275"/>
          </a:xfrm>
        </p:spPr>
        <p:txBody>
          <a:bodyPr/>
          <a:lstStyle/>
          <a:p>
            <a:pPr algn="l"/>
            <a:r>
              <a:rPr lang="es" sz="1400" b="1" dirty="0"/>
              <a:t>D. EFICIENCIA REGULATORIA (</a:t>
            </a:r>
            <a:r>
              <a:rPr lang="es" sz="1400" b="1" dirty="0" err="1"/>
              <a:t>ii</a:t>
            </a:r>
            <a:r>
              <a:rPr lang="es" sz="1400" b="1" dirty="0"/>
              <a:t>)</a:t>
            </a:r>
          </a:p>
          <a:p>
            <a:pPr algn="l"/>
            <a:endParaRPr lang="es" sz="1400" b="1" dirty="0">
              <a:solidFill>
                <a:schemeClr val="dk1"/>
              </a:solidFill>
            </a:endParaRPr>
          </a:p>
          <a:p>
            <a:pPr algn="just"/>
            <a:endParaRPr lang="es" sz="1400" dirty="0"/>
          </a:p>
          <a:p>
            <a:pPr algn="just"/>
            <a:r>
              <a:rPr lang="es-ES" sz="1400" b="1" dirty="0"/>
              <a:t>9. Programa Innovación regulatoria (Sandbox) </a:t>
            </a:r>
            <a:endParaRPr lang="es-ES" sz="1400" dirty="0"/>
          </a:p>
          <a:p>
            <a:pPr algn="just"/>
            <a:endParaRPr lang="es-ES" sz="1400" dirty="0"/>
          </a:p>
          <a:p>
            <a:pPr algn="just"/>
            <a:r>
              <a:rPr lang="es-ES" sz="1400" b="1" dirty="0"/>
              <a:t>Propósito de la regulación:</a:t>
            </a:r>
            <a:r>
              <a:rPr lang="en-US" sz="1400" dirty="0"/>
              <a:t> </a:t>
            </a:r>
          </a:p>
          <a:p>
            <a:pPr algn="just"/>
            <a:r>
              <a:rPr lang="es" sz="1400" dirty="0"/>
              <a:t>Adaptar la regulación para impulsar la innovación en la provisión de redes y servicios de telecomunicaciones, priorizando el acceso y uso de las TIC, con atención especial en las zonas rurales o de baja conectividad, incentivar la competencia y generar respuestas oportunas conforme lo demanda el Sector. </a:t>
            </a:r>
            <a:endParaRPr lang="en-US" sz="1400" dirty="0"/>
          </a:p>
          <a:p>
            <a:pPr algn="just"/>
            <a:endParaRPr lang="es-ES" sz="1400" dirty="0"/>
          </a:p>
          <a:p>
            <a:pPr algn="just"/>
            <a:r>
              <a:rPr lang="es-ES" sz="1400" dirty="0"/>
              <a:t>Con el acompañamiento de la UIT, se estudiarán posibles medidas y articulaciones jurídicas para facilitar la transformación digital y la introducción de nuevas tecnologías, a través de  un diagnóstico normativo que tenga como fin lo siguiente: 1) simplificar y digitalizar los procesos y 2) Abrir oportunidad para  "proyectos innovadores" en el sector, con espacios flexibilizados, delimitados y controlados para realizar pruebas. </a:t>
            </a:r>
            <a:endParaRPr lang="en-US" sz="1400"/>
          </a:p>
          <a:p>
            <a:pPr algn="just"/>
            <a:endParaRPr lang="es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409C29-3574-49AC-AF18-50E9FC983578}"/>
              </a:ext>
            </a:extLst>
          </p:cNvPr>
          <p:cNvSpPr txBox="1"/>
          <p:nvPr/>
        </p:nvSpPr>
        <p:spPr>
          <a:xfrm>
            <a:off x="321334" y="305160"/>
            <a:ext cx="418812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Agenda </a:t>
            </a:r>
            <a:r>
              <a:rPr lang="en-US" sz="2400" b="1" err="1">
                <a:solidFill>
                  <a:schemeClr val="bg1"/>
                </a:solidFill>
              </a:rPr>
              <a:t>Regulatoria</a:t>
            </a:r>
            <a:r>
              <a:rPr lang="en-US" sz="2400" b="1">
                <a:solidFill>
                  <a:schemeClr val="bg1"/>
                </a:solidFill>
              </a:rPr>
              <a:t> 2022</a:t>
            </a:r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124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5"/>
          <p:cNvSpPr txBox="1">
            <a:spLocks noGrp="1"/>
          </p:cNvSpPr>
          <p:nvPr>
            <p:ph type="title"/>
          </p:nvPr>
        </p:nvSpPr>
        <p:spPr>
          <a:xfrm>
            <a:off x="786153" y="194149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s" sz="2300" b="1">
                <a:solidFill>
                  <a:srgbClr val="FFFFFF"/>
                </a:solidFill>
              </a:rPr>
              <a:t>Agenda Regulatoria 2022 – listado proyectos</a:t>
            </a:r>
            <a:endParaRPr sz="2300" b="1">
              <a:solidFill>
                <a:srgbClr val="FFFFFF"/>
              </a:solidFill>
            </a:endParaRPr>
          </a:p>
        </p:txBody>
      </p:sp>
      <p:sp>
        <p:nvSpPr>
          <p:cNvPr id="114" name="Google Shape;114;p25"/>
          <p:cNvSpPr txBox="1"/>
          <p:nvPr/>
        </p:nvSpPr>
        <p:spPr>
          <a:xfrm>
            <a:off x="785771" y="1174500"/>
            <a:ext cx="7403781" cy="3768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endParaRPr lang="es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s" sz="1600" b="1" dirty="0"/>
              <a:t>Modificación Reglamento de Audiencias</a:t>
            </a:r>
            <a:endParaRPr lang="es" sz="1600" dirty="0"/>
          </a:p>
          <a:p>
            <a:pPr marL="342900" indent="-342900" algn="just">
              <a:buAutoNum type="arabicPeriod"/>
            </a:pPr>
            <a:r>
              <a:rPr lang="es" sz="1600" b="1" dirty="0"/>
              <a:t>Modificación Reglamento TV por Suscripción</a:t>
            </a:r>
            <a:endParaRPr lang="es" sz="1600" dirty="0"/>
          </a:p>
          <a:p>
            <a:pPr marL="342900" indent="-342900" algn="just">
              <a:buAutoNum type="arabicPeriod"/>
            </a:pPr>
            <a:r>
              <a:rPr lang="es" sz="1600" b="1" dirty="0">
                <a:solidFill>
                  <a:schemeClr val="dk1"/>
                </a:solidFill>
              </a:rPr>
              <a:t>Actualización PNAF (PMUER)</a:t>
            </a:r>
            <a:endParaRPr lang="en-US" sz="1600" dirty="0">
              <a:solidFill>
                <a:schemeClr val="dk1"/>
              </a:solidFill>
            </a:endParaRPr>
          </a:p>
          <a:p>
            <a:pPr marL="342900" indent="-342900" algn="just">
              <a:buAutoNum type="arabicPeriod"/>
            </a:pPr>
            <a:r>
              <a:rPr lang="es" sz="1600" b="1" dirty="0">
                <a:solidFill>
                  <a:schemeClr val="dk1"/>
                </a:solidFill>
              </a:rPr>
              <a:t>Creación Regulación topes de espectro (PMUER)</a:t>
            </a:r>
            <a:endParaRPr lang="en-US" sz="1600" dirty="0">
              <a:solidFill>
                <a:schemeClr val="dk1"/>
              </a:solidFill>
            </a:endParaRPr>
          </a:p>
          <a:p>
            <a:pPr marL="342900" indent="-342900" algn="just">
              <a:buAutoNum type="arabicPeriod"/>
            </a:pPr>
            <a:r>
              <a:rPr lang="es" sz="1600" b="1" dirty="0">
                <a:solidFill>
                  <a:schemeClr val="dk1"/>
                </a:solidFill>
              </a:rPr>
              <a:t>Creación Norma de </a:t>
            </a:r>
            <a:r>
              <a:rPr lang="es" sz="1600" b="1" dirty="0" err="1">
                <a:solidFill>
                  <a:schemeClr val="dk1"/>
                </a:solidFill>
              </a:rPr>
              <a:t>Roaming</a:t>
            </a:r>
            <a:r>
              <a:rPr lang="es" sz="1600" b="1" dirty="0">
                <a:solidFill>
                  <a:schemeClr val="dk1"/>
                </a:solidFill>
              </a:rPr>
              <a:t> Nacional</a:t>
            </a:r>
            <a:endParaRPr lang="es">
              <a:solidFill>
                <a:schemeClr val="dk1"/>
              </a:solidFill>
            </a:endParaRPr>
          </a:p>
          <a:p>
            <a:pPr marL="342900" indent="-342900" algn="just">
              <a:buAutoNum type="arabicPeriod"/>
            </a:pPr>
            <a:r>
              <a:rPr lang="es" sz="1600" b="1" dirty="0"/>
              <a:t>Modificación Reglamento de Reventa </a:t>
            </a:r>
            <a:endParaRPr lang="es" sz="1600" b="1" dirty="0">
              <a:solidFill>
                <a:schemeClr val="dk1"/>
              </a:solidFill>
            </a:endParaRPr>
          </a:p>
          <a:p>
            <a:pPr marL="342900" indent="-342900" algn="just">
              <a:buAutoNum type="arabicPeriod"/>
            </a:pPr>
            <a:r>
              <a:rPr lang="es" sz="1600" b="1" dirty="0"/>
              <a:t>Modificación Reglamento </a:t>
            </a:r>
            <a:r>
              <a:rPr lang="es" sz="1600" b="1" dirty="0">
                <a:solidFill>
                  <a:schemeClr val="dk1"/>
                </a:solidFill>
              </a:rPr>
              <a:t>Procedimiento Sancionador Administrativo</a:t>
            </a:r>
            <a:r>
              <a:rPr lang="es" sz="1600" dirty="0">
                <a:solidFill>
                  <a:schemeClr val="dk1"/>
                </a:solidFill>
              </a:rPr>
              <a:t> </a:t>
            </a:r>
            <a:endParaRPr lang="en-US" sz="1600" dirty="0">
              <a:solidFill>
                <a:schemeClr val="dk1"/>
              </a:solidFill>
            </a:endParaRPr>
          </a:p>
          <a:p>
            <a:pPr marL="342900" indent="-342900" algn="just">
              <a:buAutoNum type="arabicPeriod"/>
            </a:pPr>
            <a:r>
              <a:rPr lang="es" sz="1600" b="1" dirty="0"/>
              <a:t>Modificación Reglamento de Autorizaciones</a:t>
            </a:r>
            <a:endParaRPr lang="en-US" sz="1600" dirty="0"/>
          </a:p>
          <a:p>
            <a:pPr marL="342900" indent="-342900" algn="just">
              <a:buAutoNum type="arabicPeriod"/>
            </a:pPr>
            <a:endParaRPr lang="es" sz="1600" dirty="0">
              <a:solidFill>
                <a:schemeClr val="dk1"/>
              </a:solidFill>
            </a:endParaRPr>
          </a:p>
          <a:p>
            <a:pPr marL="342900" indent="-342900" algn="just">
              <a:buAutoNum type="arabicPeriod"/>
            </a:pPr>
            <a:endParaRPr lang="es" sz="1600" b="1" dirty="0">
              <a:solidFill>
                <a:schemeClr val="dk1"/>
              </a:solidFill>
            </a:endParaRPr>
          </a:p>
          <a:p>
            <a:pPr marL="342900" indent="-342900" algn="just">
              <a:buAutoNum type="arabicPeriod"/>
            </a:pPr>
            <a:r>
              <a:rPr lang="es" sz="1600" b="1" dirty="0">
                <a:solidFill>
                  <a:schemeClr val="dk1"/>
                </a:solidFill>
              </a:rPr>
              <a:t>Estrategia de programa de innovación regulatoria (UIT-MT)</a:t>
            </a:r>
          </a:p>
          <a:p>
            <a:pPr marL="342900" indent="-342900" algn="just">
              <a:buAutoNum type="arabicPeriod"/>
            </a:pPr>
            <a:endParaRPr lang="es" sz="1600">
              <a:solidFill>
                <a:schemeClr val="dk1"/>
              </a:solidFill>
            </a:endParaRPr>
          </a:p>
          <a:p>
            <a:pPr marL="342900" indent="-342900" algn="just">
              <a:buAutoNum type="arabicPeriod"/>
            </a:pPr>
            <a:endParaRPr lang="es"/>
          </a:p>
          <a:p>
            <a:pPr marL="342900" indent="-342900" algn="just">
              <a:buFont typeface="Arial"/>
              <a:buAutoNum type="arabicPeriod"/>
            </a:pPr>
            <a:endParaRPr lang="es" sz="1600"/>
          </a:p>
          <a:p>
            <a:pPr marL="342900" indent="-342900" algn="just">
              <a:buFont typeface="Arial"/>
              <a:buAutoNum type="arabicPeriod"/>
            </a:pPr>
            <a:endParaRPr lang="es" sz="1600" b="1"/>
          </a:p>
          <a:p>
            <a:pPr marL="342900" indent="-342900" algn="just">
              <a:buFont typeface="Arial"/>
              <a:buAutoNum type="arabicPeriod"/>
            </a:pPr>
            <a:endParaRPr lang="es" sz="1600" b="1"/>
          </a:p>
          <a:p>
            <a:pPr marL="342900" indent="-342900" algn="just">
              <a:buFont typeface="Arial"/>
              <a:buAutoNum type="arabicPeriod"/>
            </a:pPr>
            <a:endParaRPr lang="es" sz="1600" b="1"/>
          </a:p>
          <a:p>
            <a:pPr marL="342900" indent="-342900" algn="just">
              <a:buFont typeface="Arial"/>
              <a:buAutoNum type="arabicPeriod"/>
            </a:pPr>
            <a:endParaRPr lang="es" sz="1600" b="1"/>
          </a:p>
          <a:p>
            <a:pPr marL="342900" indent="-342900" algn="just">
              <a:buFont typeface="Arial"/>
              <a:buAutoNum type="arabicPeriod"/>
            </a:pPr>
            <a:endParaRPr lang="es" sz="1600" b="1"/>
          </a:p>
          <a:p>
            <a:pPr marL="342900" indent="-342900" algn="just">
              <a:buFont typeface="Arial"/>
              <a:buAutoNum type="arabicPeriod"/>
            </a:pPr>
            <a:endParaRPr lang="es" sz="1600" b="1"/>
          </a:p>
          <a:p>
            <a:pPr marL="342900" indent="-342900" algn="just">
              <a:buFont typeface="Arial"/>
              <a:buAutoNum type="arabicPeriod"/>
            </a:pPr>
            <a:endParaRPr lang="es" sz="1600" b="1"/>
          </a:p>
          <a:p>
            <a:pPr marL="285750" indent="-285750" algn="just">
              <a:buFont typeface="Arial"/>
              <a:buChar char="•"/>
            </a:pPr>
            <a:endParaRPr lang="es" sz="1600" b="1"/>
          </a:p>
          <a:p>
            <a:pPr marL="342900" indent="-342900" algn="just">
              <a:buFont typeface="Arial"/>
              <a:buAutoNum type="arabicPeriod"/>
            </a:pPr>
            <a:endParaRPr lang="es" sz="1600" b="1"/>
          </a:p>
          <a:p>
            <a:pPr marL="457200" indent="-317500" algn="just">
              <a:buFont typeface="Arial,Sans-Serif"/>
              <a:buChar char="●"/>
            </a:pPr>
            <a:endParaRPr lang="es-DO">
              <a:solidFill>
                <a:srgbClr val="5B9BD5"/>
              </a:solidFill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162306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12</Slides>
  <Notes>5</Notes>
  <HiddenSlides>1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Tema de Office</vt:lpstr>
      <vt:lpstr>PowerPoint Presentation</vt:lpstr>
      <vt:lpstr>Contenido</vt:lpstr>
      <vt:lpstr>Agenda Regulatoria 2022 – listado proyectos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Agenda Regulatoria 2022 – listado proyectos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Jasne Rodríguez</dc:creator>
  <cp:revision>267</cp:revision>
  <dcterms:modified xsi:type="dcterms:W3CDTF">2021-12-15T15:08:51Z</dcterms:modified>
</cp:coreProperties>
</file>