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9" r:id="rId1"/>
  </p:sldMasterIdLst>
  <p:notesMasterIdLst>
    <p:notesMasterId r:id="rId41"/>
  </p:notesMasterIdLst>
  <p:handoutMasterIdLst>
    <p:handoutMasterId r:id="rId42"/>
  </p:handoutMasterIdLst>
  <p:sldIdLst>
    <p:sldId id="642" r:id="rId2"/>
    <p:sldId id="663" r:id="rId3"/>
    <p:sldId id="688" r:id="rId4"/>
    <p:sldId id="643" r:id="rId5"/>
    <p:sldId id="695" r:id="rId6"/>
    <p:sldId id="664" r:id="rId7"/>
    <p:sldId id="644" r:id="rId8"/>
    <p:sldId id="645" r:id="rId9"/>
    <p:sldId id="689" r:id="rId10"/>
    <p:sldId id="696" r:id="rId11"/>
    <p:sldId id="697" r:id="rId12"/>
    <p:sldId id="703" r:id="rId13"/>
    <p:sldId id="690" r:id="rId14"/>
    <p:sldId id="647" r:id="rId15"/>
    <p:sldId id="691" r:id="rId16"/>
    <p:sldId id="652" r:id="rId17"/>
    <p:sldId id="692" r:id="rId18"/>
    <p:sldId id="666" r:id="rId19"/>
    <p:sldId id="698" r:id="rId20"/>
    <p:sldId id="681" r:id="rId21"/>
    <p:sldId id="680" r:id="rId22"/>
    <p:sldId id="705" r:id="rId23"/>
    <p:sldId id="682" r:id="rId24"/>
    <p:sldId id="699" r:id="rId25"/>
    <p:sldId id="667" r:id="rId26"/>
    <p:sldId id="683" r:id="rId27"/>
    <p:sldId id="669" r:id="rId28"/>
    <p:sldId id="700" r:id="rId29"/>
    <p:sldId id="684" r:id="rId30"/>
    <p:sldId id="693" r:id="rId31"/>
    <p:sldId id="670" r:id="rId32"/>
    <p:sldId id="701" r:id="rId33"/>
    <p:sldId id="704" r:id="rId34"/>
    <p:sldId id="671" r:id="rId35"/>
    <p:sldId id="675" r:id="rId36"/>
    <p:sldId id="702" r:id="rId37"/>
    <p:sldId id="687" r:id="rId38"/>
    <p:sldId id="661" r:id="rId39"/>
    <p:sldId id="665" r:id="rId40"/>
  </p:sldIdLst>
  <p:sldSz cx="9144000" cy="6858000" type="screen4x3"/>
  <p:notesSz cx="6640513" cy="9904413"/>
  <p:defaultTextStyle>
    <a:defPPr>
      <a:defRPr lang="en-US"/>
    </a:defPPr>
    <a:lvl1pPr algn="l" rtl="0" eaLnBrk="0" fontAlgn="base" hangingPunct="0">
      <a:spcBef>
        <a:spcPct val="0"/>
      </a:spcBef>
      <a:spcAft>
        <a:spcPct val="0"/>
      </a:spcAft>
      <a:buClr>
        <a:schemeClr val="tx1"/>
      </a:buClr>
      <a:buFont typeface="Arial" pitchFamily="34" charset="0"/>
      <a:defRPr sz="1600" kern="1200">
        <a:solidFill>
          <a:schemeClr val="bg1"/>
        </a:solidFill>
        <a:latin typeface="Times New Roman" pitchFamily="18" charset="0"/>
        <a:ea typeface="+mn-ea"/>
        <a:cs typeface="+mn-cs"/>
      </a:defRPr>
    </a:lvl1pPr>
    <a:lvl2pPr marL="457200" algn="l" rtl="0" eaLnBrk="0" fontAlgn="base" hangingPunct="0">
      <a:spcBef>
        <a:spcPct val="0"/>
      </a:spcBef>
      <a:spcAft>
        <a:spcPct val="0"/>
      </a:spcAft>
      <a:buClr>
        <a:schemeClr val="tx1"/>
      </a:buClr>
      <a:buFont typeface="Arial" pitchFamily="34" charset="0"/>
      <a:defRPr sz="1600" kern="1200">
        <a:solidFill>
          <a:schemeClr val="bg1"/>
        </a:solidFill>
        <a:latin typeface="Times New Roman" pitchFamily="18" charset="0"/>
        <a:ea typeface="+mn-ea"/>
        <a:cs typeface="+mn-cs"/>
      </a:defRPr>
    </a:lvl2pPr>
    <a:lvl3pPr marL="914400" algn="l" rtl="0" eaLnBrk="0" fontAlgn="base" hangingPunct="0">
      <a:spcBef>
        <a:spcPct val="0"/>
      </a:spcBef>
      <a:spcAft>
        <a:spcPct val="0"/>
      </a:spcAft>
      <a:buClr>
        <a:schemeClr val="tx1"/>
      </a:buClr>
      <a:buFont typeface="Arial" pitchFamily="34" charset="0"/>
      <a:defRPr sz="1600" kern="1200">
        <a:solidFill>
          <a:schemeClr val="bg1"/>
        </a:solidFill>
        <a:latin typeface="Times New Roman" pitchFamily="18" charset="0"/>
        <a:ea typeface="+mn-ea"/>
        <a:cs typeface="+mn-cs"/>
      </a:defRPr>
    </a:lvl3pPr>
    <a:lvl4pPr marL="1371600" algn="l" rtl="0" eaLnBrk="0" fontAlgn="base" hangingPunct="0">
      <a:spcBef>
        <a:spcPct val="0"/>
      </a:spcBef>
      <a:spcAft>
        <a:spcPct val="0"/>
      </a:spcAft>
      <a:buClr>
        <a:schemeClr val="tx1"/>
      </a:buClr>
      <a:buFont typeface="Arial" pitchFamily="34" charset="0"/>
      <a:defRPr sz="1600" kern="1200">
        <a:solidFill>
          <a:schemeClr val="bg1"/>
        </a:solidFill>
        <a:latin typeface="Times New Roman" pitchFamily="18" charset="0"/>
        <a:ea typeface="+mn-ea"/>
        <a:cs typeface="+mn-cs"/>
      </a:defRPr>
    </a:lvl4pPr>
    <a:lvl5pPr marL="1828800" algn="l" rtl="0" eaLnBrk="0" fontAlgn="base" hangingPunct="0">
      <a:spcBef>
        <a:spcPct val="0"/>
      </a:spcBef>
      <a:spcAft>
        <a:spcPct val="0"/>
      </a:spcAft>
      <a:buClr>
        <a:schemeClr val="tx1"/>
      </a:buClr>
      <a:buFont typeface="Arial" pitchFamily="34" charset="0"/>
      <a:defRPr sz="1600" kern="1200">
        <a:solidFill>
          <a:schemeClr val="bg1"/>
        </a:solidFill>
        <a:latin typeface="Times New Roman" pitchFamily="18" charset="0"/>
        <a:ea typeface="+mn-ea"/>
        <a:cs typeface="+mn-cs"/>
      </a:defRPr>
    </a:lvl5pPr>
    <a:lvl6pPr marL="2286000" algn="l" defTabSz="914400" rtl="0" eaLnBrk="1" latinLnBrk="0" hangingPunct="1">
      <a:defRPr sz="1600" kern="1200">
        <a:solidFill>
          <a:schemeClr val="bg1"/>
        </a:solidFill>
        <a:latin typeface="Times New Roman" pitchFamily="18" charset="0"/>
        <a:ea typeface="+mn-ea"/>
        <a:cs typeface="+mn-cs"/>
      </a:defRPr>
    </a:lvl6pPr>
    <a:lvl7pPr marL="2743200" algn="l" defTabSz="914400" rtl="0" eaLnBrk="1" latinLnBrk="0" hangingPunct="1">
      <a:defRPr sz="1600" kern="1200">
        <a:solidFill>
          <a:schemeClr val="bg1"/>
        </a:solidFill>
        <a:latin typeface="Times New Roman" pitchFamily="18" charset="0"/>
        <a:ea typeface="+mn-ea"/>
        <a:cs typeface="+mn-cs"/>
      </a:defRPr>
    </a:lvl7pPr>
    <a:lvl8pPr marL="3200400" algn="l" defTabSz="914400" rtl="0" eaLnBrk="1" latinLnBrk="0" hangingPunct="1">
      <a:defRPr sz="1600" kern="1200">
        <a:solidFill>
          <a:schemeClr val="bg1"/>
        </a:solidFill>
        <a:latin typeface="Times New Roman" pitchFamily="18" charset="0"/>
        <a:ea typeface="+mn-ea"/>
        <a:cs typeface="+mn-cs"/>
      </a:defRPr>
    </a:lvl8pPr>
    <a:lvl9pPr marL="3657600" algn="l" defTabSz="914400" rtl="0" eaLnBrk="1" latinLnBrk="0" hangingPunct="1">
      <a:defRPr sz="16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5BA2"/>
    <a:srgbClr val="080808"/>
    <a:srgbClr val="87BBE0"/>
    <a:srgbClr val="D9445A"/>
    <a:srgbClr val="0E438A"/>
    <a:srgbClr val="525152"/>
    <a:srgbClr val="0099CC"/>
    <a:srgbClr val="646464"/>
    <a:srgbClr val="5C5C5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15" autoAdjust="0"/>
    <p:restoredTop sz="93190" autoAdjust="0"/>
  </p:normalViewPr>
  <p:slideViewPr>
    <p:cSldViewPr>
      <p:cViewPr>
        <p:scale>
          <a:sx n="90" d="100"/>
          <a:sy n="90" d="100"/>
        </p:scale>
        <p:origin x="-804" y="3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878138" cy="495300"/>
          </a:xfrm>
          <a:prstGeom prst="rect">
            <a:avLst/>
          </a:prstGeom>
          <a:noFill/>
          <a:ln w="9525">
            <a:noFill/>
            <a:miter lim="800000"/>
            <a:headEnd/>
            <a:tailEnd/>
          </a:ln>
          <a:effectLst/>
        </p:spPr>
        <p:txBody>
          <a:bodyPr vert="horz" wrap="square" lIns="91147" tIns="45574" rIns="91147" bIns="45574" numCol="1" anchor="t" anchorCtr="0" compatLnSpc="1">
            <a:prstTxWarp prst="textNoShape">
              <a:avLst/>
            </a:prstTxWarp>
          </a:bodyPr>
          <a:lstStyle>
            <a:lvl1pPr defTabSz="911225">
              <a:buClrTx/>
              <a:buFontTx/>
              <a:buNone/>
              <a:defRPr sz="1200" smtClean="0">
                <a:solidFill>
                  <a:schemeClr val="tx1"/>
                </a:solidFill>
                <a:latin typeface="Verdana" pitchFamily="34" charset="0"/>
              </a:defRPr>
            </a:lvl1pPr>
          </a:lstStyle>
          <a:p>
            <a:pPr>
              <a:defRPr/>
            </a:pPr>
            <a:endParaRPr lang="en-US"/>
          </a:p>
        </p:txBody>
      </p:sp>
      <p:sp>
        <p:nvSpPr>
          <p:cNvPr id="28675" name="Rectangle 3"/>
          <p:cNvSpPr>
            <a:spLocks noGrp="1" noChangeArrowheads="1"/>
          </p:cNvSpPr>
          <p:nvPr>
            <p:ph type="dt" sz="quarter" idx="1"/>
          </p:nvPr>
        </p:nvSpPr>
        <p:spPr bwMode="auto">
          <a:xfrm>
            <a:off x="3762375" y="0"/>
            <a:ext cx="2878138" cy="495300"/>
          </a:xfrm>
          <a:prstGeom prst="rect">
            <a:avLst/>
          </a:prstGeom>
          <a:noFill/>
          <a:ln w="9525">
            <a:noFill/>
            <a:miter lim="800000"/>
            <a:headEnd/>
            <a:tailEnd/>
          </a:ln>
          <a:effectLst/>
        </p:spPr>
        <p:txBody>
          <a:bodyPr vert="horz" wrap="square" lIns="91147" tIns="45574" rIns="91147" bIns="45574" numCol="1" anchor="t" anchorCtr="0" compatLnSpc="1">
            <a:prstTxWarp prst="textNoShape">
              <a:avLst/>
            </a:prstTxWarp>
          </a:bodyPr>
          <a:lstStyle>
            <a:lvl1pPr algn="r" defTabSz="911225">
              <a:buClrTx/>
              <a:buFontTx/>
              <a:buNone/>
              <a:defRPr sz="1200" smtClean="0">
                <a:solidFill>
                  <a:schemeClr val="tx1"/>
                </a:solidFill>
                <a:latin typeface="Verdana" pitchFamily="34" charset="0"/>
              </a:defRPr>
            </a:lvl1pPr>
          </a:lstStyle>
          <a:p>
            <a:pPr>
              <a:defRPr/>
            </a:pPr>
            <a:endParaRPr lang="en-US"/>
          </a:p>
        </p:txBody>
      </p:sp>
      <p:sp>
        <p:nvSpPr>
          <p:cNvPr id="28676" name="Rectangle 4"/>
          <p:cNvSpPr>
            <a:spLocks noGrp="1" noChangeArrowheads="1"/>
          </p:cNvSpPr>
          <p:nvPr>
            <p:ph type="ftr" sz="quarter" idx="2"/>
          </p:nvPr>
        </p:nvSpPr>
        <p:spPr bwMode="auto">
          <a:xfrm>
            <a:off x="0" y="9409113"/>
            <a:ext cx="2878138" cy="495300"/>
          </a:xfrm>
          <a:prstGeom prst="rect">
            <a:avLst/>
          </a:prstGeom>
          <a:noFill/>
          <a:ln w="9525">
            <a:noFill/>
            <a:miter lim="800000"/>
            <a:headEnd/>
            <a:tailEnd/>
          </a:ln>
          <a:effectLst/>
        </p:spPr>
        <p:txBody>
          <a:bodyPr vert="horz" wrap="square" lIns="91147" tIns="45574" rIns="91147" bIns="45574" numCol="1" anchor="b" anchorCtr="0" compatLnSpc="1">
            <a:prstTxWarp prst="textNoShape">
              <a:avLst/>
            </a:prstTxWarp>
          </a:bodyPr>
          <a:lstStyle>
            <a:lvl1pPr defTabSz="911225">
              <a:buClrTx/>
              <a:buFontTx/>
              <a:buNone/>
              <a:defRPr sz="1200" smtClean="0">
                <a:solidFill>
                  <a:schemeClr val="tx1"/>
                </a:solidFill>
                <a:latin typeface="Verdana" pitchFamily="34" charset="0"/>
              </a:defRPr>
            </a:lvl1pPr>
          </a:lstStyle>
          <a:p>
            <a:pPr>
              <a:defRPr/>
            </a:pPr>
            <a:endParaRPr lang="en-US"/>
          </a:p>
        </p:txBody>
      </p:sp>
      <p:sp>
        <p:nvSpPr>
          <p:cNvPr id="28677" name="Rectangle 5"/>
          <p:cNvSpPr>
            <a:spLocks noGrp="1" noChangeArrowheads="1"/>
          </p:cNvSpPr>
          <p:nvPr>
            <p:ph type="sldNum" sz="quarter" idx="3"/>
          </p:nvPr>
        </p:nvSpPr>
        <p:spPr bwMode="auto">
          <a:xfrm>
            <a:off x="3762375" y="9409113"/>
            <a:ext cx="2878138" cy="495300"/>
          </a:xfrm>
          <a:prstGeom prst="rect">
            <a:avLst/>
          </a:prstGeom>
          <a:noFill/>
          <a:ln w="9525">
            <a:noFill/>
            <a:miter lim="800000"/>
            <a:headEnd/>
            <a:tailEnd/>
          </a:ln>
          <a:effectLst/>
        </p:spPr>
        <p:txBody>
          <a:bodyPr vert="horz" wrap="square" lIns="91147" tIns="45574" rIns="91147" bIns="45574" numCol="1" anchor="b" anchorCtr="0" compatLnSpc="1">
            <a:prstTxWarp prst="textNoShape">
              <a:avLst/>
            </a:prstTxWarp>
          </a:bodyPr>
          <a:lstStyle>
            <a:lvl1pPr algn="r" defTabSz="911225">
              <a:buClrTx/>
              <a:buFontTx/>
              <a:buNone/>
              <a:defRPr sz="1200" smtClean="0">
                <a:solidFill>
                  <a:schemeClr val="tx1"/>
                </a:solidFill>
                <a:latin typeface="Verdana" pitchFamily="34" charset="0"/>
              </a:defRPr>
            </a:lvl1pPr>
          </a:lstStyle>
          <a:p>
            <a:pPr>
              <a:defRPr/>
            </a:pPr>
            <a:fld id="{B0CBA12E-ED56-435F-958D-ECC6AC3180E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878138" cy="495300"/>
          </a:xfrm>
          <a:prstGeom prst="rect">
            <a:avLst/>
          </a:prstGeom>
          <a:noFill/>
          <a:ln w="9525">
            <a:noFill/>
            <a:miter lim="800000"/>
            <a:headEnd/>
            <a:tailEnd/>
          </a:ln>
          <a:effectLst/>
        </p:spPr>
        <p:txBody>
          <a:bodyPr vert="horz" wrap="square" lIns="91147" tIns="45574" rIns="91147" bIns="45574" numCol="1" anchor="t" anchorCtr="0" compatLnSpc="1">
            <a:prstTxWarp prst="textNoShape">
              <a:avLst/>
            </a:prstTxWarp>
          </a:bodyPr>
          <a:lstStyle>
            <a:lvl1pPr defTabSz="911225">
              <a:buClrTx/>
              <a:buFontTx/>
              <a:buNone/>
              <a:defRPr sz="1200" smtClean="0">
                <a:solidFill>
                  <a:schemeClr val="tx1"/>
                </a:solidFill>
                <a:latin typeface="Verdana" pitchFamily="34" charset="0"/>
              </a:defRPr>
            </a:lvl1pPr>
          </a:lstStyle>
          <a:p>
            <a:pPr>
              <a:defRPr/>
            </a:pPr>
            <a:endParaRPr lang="en-US"/>
          </a:p>
        </p:txBody>
      </p:sp>
      <p:sp>
        <p:nvSpPr>
          <p:cNvPr id="48131" name="Rectangle 3"/>
          <p:cNvSpPr>
            <a:spLocks noGrp="1" noChangeArrowheads="1"/>
          </p:cNvSpPr>
          <p:nvPr>
            <p:ph type="dt" idx="1"/>
          </p:nvPr>
        </p:nvSpPr>
        <p:spPr bwMode="auto">
          <a:xfrm>
            <a:off x="3762375" y="0"/>
            <a:ext cx="2878138" cy="495300"/>
          </a:xfrm>
          <a:prstGeom prst="rect">
            <a:avLst/>
          </a:prstGeom>
          <a:noFill/>
          <a:ln w="9525">
            <a:noFill/>
            <a:miter lim="800000"/>
            <a:headEnd/>
            <a:tailEnd/>
          </a:ln>
          <a:effectLst/>
        </p:spPr>
        <p:txBody>
          <a:bodyPr vert="horz" wrap="square" lIns="91147" tIns="45574" rIns="91147" bIns="45574" numCol="1" anchor="t" anchorCtr="0" compatLnSpc="1">
            <a:prstTxWarp prst="textNoShape">
              <a:avLst/>
            </a:prstTxWarp>
          </a:bodyPr>
          <a:lstStyle>
            <a:lvl1pPr algn="r" defTabSz="911225">
              <a:buClrTx/>
              <a:buFontTx/>
              <a:buNone/>
              <a:defRPr sz="1200" smtClean="0">
                <a:solidFill>
                  <a:schemeClr val="tx1"/>
                </a:solidFill>
                <a:latin typeface="Verdana" pitchFamily="34" charset="0"/>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847725" y="744538"/>
            <a:ext cx="4948238" cy="3711575"/>
          </a:xfrm>
          <a:prstGeom prst="rect">
            <a:avLst/>
          </a:prstGeom>
          <a:noFill/>
          <a:ln w="9525">
            <a:solidFill>
              <a:srgbClr val="000000"/>
            </a:solidFill>
            <a:miter lim="800000"/>
            <a:headEnd/>
            <a:tailEnd/>
          </a:ln>
        </p:spPr>
      </p:sp>
      <p:sp>
        <p:nvSpPr>
          <p:cNvPr id="48133" name="Rectangle 5"/>
          <p:cNvSpPr>
            <a:spLocks noGrp="1" noChangeArrowheads="1"/>
          </p:cNvSpPr>
          <p:nvPr>
            <p:ph type="body" sz="quarter" idx="3"/>
          </p:nvPr>
        </p:nvSpPr>
        <p:spPr bwMode="auto">
          <a:xfrm>
            <a:off x="885825" y="4705350"/>
            <a:ext cx="4868863" cy="4454525"/>
          </a:xfrm>
          <a:prstGeom prst="rect">
            <a:avLst/>
          </a:prstGeom>
          <a:noFill/>
          <a:ln w="9525">
            <a:noFill/>
            <a:miter lim="800000"/>
            <a:headEnd/>
            <a:tailEnd/>
          </a:ln>
          <a:effectLst/>
        </p:spPr>
        <p:txBody>
          <a:bodyPr vert="horz" wrap="square" lIns="91147" tIns="45574" rIns="91147" bIns="4557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8134" name="Rectangle 6"/>
          <p:cNvSpPr>
            <a:spLocks noGrp="1" noChangeArrowheads="1"/>
          </p:cNvSpPr>
          <p:nvPr>
            <p:ph type="ftr" sz="quarter" idx="4"/>
          </p:nvPr>
        </p:nvSpPr>
        <p:spPr bwMode="auto">
          <a:xfrm>
            <a:off x="0" y="9409113"/>
            <a:ext cx="2878138" cy="495300"/>
          </a:xfrm>
          <a:prstGeom prst="rect">
            <a:avLst/>
          </a:prstGeom>
          <a:noFill/>
          <a:ln w="9525">
            <a:noFill/>
            <a:miter lim="800000"/>
            <a:headEnd/>
            <a:tailEnd/>
          </a:ln>
          <a:effectLst/>
        </p:spPr>
        <p:txBody>
          <a:bodyPr vert="horz" wrap="square" lIns="91147" tIns="45574" rIns="91147" bIns="45574" numCol="1" anchor="b" anchorCtr="0" compatLnSpc="1">
            <a:prstTxWarp prst="textNoShape">
              <a:avLst/>
            </a:prstTxWarp>
          </a:bodyPr>
          <a:lstStyle>
            <a:lvl1pPr defTabSz="911225">
              <a:buClrTx/>
              <a:buFontTx/>
              <a:buNone/>
              <a:defRPr sz="1200" smtClean="0">
                <a:solidFill>
                  <a:schemeClr val="tx1"/>
                </a:solidFill>
                <a:latin typeface="Verdana" pitchFamily="34" charset="0"/>
              </a:defRPr>
            </a:lvl1pPr>
          </a:lstStyle>
          <a:p>
            <a:pPr>
              <a:defRPr/>
            </a:pPr>
            <a:endParaRPr lang="en-US"/>
          </a:p>
        </p:txBody>
      </p:sp>
      <p:sp>
        <p:nvSpPr>
          <p:cNvPr id="48135" name="Rectangle 7"/>
          <p:cNvSpPr>
            <a:spLocks noGrp="1" noChangeArrowheads="1"/>
          </p:cNvSpPr>
          <p:nvPr>
            <p:ph type="sldNum" sz="quarter" idx="5"/>
          </p:nvPr>
        </p:nvSpPr>
        <p:spPr bwMode="auto">
          <a:xfrm>
            <a:off x="3762375" y="9409113"/>
            <a:ext cx="2878138" cy="495300"/>
          </a:xfrm>
          <a:prstGeom prst="rect">
            <a:avLst/>
          </a:prstGeom>
          <a:noFill/>
          <a:ln w="9525">
            <a:noFill/>
            <a:miter lim="800000"/>
            <a:headEnd/>
            <a:tailEnd/>
          </a:ln>
          <a:effectLst/>
        </p:spPr>
        <p:txBody>
          <a:bodyPr vert="horz" wrap="square" lIns="91147" tIns="45574" rIns="91147" bIns="45574" numCol="1" anchor="b" anchorCtr="0" compatLnSpc="1">
            <a:prstTxWarp prst="textNoShape">
              <a:avLst/>
            </a:prstTxWarp>
          </a:bodyPr>
          <a:lstStyle>
            <a:lvl1pPr algn="r" defTabSz="911225">
              <a:buClrTx/>
              <a:buFontTx/>
              <a:buNone/>
              <a:defRPr sz="1200" smtClean="0">
                <a:solidFill>
                  <a:schemeClr val="tx1"/>
                </a:solidFill>
                <a:latin typeface="Verdana" pitchFamily="34" charset="0"/>
              </a:defRPr>
            </a:lvl1pPr>
          </a:lstStyle>
          <a:p>
            <a:pPr>
              <a:defRPr/>
            </a:pPr>
            <a:fld id="{EEEB0BA9-72A5-48AF-AC45-274B66948B9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EEEB0BA9-72A5-48AF-AC45-274B66948B97}"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1 Marcador de imagen de diapositiva"/>
          <p:cNvSpPr>
            <a:spLocks noGrp="1" noRot="1" noChangeAspect="1" noTextEdit="1"/>
          </p:cNvSpPr>
          <p:nvPr>
            <p:ph type="sldImg"/>
          </p:nvPr>
        </p:nvSpPr>
        <p:spPr>
          <a:ln/>
        </p:spPr>
      </p:sp>
      <p:sp>
        <p:nvSpPr>
          <p:cNvPr id="30722" name="2 Marcador de notas"/>
          <p:cNvSpPr>
            <a:spLocks noGrp="1"/>
          </p:cNvSpPr>
          <p:nvPr>
            <p:ph type="body" idx="1"/>
          </p:nvPr>
        </p:nvSpPr>
        <p:spPr>
          <a:noFill/>
          <a:ln/>
        </p:spPr>
        <p:txBody>
          <a:bodyPr/>
          <a:lstStyle/>
          <a:p>
            <a:pPr eaLnBrk="1" hangingPunct="1"/>
            <a:endParaRPr lang="es-ES" smtClean="0">
              <a:cs typeface="Arial" charset="0"/>
            </a:endParaRPr>
          </a:p>
        </p:txBody>
      </p:sp>
      <p:sp>
        <p:nvSpPr>
          <p:cNvPr id="30723" name="3 Marcador de número de diapositiva"/>
          <p:cNvSpPr>
            <a:spLocks noGrp="1"/>
          </p:cNvSpPr>
          <p:nvPr>
            <p:ph type="sldNum" sz="quarter" idx="5"/>
          </p:nvPr>
        </p:nvSpPr>
        <p:spPr>
          <a:noFill/>
        </p:spPr>
        <p:txBody>
          <a:bodyPr/>
          <a:lstStyle/>
          <a:p>
            <a:fld id="{FB215483-5162-4171-BE34-5250463AD297}" type="slidenum">
              <a:rPr lang="en-US" smtClean="0"/>
              <a:pPr/>
              <a:t>27</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1 Marcador de imagen de diapositiva"/>
          <p:cNvSpPr>
            <a:spLocks noGrp="1" noRot="1" noChangeAspect="1" noTextEdit="1"/>
          </p:cNvSpPr>
          <p:nvPr>
            <p:ph type="sldImg"/>
          </p:nvPr>
        </p:nvSpPr>
        <p:spPr>
          <a:ln/>
        </p:spPr>
      </p:sp>
      <p:sp>
        <p:nvSpPr>
          <p:cNvPr id="32770" name="2 Marcador de notas"/>
          <p:cNvSpPr>
            <a:spLocks noGrp="1"/>
          </p:cNvSpPr>
          <p:nvPr>
            <p:ph type="body" idx="1"/>
          </p:nvPr>
        </p:nvSpPr>
        <p:spPr>
          <a:noFill/>
          <a:ln/>
        </p:spPr>
        <p:txBody>
          <a:bodyPr/>
          <a:lstStyle/>
          <a:p>
            <a:pPr eaLnBrk="1" hangingPunct="1"/>
            <a:endParaRPr lang="es-ES" dirty="0" smtClean="0">
              <a:cs typeface="Arial" charset="0"/>
            </a:endParaRPr>
          </a:p>
        </p:txBody>
      </p:sp>
      <p:sp>
        <p:nvSpPr>
          <p:cNvPr id="32771" name="3 Marcador de número de diapositiva"/>
          <p:cNvSpPr>
            <a:spLocks noGrp="1"/>
          </p:cNvSpPr>
          <p:nvPr>
            <p:ph type="sldNum" sz="quarter" idx="5"/>
          </p:nvPr>
        </p:nvSpPr>
        <p:spPr>
          <a:noFill/>
        </p:spPr>
        <p:txBody>
          <a:bodyPr/>
          <a:lstStyle/>
          <a:p>
            <a:fld id="{3D42CA46-A10F-487D-8458-7FFC4F64A720}" type="slidenum">
              <a:rPr lang="en-US" smtClean="0"/>
              <a:pPr/>
              <a:t>31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1 Marcador de imagen de diapositiva"/>
          <p:cNvSpPr>
            <a:spLocks noGrp="1" noRot="1" noChangeAspect="1" noTextEdit="1"/>
          </p:cNvSpPr>
          <p:nvPr>
            <p:ph type="sldImg"/>
          </p:nvPr>
        </p:nvSpPr>
        <p:spPr>
          <a:ln/>
        </p:spPr>
      </p:sp>
      <p:sp>
        <p:nvSpPr>
          <p:cNvPr id="34818" name="2 Marcador de notas"/>
          <p:cNvSpPr>
            <a:spLocks noGrp="1"/>
          </p:cNvSpPr>
          <p:nvPr>
            <p:ph type="body" idx="1"/>
          </p:nvPr>
        </p:nvSpPr>
        <p:spPr>
          <a:noFill/>
          <a:ln/>
        </p:spPr>
        <p:txBody>
          <a:bodyPr/>
          <a:lstStyle/>
          <a:p>
            <a:pPr eaLnBrk="1" hangingPunct="1"/>
            <a:endParaRPr lang="es-ES" smtClean="0">
              <a:cs typeface="Arial" charset="0"/>
            </a:endParaRPr>
          </a:p>
        </p:txBody>
      </p:sp>
      <p:sp>
        <p:nvSpPr>
          <p:cNvPr id="34819" name="3 Marcador de número de diapositiva"/>
          <p:cNvSpPr>
            <a:spLocks noGrp="1"/>
          </p:cNvSpPr>
          <p:nvPr>
            <p:ph type="sldNum" sz="quarter" idx="5"/>
          </p:nvPr>
        </p:nvSpPr>
        <p:spPr>
          <a:noFill/>
        </p:spPr>
        <p:txBody>
          <a:bodyPr/>
          <a:lstStyle/>
          <a:p>
            <a:fld id="{E8D698BF-394D-4D17-9D0F-0F5744060C3F}" type="slidenum">
              <a:rPr lang="en-US" smtClean="0"/>
              <a:pPr/>
              <a:t>34</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GT" dirty="0"/>
          </a:p>
        </p:txBody>
      </p:sp>
      <p:sp>
        <p:nvSpPr>
          <p:cNvPr id="4" name="Slide Number Placeholder 3"/>
          <p:cNvSpPr>
            <a:spLocks noGrp="1"/>
          </p:cNvSpPr>
          <p:nvPr>
            <p:ph type="sldNum" sz="quarter" idx="10"/>
          </p:nvPr>
        </p:nvSpPr>
        <p:spPr/>
        <p:txBody>
          <a:bodyPr/>
          <a:lstStyle/>
          <a:p>
            <a:pPr>
              <a:defRPr/>
            </a:pPr>
            <a:fld id="{EEEB0BA9-72A5-48AF-AC45-274B66948B97}" type="slidenum">
              <a:rPr lang="en-US" smtClean="0"/>
              <a:pPr>
                <a:defRPr/>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latin typeface="+mn-lt"/>
                <a:ea typeface="+mn-ea"/>
                <a:cs typeface="+mn-cs"/>
              </a:rPr>
              <a:t>El Banco Mundial, en un informe de elaborado en Mayo del 2009, reporta que por cada 10 puntos porcentuales de incremento en la penetración de los servicios de banda ancha, se ha demostrado que en los países en desarrollo se registra un incremento de 1.3% en el Producto Interno Bruto (PIB);</a:t>
            </a:r>
            <a:endParaRPr lang="es-DO"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B3AE5077-642D-4F1C-A1FD-FBFFACA53751}" type="slidenum">
              <a:rPr lang="es-DO" smtClean="0"/>
              <a:pPr/>
              <a:t>10</a:t>
            </a:fld>
            <a:endParaRPr lang="es-DO"/>
          </a:p>
        </p:txBody>
      </p:sp>
    </p:spTree>
    <p:extLst>
      <p:ext uri="{BB962C8B-B14F-4D97-AF65-F5344CB8AC3E}">
        <p14:creationId xmlns:p14="http://schemas.microsoft.com/office/powerpoint/2010/main" xmlns="" val="2751456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y que por cada 10 puntos porcentuales de incremento en la penetración de los servicios móviles se registra un incremento de 0.5% en el Producto Interno Bruto (PIB).</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61D38276-224A-48D5-B0B9-963E54EDFCA4}" type="slidenum">
              <a:rPr lang="es-DO" smtClean="0"/>
              <a:pPr/>
              <a:t>11</a:t>
            </a:fld>
            <a:endParaRPr lang="es-D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GT" sz="1200" kern="1200" dirty="0" smtClean="0">
                <a:solidFill>
                  <a:schemeClr val="tx1"/>
                </a:solidFill>
                <a:latin typeface="+mn-lt"/>
                <a:ea typeface="+mn-ea"/>
                <a:cs typeface="+mn-cs"/>
              </a:rPr>
              <a:t>Una muestra de esta afirmación, la vemos aún en los pueblos nómadas africanos, donde los pastores </a:t>
            </a:r>
            <a:r>
              <a:rPr lang="es-GT" sz="1200" kern="1200" dirty="0" err="1" smtClean="0">
                <a:solidFill>
                  <a:schemeClr val="tx1"/>
                </a:solidFill>
                <a:latin typeface="+mn-lt"/>
                <a:ea typeface="+mn-ea"/>
                <a:cs typeface="+mn-cs"/>
              </a:rPr>
              <a:t>Masais</a:t>
            </a:r>
            <a:r>
              <a:rPr lang="es-GT" sz="1200" kern="1200" dirty="0" smtClean="0">
                <a:solidFill>
                  <a:schemeClr val="tx1"/>
                </a:solidFill>
                <a:latin typeface="+mn-lt"/>
                <a:ea typeface="+mn-ea"/>
                <a:cs typeface="+mn-cs"/>
              </a:rPr>
              <a:t>, junto a su arma de defensa, que es un puñal, llevan su arma para combatir la pobreza y la exclusión que es un “celular”. El cual le permite estar comunicado con su familia, amigos y  con sus clientes que le compran vacas, chivos y ovejas, a mejores precios,  al eliminar a los intermediarios. </a:t>
            </a:r>
            <a:endParaRPr lang="es-DO"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1D38276-224A-48D5-B0B9-963E54EDFCA4}" type="slidenum">
              <a:rPr lang="es-DO" smtClean="0"/>
              <a:pPr/>
              <a:t>12</a:t>
            </a:fld>
            <a:endParaRPr lang="es-D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DO" dirty="0"/>
          </a:p>
        </p:txBody>
      </p:sp>
      <p:sp>
        <p:nvSpPr>
          <p:cNvPr id="4" name="3 Marcador de número de diapositiva"/>
          <p:cNvSpPr>
            <a:spLocks noGrp="1"/>
          </p:cNvSpPr>
          <p:nvPr>
            <p:ph type="sldNum" sz="quarter" idx="10"/>
          </p:nvPr>
        </p:nvSpPr>
        <p:spPr/>
        <p:txBody>
          <a:bodyPr/>
          <a:lstStyle/>
          <a:p>
            <a:pPr>
              <a:defRPr/>
            </a:pPr>
            <a:fld id="{EEEB0BA9-72A5-48AF-AC45-274B66948B97}" type="slidenum">
              <a:rPr lang="en-US" smtClean="0"/>
              <a:pPr>
                <a:defRPr/>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Marcador de imagen de diapositiva"/>
          <p:cNvSpPr>
            <a:spLocks noGrp="1" noRot="1" noChangeAspect="1" noTextEdit="1"/>
          </p:cNvSpPr>
          <p:nvPr>
            <p:ph type="sldImg"/>
          </p:nvPr>
        </p:nvSpPr>
        <p:spPr>
          <a:ln/>
        </p:spPr>
      </p:sp>
      <p:sp>
        <p:nvSpPr>
          <p:cNvPr id="22530" name="2 Marcador de notas"/>
          <p:cNvSpPr>
            <a:spLocks noGrp="1"/>
          </p:cNvSpPr>
          <p:nvPr>
            <p:ph type="body" idx="1"/>
          </p:nvPr>
        </p:nvSpPr>
        <p:spPr>
          <a:noFill/>
          <a:ln/>
        </p:spPr>
        <p:txBody>
          <a:bodyPr/>
          <a:lstStyle/>
          <a:p>
            <a:pPr eaLnBrk="1" hangingPunct="1"/>
            <a:endParaRPr lang="es-ES" smtClean="0">
              <a:cs typeface="Arial" charset="0"/>
            </a:endParaRPr>
          </a:p>
        </p:txBody>
      </p:sp>
      <p:sp>
        <p:nvSpPr>
          <p:cNvPr id="22531" name="3 Marcador de número de diapositiva"/>
          <p:cNvSpPr>
            <a:spLocks noGrp="1"/>
          </p:cNvSpPr>
          <p:nvPr>
            <p:ph type="sldNum" sz="quarter" idx="5"/>
          </p:nvPr>
        </p:nvSpPr>
        <p:spPr>
          <a:noFill/>
        </p:spPr>
        <p:txBody>
          <a:bodyPr/>
          <a:lstStyle/>
          <a:p>
            <a:fld id="{6054195D-6F49-4670-9ABD-39D54F158650}" type="slidenum">
              <a:rPr lang="en-US" smtClean="0"/>
              <a:pPr/>
              <a:t>18</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Creo que las empresas del sector Telecom deberían dar una mirada a lo que viene sucediendo en países del África, donde las empresas vienen utilizando un gran nivel de creatividad y sin necesidad de medidas regulatorias, están empezando a compartir sus infraestructuras. Incluso en las áreas que no cuentan con el servicio de energía eléctrica, las empresas colocan tomas corrientes en sus estaciones bases, para que los pobladores puedan cargar sus celulares y poder generar tráfico.</a:t>
            </a:r>
            <a:endParaRPr lang="es-DO" sz="1200" kern="1200" dirty="0" smtClean="0">
              <a:solidFill>
                <a:schemeClr val="tx1"/>
              </a:solidFill>
              <a:latin typeface="+mn-lt"/>
              <a:ea typeface="+mn-ea"/>
              <a:cs typeface="+mn-cs"/>
            </a:endParaRPr>
          </a:p>
          <a:p>
            <a:endParaRPr lang="es-DO" dirty="0"/>
          </a:p>
        </p:txBody>
      </p:sp>
      <p:sp>
        <p:nvSpPr>
          <p:cNvPr id="4" name="3 Marcador de número de diapositiva"/>
          <p:cNvSpPr>
            <a:spLocks noGrp="1"/>
          </p:cNvSpPr>
          <p:nvPr>
            <p:ph type="sldNum" sz="quarter" idx="10"/>
          </p:nvPr>
        </p:nvSpPr>
        <p:spPr/>
        <p:txBody>
          <a:bodyPr/>
          <a:lstStyle/>
          <a:p>
            <a:fld id="{61D38276-224A-48D5-B0B9-963E54EDFCA4}" type="slidenum">
              <a:rPr lang="es-DO" smtClean="0"/>
              <a:pPr/>
              <a:t>22</a:t>
            </a:fld>
            <a:endParaRPr lang="es-DO"/>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1 Marcador de imagen de diapositiva"/>
          <p:cNvSpPr>
            <a:spLocks noGrp="1" noRot="1" noChangeAspect="1" noTextEdit="1"/>
          </p:cNvSpPr>
          <p:nvPr>
            <p:ph type="sldImg"/>
          </p:nvPr>
        </p:nvSpPr>
        <p:spPr>
          <a:ln/>
        </p:spPr>
      </p:sp>
      <p:sp>
        <p:nvSpPr>
          <p:cNvPr id="24578" name="2 Marcador de notas"/>
          <p:cNvSpPr>
            <a:spLocks noGrp="1"/>
          </p:cNvSpPr>
          <p:nvPr>
            <p:ph type="body" idx="1"/>
          </p:nvPr>
        </p:nvSpPr>
        <p:spPr>
          <a:noFill/>
          <a:ln/>
        </p:spPr>
        <p:txBody>
          <a:bodyPr/>
          <a:lstStyle/>
          <a:p>
            <a:pPr eaLnBrk="1" hangingPunct="1"/>
            <a:endParaRPr lang="es-ES" dirty="0" smtClean="0">
              <a:cs typeface="Arial" charset="0"/>
            </a:endParaRPr>
          </a:p>
        </p:txBody>
      </p:sp>
      <p:sp>
        <p:nvSpPr>
          <p:cNvPr id="24579" name="3 Marcador de número de diapositiva"/>
          <p:cNvSpPr>
            <a:spLocks noGrp="1"/>
          </p:cNvSpPr>
          <p:nvPr>
            <p:ph type="sldNum" sz="quarter" idx="5"/>
          </p:nvPr>
        </p:nvSpPr>
        <p:spPr>
          <a:noFill/>
        </p:spPr>
        <p:txBody>
          <a:bodyPr/>
          <a:lstStyle/>
          <a:p>
            <a:fld id="{57E0A19F-DE9A-436F-88BE-C430E6288374}" type="slidenum">
              <a:rPr lang="en-US" smtClean="0"/>
              <a:pPr/>
              <a:t>25</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7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8 Título"/>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1E7C3001-47BE-4EBC-8D35-ADA8D3B1547C}" type="datetime1">
              <a:rPr lang="es-ES" smtClean="0"/>
              <a:pPr/>
              <a:t>07/07/2010</a:t>
            </a:fld>
            <a:endParaRPr lang="es-ES"/>
          </a:p>
        </p:txBody>
      </p:sp>
      <p:sp>
        <p:nvSpPr>
          <p:cNvPr id="19" name="18 Marcador de pie de página"/>
          <p:cNvSpPr>
            <a:spLocks noGrp="1"/>
          </p:cNvSpPr>
          <p:nvPr>
            <p:ph type="ftr" sz="quarter" idx="11"/>
          </p:nvPr>
        </p:nvSpPr>
        <p:spPr/>
        <p:txBody>
          <a:bodyPr/>
          <a:lstStyle/>
          <a:p>
            <a:endParaRPr lang="es-ES"/>
          </a:p>
        </p:txBody>
      </p:sp>
      <p:sp>
        <p:nvSpPr>
          <p:cNvPr id="27" name="26 Marcador de número de diapositiva"/>
          <p:cNvSpPr>
            <a:spLocks noGrp="1"/>
          </p:cNvSpPr>
          <p:nvPr>
            <p:ph type="sldNum" sz="quarter" idx="12"/>
          </p:nvPr>
        </p:nvSpPr>
        <p:spPr/>
        <p:txBody>
          <a:bodyPr/>
          <a:lstStyle/>
          <a:p>
            <a:pPr>
              <a:defRPr/>
            </a:pPr>
            <a:fld id="{25FDC365-89C7-4D12-B984-B515FE2F5E90}"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A52B2086-2A8F-4AAD-A344-818DC0C35442}" type="datetime1">
              <a:rPr lang="es-ES" smtClean="0"/>
              <a:pPr/>
              <a:t>07/07/2010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pPr>
              <a:defRPr/>
            </a:pPr>
            <a:fld id="{25FDC365-89C7-4D12-B984-B515FE2F5E90}"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D246FBB-B756-4352-B290-93BD678633CF}" type="datetime1">
              <a:rPr lang="es-ES" smtClean="0"/>
              <a:pPr/>
              <a:t>07/07/2010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pPr>
              <a:defRPr/>
            </a:pPr>
            <a:fld id="{25FDC365-89C7-4D12-B984-B515FE2F5E90}"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lgn="l">
              <a:defRPr/>
            </a:lvl1p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5D0637A4-115E-4F01-AFE3-ACDCD1BCA6A8}" type="datetime1">
              <a:rPr lang="es-ES" smtClean="0"/>
              <a:pPr/>
              <a:t>07/07/2010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pPr>
              <a:defRPr/>
            </a:pPr>
            <a:fld id="{25FDC365-89C7-4D12-B984-B515FE2F5E90}"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6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8 Forma libre"/>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1 Título"/>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BC114DD0-4066-4BFC-8C74-A9A8A7F256DB}" type="datetime1">
              <a:rPr lang="es-ES" smtClean="0"/>
              <a:pPr/>
              <a:t>07/07/2010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pPr>
              <a:defRPr/>
            </a:pPr>
            <a:fld id="{25FDC365-89C7-4D12-B984-B515FE2F5E90}"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467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9A1F42E0-36E8-4DD5-B01A-F19A46591332}" type="datetime1">
              <a:rPr lang="es-ES" smtClean="0"/>
              <a:pPr/>
              <a:t>07/07/2010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pPr>
              <a:defRPr/>
            </a:pPr>
            <a:fld id="{25FDC365-89C7-4D12-B984-B515FE2F5E90}"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272DEE46-BA6E-4ADD-87F9-10587DBD5B53}" type="datetime1">
              <a:rPr lang="es-ES" smtClean="0"/>
              <a:pPr/>
              <a:t>07/07/2010</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pPr>
              <a:defRPr/>
            </a:pPr>
            <a:fld id="{25FDC365-89C7-4D12-B984-B515FE2F5E90}"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320"/>
            <a:ext cx="7470648" cy="1143000"/>
          </a:xfrm>
        </p:spPr>
        <p:txBody>
          <a:bodyPr anchor="ctr"/>
          <a:lstStyle>
            <a:lvl1pPr algn="l">
              <a:defRPr sz="4600"/>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A4E14889-1EC9-436A-917B-56DAA6568721}" type="datetime1">
              <a:rPr lang="es-ES" smtClean="0"/>
              <a:pPr/>
              <a:t>07/07/2010</a:t>
            </a:fld>
            <a:endParaRPr lang="es-ES"/>
          </a:p>
        </p:txBody>
      </p:sp>
      <p:sp>
        <p:nvSpPr>
          <p:cNvPr id="8" name="7 Marcador de número de diapositiva"/>
          <p:cNvSpPr>
            <a:spLocks noGrp="1"/>
          </p:cNvSpPr>
          <p:nvPr>
            <p:ph type="sldNum" sz="quarter" idx="11"/>
          </p:nvPr>
        </p:nvSpPr>
        <p:spPr/>
        <p:txBody>
          <a:bodyPr/>
          <a:lstStyle/>
          <a:p>
            <a:pPr>
              <a:defRPr/>
            </a:pPr>
            <a:fld id="{25FDC365-89C7-4D12-B984-B515FE2F5E90}" type="slidenum">
              <a:rPr lang="en-US" smtClean="0"/>
              <a:pPr>
                <a:defRPr/>
              </a:pPr>
              <a:t>‹#›</a:t>
            </a:fld>
            <a:endParaRPr lang="en-US"/>
          </a:p>
        </p:txBody>
      </p:sp>
      <p:sp>
        <p:nvSpPr>
          <p:cNvPr id="9" name="8 Marcador de pie de página"/>
          <p:cNvSpPr>
            <a:spLocks noGrp="1"/>
          </p:cNvSpPr>
          <p:nvPr>
            <p:ph type="ftr" sz="quarter" idx="12"/>
          </p:nvPr>
        </p:nvSpPr>
        <p:spPr/>
        <p:txBody>
          <a:bodyPr/>
          <a:lstStyle/>
          <a:p>
            <a:endParaRPr lang="es-ES"/>
          </a:p>
        </p:txBody>
      </p:sp>
    </p:spTree>
  </p:cSld>
  <p:clrMapOvr>
    <a:masterClrMapping/>
  </p:clrMapOvr>
  <p:transition>
    <p:wheel spokes="8"/>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B05CBE7-CAAC-4722-BE88-DA03A807E3D8}" type="datetime1">
              <a:rPr lang="es-ES" smtClean="0"/>
              <a:pPr/>
              <a:t>07/07/2010</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pPr>
              <a:defRPr/>
            </a:pPr>
            <a:fld id="{25FDC365-89C7-4D12-B984-B515FE2F5E90}"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C56CB208-EDFC-454D-A95B-6E02C5D39CED}" type="datetime1">
              <a:rPr lang="es-ES" smtClean="0"/>
              <a:pPr/>
              <a:t>07/07/2010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156448" y="6422064"/>
            <a:ext cx="762000" cy="365125"/>
          </a:xfrm>
        </p:spPr>
        <p:txBody>
          <a:bodyPr/>
          <a:lstStyle/>
          <a:p>
            <a:pPr>
              <a:defRPr/>
            </a:pPr>
            <a:fld id="{25FDC365-89C7-4D12-B984-B515FE2F5E90}"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457200" y="6422064"/>
            <a:ext cx="2133600" cy="365125"/>
          </a:xfrm>
        </p:spPr>
        <p:txBody>
          <a:bodyPr/>
          <a:lstStyle/>
          <a:p>
            <a:fld id="{17E7A991-F1F2-481B-846D-07B747F9B438}" type="datetime1">
              <a:rPr lang="es-ES" smtClean="0"/>
              <a:pPr/>
              <a:t>07/07/2010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pPr>
              <a:defRPr/>
            </a:pPr>
            <a:fld id="{25FDC365-89C7-4D12-B984-B515FE2F5E90}" type="slidenum">
              <a:rPr lang="en-US" smtClean="0"/>
              <a:pPr>
                <a:defRPr/>
              </a:pPr>
              <a:t>‹#›</a:t>
            </a:fld>
            <a:endParaRPr lang="en-US"/>
          </a:p>
        </p:txBody>
      </p:sp>
    </p:spTree>
  </p:cSld>
  <p:clrMapOvr>
    <a:masterClrMapping/>
  </p:clrMapOvr>
  <p:transition>
    <p:wheel spokes="8"/>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11 Forma libre"/>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15 Forma libre"/>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8 Marcador de título"/>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B012B4C2-372F-4B27-A951-220E264B7AC7}" type="datetime1">
              <a:rPr lang="es-ES" smtClean="0"/>
              <a:pPr/>
              <a:t>07/07/2010</a:t>
            </a:fld>
            <a:endParaRPr lang="es-ES"/>
          </a:p>
        </p:txBody>
      </p:sp>
      <p:sp>
        <p:nvSpPr>
          <p:cNvPr id="22" name="21 Marcador de pie de página"/>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s-ES"/>
          </a:p>
        </p:txBody>
      </p:sp>
      <p:sp>
        <p:nvSpPr>
          <p:cNvPr id="18" name="17 Marcador de número de diapositiva"/>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25FDC365-89C7-4D12-B984-B515FE2F5E90}"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wheel spokes="8"/>
  </p:transition>
  <p:timing>
    <p:tnLst>
      <p:par>
        <p:cTn id="1" dur="indefinite" restart="never" nodeType="tmRoot"/>
      </p:par>
    </p:tnLst>
  </p:timing>
  <p:hf sldNum="0"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emf"/><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txBox="1">
            <a:spLocks noChangeArrowheads="1"/>
          </p:cNvSpPr>
          <p:nvPr/>
        </p:nvSpPr>
        <p:spPr bwMode="auto">
          <a:xfrm>
            <a:off x="0" y="2000240"/>
            <a:ext cx="9144000" cy="30469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algn="ctr">
              <a:buClrTx/>
              <a:defRPr/>
            </a:pPr>
            <a:r>
              <a:rPr kumimoji="0" lang="es-ES" sz="3200" i="0" u="none" strike="noStrike" kern="0" normalizeH="0" baseline="0" noProof="0" dirty="0" smtClean="0">
                <a:ln w="17780" cmpd="sng">
                  <a:solidFill>
                    <a:sysClr val="windowText" lastClr="000000"/>
                  </a:solidFill>
                  <a:prstDash val="solid"/>
                  <a:miter lim="800000"/>
                </a:ln>
                <a:solidFill>
                  <a:sysClr val="windowText" lastClr="000000"/>
                </a:solidFill>
                <a:uLnTx/>
                <a:uFillTx/>
                <a:latin typeface="+mn-lt"/>
                <a:ea typeface="+mj-ea"/>
                <a:cs typeface="+mj-cs"/>
              </a:rPr>
              <a:t> </a:t>
            </a:r>
            <a:r>
              <a:rPr lang="es-ES" sz="3200" dirty="0" smtClean="0">
                <a:ln w="17780" cmpd="sng">
                  <a:solidFill>
                    <a:sysClr val="windowText" lastClr="000000"/>
                  </a:solidFill>
                  <a:prstDash val="solid"/>
                  <a:miter lim="800000"/>
                </a:ln>
                <a:solidFill>
                  <a:sysClr val="windowText" lastClr="000000"/>
                </a:solidFill>
                <a:latin typeface="+mn-lt"/>
              </a:rPr>
              <a:t>Llevando el acceso a la banda ancha a las áreas rurales: un enfoque paso a paso para reguladores, hacedores de política y administradores de programas de acceso universal.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3200" i="0" u="none" strike="noStrike" kern="0" normalizeH="0" baseline="0" noProof="0" dirty="0" smtClean="0">
              <a:ln w="17780" cmpd="sng">
                <a:solidFill>
                  <a:sysClr val="windowText" lastClr="000000"/>
                </a:solidFill>
                <a:prstDash val="solid"/>
                <a:miter lim="800000"/>
              </a:ln>
              <a:solidFill>
                <a:sysClr val="windowText" lastClr="000000"/>
              </a:solidFill>
              <a:uLnTx/>
              <a:uFillTx/>
              <a:latin typeface="+mn-lt"/>
              <a:ea typeface="+mj-ea"/>
              <a:cs typeface="+mj-cs"/>
            </a:endParaRPr>
          </a:p>
        </p:txBody>
      </p:sp>
      <p:sp>
        <p:nvSpPr>
          <p:cNvPr id="9" name="Rectangle 8"/>
          <p:cNvSpPr/>
          <p:nvPr/>
        </p:nvSpPr>
        <p:spPr>
          <a:xfrm>
            <a:off x="1643042" y="5357826"/>
            <a:ext cx="5857916" cy="830997"/>
          </a:xfrm>
          <a:prstGeom prst="rect">
            <a:avLst/>
          </a:prstGeom>
        </p:spPr>
        <p:txBody>
          <a:bodyPr wrap="square">
            <a:spAutoFit/>
          </a:bodyPr>
          <a:lstStyle/>
          <a:p>
            <a:pPr algn="ctr"/>
            <a:endParaRPr lang="es-ES" sz="2400" b="1" dirty="0" smtClean="0">
              <a:solidFill>
                <a:srgbClr val="0070C0"/>
              </a:solidFill>
              <a:latin typeface="+mn-lt"/>
            </a:endParaRPr>
          </a:p>
          <a:p>
            <a:pPr algn="ctr"/>
            <a:r>
              <a:rPr lang="es-ES" sz="2400" b="1" dirty="0" smtClean="0">
                <a:solidFill>
                  <a:srgbClr val="0070C0"/>
                </a:solidFill>
                <a:latin typeface="+mn-lt"/>
              </a:rPr>
              <a:t>7 de julio, República Dominicana</a:t>
            </a:r>
            <a:endParaRPr lang="es-ES" sz="2400" b="1" dirty="0">
              <a:solidFill>
                <a:srgbClr val="0070C0"/>
              </a:solidFill>
              <a:latin typeface="+mn-lt"/>
            </a:endParaRPr>
          </a:p>
        </p:txBody>
      </p:sp>
      <p:sp>
        <p:nvSpPr>
          <p:cNvPr id="10" name="Rectangle 8"/>
          <p:cNvSpPr>
            <a:spLocks noChangeArrowheads="1"/>
          </p:cNvSpPr>
          <p:nvPr/>
        </p:nvSpPr>
        <p:spPr bwMode="white">
          <a:xfrm>
            <a:off x="1500166" y="4929198"/>
            <a:ext cx="5877296" cy="634020"/>
          </a:xfrm>
          <a:prstGeom prst="rect">
            <a:avLst/>
          </a:prstGeom>
          <a:noFill/>
          <a:ln w="76200" algn="ctr">
            <a:noFill/>
            <a:miter lim="800000"/>
            <a:headEnd/>
            <a:tailEnd/>
          </a:ln>
        </p:spPr>
        <p:txBody>
          <a:bodyPr wrap="square">
            <a:spAutoFit/>
          </a:bodyPr>
          <a:lstStyle/>
          <a:p>
            <a:pPr algn="ctr">
              <a:lnSpc>
                <a:spcPct val="80000"/>
              </a:lnSpc>
              <a:spcBef>
                <a:spcPct val="20000"/>
              </a:spcBef>
              <a:buClr>
                <a:srgbClr val="0E438A"/>
              </a:buClr>
              <a:buSzPct val="110000"/>
              <a:buFont typeface="Wingdings" pitchFamily="2" charset="2"/>
              <a:buNone/>
            </a:pPr>
            <a:r>
              <a:rPr lang="es-ES" sz="4400" dirty="0" smtClean="0">
                <a:solidFill>
                  <a:srgbClr val="0070C0"/>
                </a:solidFill>
                <a:latin typeface="+mn-lt"/>
                <a:cs typeface="Arial" pitchFamily="34" charset="0"/>
              </a:rPr>
              <a:t>Edwin San Román</a:t>
            </a:r>
            <a:endParaRPr lang="es-ES" sz="4400" dirty="0">
              <a:solidFill>
                <a:srgbClr val="0070C0"/>
              </a:solidFill>
              <a:latin typeface="+mn-lt"/>
              <a:cs typeface="Arial" pitchFamily="34" charset="0"/>
            </a:endParaRPr>
          </a:p>
        </p:txBody>
      </p:sp>
      <p:pic>
        <p:nvPicPr>
          <p:cNvPr id="7" name="Imagen 6"/>
          <p:cNvPicPr>
            <a:picLocks noChangeAspect="1" noChangeArrowheads="1"/>
          </p:cNvPicPr>
          <p:nvPr/>
        </p:nvPicPr>
        <p:blipFill rotWithShape="1">
          <a:blip r:embed="rId3">
            <a:extLst>
              <a:ext uri="{28A0092B-C50C-407E-A947-70E740481C1C}">
                <a14:useLocalDpi xmlns:a14="http://schemas.microsoft.com/office/drawing/2010/main" xmlns="" val="0"/>
              </a:ext>
            </a:extLst>
          </a:blip>
          <a:stretch/>
        </p:blipFill>
        <p:spPr bwMode="auto">
          <a:xfrm>
            <a:off x="214282" y="142852"/>
            <a:ext cx="3723456" cy="1712857"/>
          </a:xfrm>
          <a:prstGeom prst="rect">
            <a:avLst/>
          </a:prstGeom>
          <a:noFill/>
          <a:ln>
            <a:noFill/>
          </a:ln>
          <a:extLst>
            <a:ext uri="{909E8E84-426E-40DD-AFC4-6F175D3DCCD1}">
              <a14:hiddenFill xmlns:a14="http://schemas.microsoft.com/office/drawing/2010/main" xmlns="">
                <a:solidFill>
                  <a:srgbClr xmlns:mc="http://schemas.openxmlformats.org/markup-compatibility/2006" val="FFFFFF" mc:Ignorable=""/>
                </a:solidFill>
              </a14:hiddenFill>
            </a:ext>
            <a:ext uri="{91240B29-F687-4F45-9708-019B960494DF}">
              <a14:hiddenLine xmlns:a14="http://schemas.microsoft.com/office/drawing/2010/main" xmlns="" w="9525">
                <a:solidFill>
                  <a:srgbClr xmlns:mc="http://schemas.openxmlformats.org/markup-compatibility/2006" val="000000" mc:Ignorable=""/>
                </a:solidFill>
                <a:miter lim="800000"/>
                <a:headEnd/>
                <a:tailEnd/>
              </a14:hiddenLine>
            </a:ext>
          </a:extLst>
        </p:spPr>
      </p:pic>
      <p:pic>
        <p:nvPicPr>
          <p:cNvPr id="11" name="Picture 2" descr="C:\Users\amdejesus\Pictures\VARIAS\logo indotel transparente.png"/>
          <p:cNvPicPr>
            <a:picLocks noChangeAspect="1" noChangeArrowheads="1"/>
          </p:cNvPicPr>
          <p:nvPr/>
        </p:nvPicPr>
        <p:blipFill>
          <a:blip r:embed="rId4"/>
          <a:srcRect/>
          <a:stretch>
            <a:fillRect/>
          </a:stretch>
        </p:blipFill>
        <p:spPr bwMode="auto">
          <a:xfrm>
            <a:off x="7000892" y="142852"/>
            <a:ext cx="1950559" cy="1438537"/>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Flecha arriba"/>
          <p:cNvSpPr/>
          <p:nvPr/>
        </p:nvSpPr>
        <p:spPr>
          <a:xfrm>
            <a:off x="642910" y="0"/>
            <a:ext cx="2000264" cy="435769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aiandra GD" pitchFamily="34" charset="0"/>
              </a:rPr>
              <a:t>10%</a:t>
            </a:r>
            <a:endParaRPr lang="es-DO"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aiandra GD" pitchFamily="34" charset="0"/>
            </a:endParaRPr>
          </a:p>
        </p:txBody>
      </p:sp>
      <p:sp>
        <p:nvSpPr>
          <p:cNvPr id="6" name="5 Flecha arriba"/>
          <p:cNvSpPr/>
          <p:nvPr/>
        </p:nvSpPr>
        <p:spPr>
          <a:xfrm>
            <a:off x="5929322" y="1071546"/>
            <a:ext cx="1857388" cy="30694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aiandra GD" pitchFamily="34" charset="0"/>
              </a:rPr>
              <a:t>1.3%</a:t>
            </a:r>
            <a:endParaRPr lang="es-DO"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aiandra GD" pitchFamily="34" charset="0"/>
            </a:endParaRPr>
          </a:p>
        </p:txBody>
      </p:sp>
      <p:pic>
        <p:nvPicPr>
          <p:cNvPr id="7" name="Picture 4"/>
          <p:cNvPicPr/>
          <p:nvPr/>
        </p:nvPicPr>
        <p:blipFill>
          <a:blip r:embed="rId3" cstate="print"/>
          <a:stretch>
            <a:fillRect/>
          </a:stretch>
        </p:blipFill>
        <p:spPr>
          <a:xfrm>
            <a:off x="4857752" y="3643314"/>
            <a:ext cx="4286248" cy="3214686"/>
          </a:xfrm>
          <a:prstGeom prst="rect">
            <a:avLst/>
          </a:prstGeom>
          <a:ln>
            <a:noFill/>
          </a:ln>
          <a:effectLst>
            <a:outerShdw blurRad="292100" dist="139700" dir="2700000" algn="tl" rotWithShape="0">
              <a:srgbClr val="333333">
                <a:alpha val="65000"/>
              </a:srgbClr>
            </a:outerShdw>
          </a:effectLst>
        </p:spPr>
      </p:pic>
      <p:sp>
        <p:nvSpPr>
          <p:cNvPr id="8" name="7 Rectángulo"/>
          <p:cNvSpPr/>
          <p:nvPr/>
        </p:nvSpPr>
        <p:spPr>
          <a:xfrm>
            <a:off x="7286644" y="3143248"/>
            <a:ext cx="1500198" cy="92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4600" b="1" dirty="0">
                <a:ln w="17780" cmpd="sng">
                  <a:solidFill>
                    <a:schemeClr val="bg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Arial" pitchFamily="34" charset="0"/>
                <a:cs typeface="Arial" pitchFamily="34" charset="0"/>
              </a:rPr>
              <a:t>PIB</a:t>
            </a:r>
          </a:p>
        </p:txBody>
      </p:sp>
      <p:sp>
        <p:nvSpPr>
          <p:cNvPr id="10" name="9 Flecha curvada hacia arriba"/>
          <p:cNvSpPr/>
          <p:nvPr/>
        </p:nvSpPr>
        <p:spPr>
          <a:xfrm>
            <a:off x="2571736" y="2285992"/>
            <a:ext cx="3643338" cy="1071570"/>
          </a:xfrm>
          <a:prstGeom prst="curvedUpArrow">
            <a:avLst>
              <a:gd name="adj1" fmla="val 25000"/>
              <a:gd name="adj2" fmla="val 98384"/>
              <a:gd name="adj3" fmla="val 49889"/>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DO">
              <a:solidFill>
                <a:schemeClr val="tx1"/>
              </a:solidFill>
              <a:latin typeface="Maiandra GD" pitchFamily="34" charset="0"/>
            </a:endParaRPr>
          </a:p>
        </p:txBody>
      </p:sp>
      <p:sp>
        <p:nvSpPr>
          <p:cNvPr id="12" name="11 Rectángulo"/>
          <p:cNvSpPr/>
          <p:nvPr/>
        </p:nvSpPr>
        <p:spPr>
          <a:xfrm>
            <a:off x="2143108" y="1285860"/>
            <a:ext cx="3857652" cy="92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4600" b="1" dirty="0">
                <a:ln w="17780" cmpd="sng">
                  <a:solidFill>
                    <a:schemeClr val="bg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Arial" pitchFamily="34" charset="0"/>
                <a:cs typeface="Arial" pitchFamily="34" charset="0"/>
              </a:rPr>
              <a:t>Penetración </a:t>
            </a:r>
            <a:r>
              <a:rPr lang="es-DO" sz="4600" b="1" dirty="0" smtClean="0">
                <a:ln w="17780" cmpd="sng">
                  <a:solidFill>
                    <a:schemeClr val="bg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Arial" pitchFamily="34" charset="0"/>
                <a:cs typeface="Arial" pitchFamily="34" charset="0"/>
              </a:rPr>
              <a:t>BA</a:t>
            </a:r>
            <a:endParaRPr lang="es-DO" sz="4600" b="1" dirty="0">
              <a:ln w="17780" cmpd="sng">
                <a:solidFill>
                  <a:schemeClr val="bg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Arial" pitchFamily="34" charset="0"/>
              <a:cs typeface="Arial" pitchFamily="34" charset="0"/>
            </a:endParaRPr>
          </a:p>
        </p:txBody>
      </p:sp>
      <p:pic>
        <p:nvPicPr>
          <p:cNvPr id="14" name="Picture 2" descr="C:\Users\amdejesus\Pictures\VARIAS\INDOTEL\DSC06174.JPG"/>
          <p:cNvPicPr>
            <a:picLocks noGrp="1" noChangeAspect="1" noChangeArrowheads="1"/>
          </p:cNvPicPr>
          <p:nvPr>
            <p:ph idx="1"/>
          </p:nvPr>
        </p:nvPicPr>
        <p:blipFill>
          <a:blip r:embed="rId4" cstate="print"/>
          <a:srcRect/>
          <a:stretch>
            <a:fillRect/>
          </a:stretch>
        </p:blipFill>
        <p:spPr bwMode="auto">
          <a:xfrm>
            <a:off x="0" y="3619500"/>
            <a:ext cx="4857752" cy="3238501"/>
          </a:xfrm>
          <a:prstGeom prst="rect">
            <a:avLst/>
          </a:prstGeom>
          <a:noFill/>
        </p:spPr>
      </p:pic>
    </p:spTree>
    <p:extLst>
      <p:ext uri="{BB962C8B-B14F-4D97-AF65-F5344CB8AC3E}">
        <p14:creationId xmlns:p14="http://schemas.microsoft.com/office/powerpoint/2010/main" xmlns="" val="2160243027"/>
      </p:ext>
    </p:extLst>
  </p:cSld>
  <p:clrMapOvr>
    <a:masterClrMapping/>
  </p:clrMapOvr>
  <p:transition>
    <p:pull dir="l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Flecha arriba"/>
          <p:cNvSpPr/>
          <p:nvPr/>
        </p:nvSpPr>
        <p:spPr>
          <a:xfrm>
            <a:off x="35496" y="116632"/>
            <a:ext cx="1533234" cy="38633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aiandra GD" pitchFamily="34" charset="0"/>
              </a:rPr>
              <a:t>10%</a:t>
            </a:r>
            <a:endParaRPr lang="es-DO"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aiandra GD" pitchFamily="34" charset="0"/>
            </a:endParaRPr>
          </a:p>
        </p:txBody>
      </p:sp>
      <p:sp>
        <p:nvSpPr>
          <p:cNvPr id="7" name="6 Flecha arriba"/>
          <p:cNvSpPr/>
          <p:nvPr/>
        </p:nvSpPr>
        <p:spPr>
          <a:xfrm>
            <a:off x="6215074" y="785794"/>
            <a:ext cx="1643074" cy="3960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aiandra GD" pitchFamily="34" charset="0"/>
              </a:rPr>
              <a:t>0.5%</a:t>
            </a:r>
            <a:endParaRPr lang="es-DO"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aiandra GD" pitchFamily="34" charset="0"/>
            </a:endParaRPr>
          </a:p>
        </p:txBody>
      </p:sp>
      <p:pic>
        <p:nvPicPr>
          <p:cNvPr id="9" name="Picture 30" descr="DSC_0149.jpg"/>
          <p:cNvPicPr>
            <a:picLocks noChangeAspect="1" noChangeArrowheads="1"/>
          </p:cNvPicPr>
          <p:nvPr/>
        </p:nvPicPr>
        <p:blipFill rotWithShape="1">
          <a:blip r:embed="rId3"/>
          <a:srcRect r="21239" b="9895"/>
          <a:stretch/>
        </p:blipFill>
        <p:spPr bwMode="auto">
          <a:xfrm flipH="1">
            <a:off x="0" y="3494913"/>
            <a:ext cx="4429124" cy="3363088"/>
          </a:xfrm>
          <a:prstGeom prst="rect">
            <a:avLst/>
          </a:prstGeom>
          <a:ln>
            <a:noFill/>
          </a:ln>
          <a:effectLst>
            <a:outerShdw blurRad="190500" algn="tl" rotWithShape="0">
              <a:srgbClr val="000000">
                <a:alpha val="70000"/>
              </a:srgbClr>
            </a:outerShdw>
          </a:effectLst>
        </p:spPr>
      </p:pic>
      <p:pic>
        <p:nvPicPr>
          <p:cNvPr id="12" name="11 Imagen" descr="C:\Users\amdejesus\Pictures\VARIAS\INDOTEL\DSC_0028.jpg"/>
          <p:cNvPicPr/>
          <p:nvPr/>
        </p:nvPicPr>
        <p:blipFill>
          <a:blip r:embed="rId4" cstate="print"/>
          <a:srcRect/>
          <a:stretch>
            <a:fillRect/>
          </a:stretch>
        </p:blipFill>
        <p:spPr bwMode="auto">
          <a:xfrm>
            <a:off x="4500562" y="3500438"/>
            <a:ext cx="4643438" cy="3357562"/>
          </a:xfrm>
          <a:prstGeom prst="rect">
            <a:avLst/>
          </a:prstGeom>
          <a:ln>
            <a:noFill/>
          </a:ln>
          <a:effectLst>
            <a:outerShdw blurRad="190500" algn="tl" rotWithShape="0">
              <a:srgbClr val="000000">
                <a:alpha val="70000"/>
              </a:srgbClr>
            </a:outerShdw>
          </a:effectLst>
        </p:spPr>
      </p:pic>
      <p:sp>
        <p:nvSpPr>
          <p:cNvPr id="8" name="7 Rectángulo"/>
          <p:cNvSpPr/>
          <p:nvPr/>
        </p:nvSpPr>
        <p:spPr>
          <a:xfrm>
            <a:off x="7286676" y="2143116"/>
            <a:ext cx="1571604" cy="928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DO" sz="4600" b="1" dirty="0" smtClean="0">
                <a:ln w="17780" cmpd="sng">
                  <a:solidFill>
                    <a:schemeClr val="bg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Arial" pitchFamily="34" charset="0"/>
                <a:cs typeface="Arial" pitchFamily="34" charset="0"/>
              </a:rPr>
              <a:t>PIB</a:t>
            </a:r>
            <a:endParaRPr lang="es-DO" sz="4600" b="1" dirty="0">
              <a:ln w="17780" cmpd="sng">
                <a:solidFill>
                  <a:schemeClr val="bg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Arial" pitchFamily="34" charset="0"/>
              <a:cs typeface="Arial" pitchFamily="34" charset="0"/>
            </a:endParaRPr>
          </a:p>
        </p:txBody>
      </p:sp>
      <p:sp>
        <p:nvSpPr>
          <p:cNvPr id="10" name="9 CuadroTexto"/>
          <p:cNvSpPr txBox="1"/>
          <p:nvPr/>
        </p:nvSpPr>
        <p:spPr>
          <a:xfrm>
            <a:off x="857224" y="857232"/>
            <a:ext cx="3929090" cy="1938992"/>
          </a:xfrm>
          <a:prstGeom prst="rect">
            <a:avLst/>
          </a:prstGeom>
          <a:noFill/>
        </p:spPr>
        <p:txBody>
          <a:bodyPr wrap="square" rtlCol="0">
            <a:spAutoFit/>
          </a:bodyPr>
          <a:lstStyle/>
          <a:p>
            <a:pPr algn="ctr"/>
            <a:r>
              <a:rPr lang="es-DO" sz="4000" b="1" spc="-300" dirty="0">
                <a:ln w="17780" cmpd="sng">
                  <a:solidFill>
                    <a:schemeClr val="bg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Arial" pitchFamily="34" charset="0"/>
                <a:cs typeface="Arial" pitchFamily="34" charset="0"/>
              </a:rPr>
              <a:t>Penetración</a:t>
            </a:r>
            <a:r>
              <a:rPr lang="es-DO" sz="4000" b="1" spc="-300" dirty="0" smtClean="0">
                <a:latin typeface="Arial" pitchFamily="34" charset="0"/>
                <a:cs typeface="Arial" pitchFamily="34" charset="0"/>
              </a:rPr>
              <a:t> </a:t>
            </a:r>
          </a:p>
          <a:p>
            <a:pPr algn="ctr"/>
            <a:r>
              <a:rPr lang="es-DO" sz="4000" b="1" spc="-300" dirty="0" smtClean="0">
                <a:ln w="17780" cmpd="sng">
                  <a:solidFill>
                    <a:schemeClr val="bg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Arial" pitchFamily="34" charset="0"/>
                <a:cs typeface="Arial" pitchFamily="34" charset="0"/>
              </a:rPr>
              <a:t>celular</a:t>
            </a:r>
            <a:endParaRPr lang="es-DO" sz="4000" b="1" spc="-300" dirty="0">
              <a:ln w="17780" cmpd="sng">
                <a:solidFill>
                  <a:schemeClr val="bg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Arial" pitchFamily="34" charset="0"/>
              <a:cs typeface="Arial" pitchFamily="34" charset="0"/>
            </a:endParaRPr>
          </a:p>
          <a:p>
            <a:pPr algn="ctr"/>
            <a:endParaRPr lang="es-DO" sz="4000" b="1" spc="-300" dirty="0">
              <a:latin typeface="Arial" pitchFamily="34" charset="0"/>
              <a:cs typeface="Arial" pitchFamily="34" charset="0"/>
            </a:endParaRPr>
          </a:p>
        </p:txBody>
      </p:sp>
      <p:sp>
        <p:nvSpPr>
          <p:cNvPr id="11" name="10 Flecha curvada hacia arriba"/>
          <p:cNvSpPr/>
          <p:nvPr/>
        </p:nvSpPr>
        <p:spPr>
          <a:xfrm>
            <a:off x="1785918" y="2000240"/>
            <a:ext cx="4572032" cy="1357322"/>
          </a:xfrm>
          <a:prstGeom prst="curvedUpArrow">
            <a:avLst>
              <a:gd name="adj1" fmla="val 25000"/>
              <a:gd name="adj2" fmla="val 98384"/>
              <a:gd name="adj3" fmla="val 5105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DO">
              <a:solidFill>
                <a:schemeClr val="tx1"/>
              </a:solidFill>
              <a:latin typeface="Maiandra GD" pitchFamily="34" charset="0"/>
            </a:endParaRPr>
          </a:p>
        </p:txBody>
      </p:sp>
    </p:spTree>
  </p:cSld>
  <p:clrMapOvr>
    <a:masterClrMapping/>
  </p:clrMapOvr>
  <p:transition>
    <p:wheel spokes="8"/>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atos\Fotos desde 12 de Enero 2010\Kenia\Kenia 14 de Junio de 2010\DSC_1290.JPG"/>
          <p:cNvPicPr>
            <a:picLocks noChangeAspect="1" noChangeArrowheads="1"/>
          </p:cNvPicPr>
          <p:nvPr/>
        </p:nvPicPr>
        <p:blipFill>
          <a:blip r:embed="rId3" cstate="print"/>
          <a:srcRect/>
          <a:stretch>
            <a:fillRect/>
          </a:stretch>
        </p:blipFill>
        <p:spPr bwMode="auto">
          <a:xfrm>
            <a:off x="428596" y="1400959"/>
            <a:ext cx="3434678" cy="5171313"/>
          </a:xfrm>
          <a:prstGeom prst="rect">
            <a:avLst/>
          </a:prstGeom>
          <a:ln>
            <a:noFill/>
          </a:ln>
          <a:effectLst>
            <a:outerShdw blurRad="190500" algn="tl" rotWithShape="0">
              <a:srgbClr val="000000">
                <a:alpha val="70000"/>
              </a:srgbClr>
            </a:outerShdw>
          </a:effectLst>
        </p:spPr>
      </p:pic>
      <p:pic>
        <p:nvPicPr>
          <p:cNvPr id="6" name="Picture 2" descr="C:\Datos\Fotos desde 12 de Enero 2010\Kenia\Kenia 14 de Junio de 2010\DSC_1291.JPG"/>
          <p:cNvPicPr>
            <a:picLocks noChangeAspect="1" noChangeArrowheads="1"/>
          </p:cNvPicPr>
          <p:nvPr/>
        </p:nvPicPr>
        <p:blipFill>
          <a:blip r:embed="rId4" cstate="print"/>
          <a:srcRect l="22995"/>
          <a:stretch>
            <a:fillRect/>
          </a:stretch>
        </p:blipFill>
        <p:spPr bwMode="auto">
          <a:xfrm>
            <a:off x="4286247" y="1785927"/>
            <a:ext cx="4306729" cy="3714638"/>
          </a:xfrm>
          <a:prstGeom prst="rect">
            <a:avLst/>
          </a:prstGeom>
          <a:ln>
            <a:noFill/>
          </a:ln>
          <a:effectLst>
            <a:outerShdw blurRad="190500" algn="tl" rotWithShape="0">
              <a:srgbClr val="000000">
                <a:alpha val="70000"/>
              </a:srgbClr>
            </a:outerShdw>
          </a:effectLst>
        </p:spPr>
      </p:pic>
      <p:sp>
        <p:nvSpPr>
          <p:cNvPr id="7" name="6 CuadroTexto"/>
          <p:cNvSpPr txBox="1"/>
          <p:nvPr/>
        </p:nvSpPr>
        <p:spPr>
          <a:xfrm>
            <a:off x="0" y="214290"/>
            <a:ext cx="9144000" cy="923330"/>
          </a:xfrm>
          <a:prstGeom prst="rect">
            <a:avLst/>
          </a:prstGeom>
          <a:noFill/>
        </p:spPr>
        <p:txBody>
          <a:bodyPr wrap="square" rtlCol="0">
            <a:spAutoFit/>
          </a:bodyPr>
          <a:lstStyle/>
          <a:p>
            <a:pPr algn="ctr"/>
            <a:r>
              <a:rPr lang="es-DO" sz="5400" dirty="0" smtClean="0">
                <a:solidFill>
                  <a:schemeClr val="tx1"/>
                </a:solidFill>
                <a:latin typeface="Arial" pitchFamily="34" charset="0"/>
                <a:cs typeface="Arial" pitchFamily="34" charset="0"/>
              </a:rPr>
              <a:t>Pastor </a:t>
            </a:r>
            <a:r>
              <a:rPr lang="es-DO" sz="5400" dirty="0" err="1" smtClean="0">
                <a:solidFill>
                  <a:schemeClr val="tx1"/>
                </a:solidFill>
                <a:latin typeface="Arial" pitchFamily="34" charset="0"/>
                <a:cs typeface="Arial" pitchFamily="34" charset="0"/>
              </a:rPr>
              <a:t>Masai</a:t>
            </a:r>
            <a:r>
              <a:rPr lang="es-DO" sz="5400" dirty="0" smtClean="0">
                <a:solidFill>
                  <a:schemeClr val="tx1"/>
                </a:solidFill>
                <a:latin typeface="Arial" pitchFamily="34" charset="0"/>
                <a:cs typeface="Arial" pitchFamily="34" charset="0"/>
              </a:rPr>
              <a:t> Keniano</a:t>
            </a:r>
            <a:endParaRPr lang="es-DO" sz="5400" dirty="0">
              <a:solidFill>
                <a:schemeClr val="tx1"/>
              </a:solidFill>
              <a:latin typeface="Arial" pitchFamily="34" charset="0"/>
              <a:cs typeface="Arial" pitchFamily="34"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2780928"/>
            <a:ext cx="8229600" cy="1143000"/>
          </a:xfrm>
        </p:spPr>
        <p:txBody>
          <a:bodyPr>
            <a:noAutofit/>
          </a:bodyPr>
          <a:lstStyle/>
          <a:p>
            <a:pPr algn="ctr"/>
            <a:r>
              <a:rPr lang="es-ES" sz="7000" b="1" dirty="0" smtClean="0">
                <a:ln w="11430">
                  <a:solidFill>
                    <a:schemeClr val="tx1"/>
                  </a:solidFill>
                </a:ln>
                <a:latin typeface="+mn-lt"/>
              </a:rPr>
              <a:t>Los Botados Monte Plata</a:t>
            </a:r>
          </a:p>
        </p:txBody>
      </p:sp>
    </p:spTree>
  </p:cSld>
  <p:clrMapOvr>
    <a:masterClrMapping/>
  </p:clrMapOvr>
  <p:transition>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1"/>
          <p:cNvSpPr txBox="1">
            <a:spLocks noChangeArrowheads="1"/>
          </p:cNvSpPr>
          <p:nvPr/>
        </p:nvSpPr>
        <p:spPr bwMode="auto">
          <a:xfrm>
            <a:off x="285720" y="642918"/>
            <a:ext cx="4714908" cy="3101909"/>
          </a:xfrm>
          <a:prstGeom prst="rect">
            <a:avLst/>
          </a:prstGeom>
          <a:noFill/>
          <a:ln w="9525">
            <a:noFill/>
            <a:round/>
            <a:headEnd/>
            <a:tailEnd/>
          </a:ln>
        </p:spPr>
        <p:txBody>
          <a:bodyPr wrap="square" lIns="81606" tIns="42435" rIns="81606" bIns="42435">
            <a:spAutoFit/>
          </a:bodyPr>
          <a:lstStyle/>
          <a:p>
            <a:r>
              <a:rPr lang="es-ES" sz="2700" dirty="0" smtClean="0">
                <a:solidFill>
                  <a:schemeClr val="tx1"/>
                </a:solidFill>
                <a:latin typeface="+mn-lt"/>
                <a:cs typeface="Times New Roman" pitchFamily="18" charset="0"/>
              </a:rPr>
              <a:t>Gracias a la banda ancha, cientos de niños, jóvenes y adultos han adquirido experiencia en el uso del computador y se han graduado en cursos de entrenamiento.</a:t>
            </a:r>
            <a:endParaRPr lang="en-US" sz="2700" dirty="0">
              <a:solidFill>
                <a:schemeClr val="tx1"/>
              </a:solidFill>
              <a:latin typeface="+mn-lt"/>
              <a:cs typeface="Times New Roman" pitchFamily="18" charset="0"/>
            </a:endParaRPr>
          </a:p>
        </p:txBody>
      </p:sp>
      <p:pic>
        <p:nvPicPr>
          <p:cNvPr id="17" name="Picture 10"/>
          <p:cNvPicPr>
            <a:picLocks noChangeAspect="1" noChangeArrowheads="1"/>
          </p:cNvPicPr>
          <p:nvPr/>
        </p:nvPicPr>
        <p:blipFill>
          <a:blip r:embed="rId2" cstate="print"/>
          <a:srcRect/>
          <a:stretch>
            <a:fillRect/>
          </a:stretch>
        </p:blipFill>
        <p:spPr bwMode="auto">
          <a:xfrm>
            <a:off x="4533151" y="3786190"/>
            <a:ext cx="4610849" cy="3071810"/>
          </a:xfrm>
          <a:prstGeom prst="rect">
            <a:avLst/>
          </a:prstGeom>
          <a:noFill/>
          <a:ln w="63500">
            <a:solidFill>
              <a:srgbClr val="0070C0"/>
            </a:solidFill>
            <a:round/>
            <a:headEnd/>
            <a:tailEnd/>
          </a:ln>
        </p:spPr>
      </p:pic>
      <p:pic>
        <p:nvPicPr>
          <p:cNvPr id="18" name="Picture 9"/>
          <p:cNvPicPr>
            <a:picLocks noChangeAspect="1" noChangeArrowheads="1"/>
          </p:cNvPicPr>
          <p:nvPr/>
        </p:nvPicPr>
        <p:blipFill>
          <a:blip r:embed="rId3" cstate="print"/>
          <a:srcRect/>
          <a:stretch>
            <a:fillRect/>
          </a:stretch>
        </p:blipFill>
        <p:spPr bwMode="auto">
          <a:xfrm>
            <a:off x="71406" y="3738586"/>
            <a:ext cx="4572000" cy="3048000"/>
          </a:xfrm>
          <a:prstGeom prst="rect">
            <a:avLst/>
          </a:prstGeom>
          <a:ln w="88900" cap="sq" cmpd="thickThin">
            <a:solidFill>
              <a:srgbClr val="000000"/>
            </a:solidFill>
            <a:prstDash val="solid"/>
            <a:miter lim="800000"/>
          </a:ln>
          <a:effectLst>
            <a:innerShdw blurRad="76200">
              <a:srgbClr val="000000"/>
            </a:innerShdw>
          </a:effectLst>
        </p:spPr>
      </p:pic>
      <p:pic>
        <p:nvPicPr>
          <p:cNvPr id="19" name="Picture 7"/>
          <p:cNvPicPr>
            <a:picLocks noChangeAspect="1" noChangeArrowheads="1"/>
          </p:cNvPicPr>
          <p:nvPr/>
        </p:nvPicPr>
        <p:blipFill>
          <a:blip r:embed="rId4" cstate="print"/>
          <a:srcRect/>
          <a:stretch>
            <a:fillRect/>
          </a:stretch>
        </p:blipFill>
        <p:spPr bwMode="auto">
          <a:xfrm>
            <a:off x="4533441" y="0"/>
            <a:ext cx="4610559" cy="30718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7"/>
          <p:cNvPicPr>
            <a:picLocks noChangeAspect="1" noChangeArrowheads="1"/>
          </p:cNvPicPr>
          <p:nvPr/>
        </p:nvPicPr>
        <p:blipFill>
          <a:blip r:embed="rId4" cstate="print"/>
          <a:srcRect/>
          <a:stretch>
            <a:fillRect/>
          </a:stretch>
        </p:blipFill>
        <p:spPr bwMode="auto">
          <a:xfrm>
            <a:off x="1714480" y="1714488"/>
            <a:ext cx="5790050" cy="38576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 calcmode="lin" valueType="num">
                                      <p:cBhvr>
                                        <p:cTn id="14"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3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800" decel="100000"/>
                                        <p:tgtEl>
                                          <p:spTgt spid="18"/>
                                        </p:tgtEl>
                                      </p:cBhvr>
                                    </p:animEffect>
                                    <p:anim calcmode="lin" valueType="num">
                                      <p:cBhvr>
                                        <p:cTn id="20" dur="800" decel="100000" fill="hold"/>
                                        <p:tgtEl>
                                          <p:spTgt spid="18"/>
                                        </p:tgtEl>
                                        <p:attrNameLst>
                                          <p:attrName>style.rotation</p:attrName>
                                        </p:attrNameLst>
                                      </p:cBhvr>
                                      <p:tavLst>
                                        <p:tav tm="0">
                                          <p:val>
                                            <p:fltVal val="-90"/>
                                          </p:val>
                                        </p:tav>
                                        <p:tav tm="100000">
                                          <p:val>
                                            <p:fltVal val="0"/>
                                          </p:val>
                                        </p:tav>
                                      </p:tavLst>
                                    </p:anim>
                                    <p:anim calcmode="lin" valueType="num">
                                      <p:cBhvr>
                                        <p:cTn id="21" dur="800" decel="100000" fill="hold"/>
                                        <p:tgtEl>
                                          <p:spTgt spid="18"/>
                                        </p:tgtEl>
                                        <p:attrNameLst>
                                          <p:attrName>ppt_x</p:attrName>
                                        </p:attrNameLst>
                                      </p:cBhvr>
                                      <p:tavLst>
                                        <p:tav tm="0">
                                          <p:val>
                                            <p:strVal val="#ppt_x+0.4"/>
                                          </p:val>
                                        </p:tav>
                                        <p:tav tm="100000">
                                          <p:val>
                                            <p:strVal val="#ppt_x-0.05"/>
                                          </p:val>
                                        </p:tav>
                                      </p:tavLst>
                                    </p:anim>
                                    <p:anim calcmode="lin" valueType="num">
                                      <p:cBhvr>
                                        <p:cTn id="22" dur="800" decel="100000" fill="hold"/>
                                        <p:tgtEl>
                                          <p:spTgt spid="18"/>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32" dur="1000" fill="hold"/>
                                        <p:tgtEl>
                                          <p:spTgt spid="19"/>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9"/>
                                        </p:tgtEl>
                                      </p:cBhvr>
                                    </p:animEffect>
                                  </p:childTnLst>
                                </p:cTn>
                              </p:par>
                            </p:childTnLst>
                          </p:cTn>
                        </p:par>
                        <p:par>
                          <p:cTn id="37" fill="hold">
                            <p:stCondLst>
                              <p:cond delay="1000"/>
                            </p:stCondLst>
                            <p:childTnLst>
                              <p:par>
                                <p:cTn id="38" presetID="25" presetClass="entr" presetSubtype="0" fill="hold" nodeType="afterEffect">
                                  <p:stCondLst>
                                    <p:cond delay="400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0"/>
                                        </p:tgtEl>
                                      </p:cBhvr>
                                    </p:animEffect>
                                  </p:childTnLst>
                                </p:cTn>
                              </p:par>
                            </p:childTnLst>
                          </p:cTn>
                        </p:par>
                        <p:par>
                          <p:cTn id="48" fill="hold">
                            <p:stCondLst>
                              <p:cond delay="6000"/>
                            </p:stCondLst>
                            <p:childTnLst>
                              <p:par>
                                <p:cTn id="49" presetID="6" presetClass="emph" presetSubtype="0" fill="hold" nodeType="afterEffect">
                                  <p:stCondLst>
                                    <p:cond delay="0"/>
                                  </p:stCondLst>
                                  <p:childTnLst>
                                    <p:animScale>
                                      <p:cBhvr>
                                        <p:cTn id="50" dur="1000" fill="hold"/>
                                        <p:tgtEl>
                                          <p:spTgt spid="10"/>
                                        </p:tgtEl>
                                      </p:cBhvr>
                                      <p:by x="160000" y="16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2780928"/>
            <a:ext cx="8229600" cy="1143000"/>
          </a:xfrm>
        </p:spPr>
        <p:txBody>
          <a:bodyPr>
            <a:noAutofit/>
          </a:bodyPr>
          <a:lstStyle/>
          <a:p>
            <a:pPr algn="ctr"/>
            <a:r>
              <a:rPr lang="es-ES" sz="8000" b="1" dirty="0" smtClean="0">
                <a:ln w="11430">
                  <a:solidFill>
                    <a:schemeClr val="tx1"/>
                  </a:solidFill>
                </a:ln>
                <a:latin typeface="+mn-lt"/>
              </a:rPr>
              <a:t>La Yautía</a:t>
            </a:r>
            <a:br>
              <a:rPr lang="es-ES" sz="8000" b="1" dirty="0" smtClean="0">
                <a:ln w="11430">
                  <a:solidFill>
                    <a:schemeClr val="tx1"/>
                  </a:solidFill>
                </a:ln>
                <a:latin typeface="+mn-lt"/>
              </a:rPr>
            </a:br>
            <a:r>
              <a:rPr lang="es-ES" sz="8000" b="1" dirty="0" smtClean="0">
                <a:ln w="11430">
                  <a:solidFill>
                    <a:schemeClr val="tx1"/>
                  </a:solidFill>
                </a:ln>
                <a:latin typeface="+mn-lt"/>
              </a:rPr>
              <a:t> Monte Plata</a:t>
            </a:r>
          </a:p>
        </p:txBody>
      </p:sp>
    </p:spTree>
  </p:cSld>
  <p:clrMapOvr>
    <a:masterClrMapping/>
  </p:clrMapOvr>
  <p:transition>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H:\DR. VARGAS\DSC07611.JPG"/>
          <p:cNvPicPr>
            <a:picLocks noGrp="1" noChangeAspect="1" noChangeArrowheads="1"/>
          </p:cNvPicPr>
          <p:nvPr>
            <p:ph idx="1"/>
          </p:nvPr>
        </p:nvPicPr>
        <p:blipFill>
          <a:blip r:embed="rId2" cstate="print"/>
          <a:srcRect/>
          <a:stretch>
            <a:fillRect/>
          </a:stretch>
        </p:blipFill>
        <p:spPr bwMode="auto">
          <a:xfrm>
            <a:off x="-1" y="404665"/>
            <a:ext cx="3962401" cy="6096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C:\Carpeta de Datos\Republica Dominicana\Publicaciones\Indotel te conecta\38.JPG"/>
          <p:cNvPicPr>
            <a:picLocks noGrp="1" noChangeAspect="1" noChangeArrowheads="1"/>
          </p:cNvPicPr>
          <p:nvPr>
            <p:ph idx="4294967295"/>
          </p:nvPr>
        </p:nvPicPr>
        <p:blipFill>
          <a:blip r:embed="rId3" cstate="print"/>
          <a:srcRect l="6193" r="10000" b="6250"/>
          <a:stretch>
            <a:fillRect/>
          </a:stretch>
        </p:blipFill>
        <p:spPr bwMode="auto">
          <a:xfrm>
            <a:off x="3124200" y="481013"/>
            <a:ext cx="6019800" cy="4035425"/>
          </a:xfrm>
          <a:prstGeom prst="rect">
            <a:avLst/>
          </a:prstGeom>
          <a:noFill/>
        </p:spPr>
      </p:pic>
      <p:pic>
        <p:nvPicPr>
          <p:cNvPr id="8" name="Picture 2" descr="C:\Carpeta de Datos\Fotos desde 19 de Agosto de 2008\Republica Dominicana\Yautilla Los Botados  Dr. Vargas 21 de Agosto de 2008\DSC04058.JPG"/>
          <p:cNvPicPr>
            <a:picLocks noGrp="1" noChangeAspect="1" noChangeArrowheads="1"/>
          </p:cNvPicPr>
          <p:nvPr>
            <p:ph idx="4294967295"/>
          </p:nvPr>
        </p:nvPicPr>
        <p:blipFill>
          <a:blip r:embed="rId4" cstate="print"/>
          <a:srcRect l="10597"/>
          <a:stretch>
            <a:fillRect/>
          </a:stretch>
        </p:blipFill>
        <p:spPr bwMode="auto">
          <a:xfrm>
            <a:off x="0" y="4519613"/>
            <a:ext cx="2655888" cy="1981200"/>
          </a:xfrm>
          <a:prstGeom prst="rect">
            <a:avLst/>
          </a:prstGeom>
          <a:noFill/>
        </p:spPr>
      </p:pic>
      <p:pic>
        <p:nvPicPr>
          <p:cNvPr id="4" name="Picture 7"/>
          <p:cNvPicPr>
            <a:picLocks noChangeAspect="1" noChangeArrowheads="1"/>
          </p:cNvPicPr>
          <p:nvPr/>
        </p:nvPicPr>
        <p:blipFill>
          <a:blip r:embed="rId5" cstate="print"/>
          <a:srcRect/>
          <a:stretch>
            <a:fillRect/>
          </a:stretch>
        </p:blipFill>
        <p:spPr bwMode="auto">
          <a:xfrm>
            <a:off x="-1" y="499914"/>
            <a:ext cx="3143250" cy="2095500"/>
          </a:xfrm>
          <a:prstGeom prst="rect">
            <a:avLst/>
          </a:prstGeom>
          <a:noFill/>
          <a:ln w="9525">
            <a:noFill/>
            <a:round/>
            <a:headEnd/>
            <a:tailEnd/>
          </a:ln>
        </p:spPr>
      </p:pic>
      <p:pic>
        <p:nvPicPr>
          <p:cNvPr id="5" name="Picture 8"/>
          <p:cNvPicPr>
            <a:picLocks noChangeAspect="1" noChangeArrowheads="1"/>
          </p:cNvPicPr>
          <p:nvPr/>
        </p:nvPicPr>
        <p:blipFill>
          <a:blip r:embed="rId6" cstate="print"/>
          <a:srcRect/>
          <a:stretch>
            <a:fillRect/>
          </a:stretch>
        </p:blipFill>
        <p:spPr bwMode="auto">
          <a:xfrm>
            <a:off x="3143249" y="480864"/>
            <a:ext cx="6000750" cy="4022725"/>
          </a:xfrm>
          <a:prstGeom prst="rect">
            <a:avLst/>
          </a:prstGeom>
          <a:noFill/>
          <a:ln w="38100">
            <a:solidFill>
              <a:schemeClr val="tx1"/>
            </a:solidFill>
            <a:round/>
            <a:headEnd/>
            <a:tailEnd/>
          </a:ln>
        </p:spPr>
      </p:pic>
      <p:pic>
        <p:nvPicPr>
          <p:cNvPr id="6" name="Picture 10"/>
          <p:cNvPicPr>
            <a:picLocks noChangeAspect="1" noChangeArrowheads="1"/>
          </p:cNvPicPr>
          <p:nvPr/>
        </p:nvPicPr>
        <p:blipFill>
          <a:blip r:embed="rId7" cstate="print"/>
          <a:srcRect/>
          <a:stretch>
            <a:fillRect/>
          </a:stretch>
        </p:blipFill>
        <p:spPr bwMode="auto">
          <a:xfrm>
            <a:off x="5791199" y="4519464"/>
            <a:ext cx="3352800" cy="1981200"/>
          </a:xfrm>
          <a:prstGeom prst="rect">
            <a:avLst/>
          </a:prstGeom>
          <a:noFill/>
          <a:ln w="9525">
            <a:noFill/>
            <a:round/>
            <a:headEnd/>
            <a:tailEnd/>
          </a:ln>
        </p:spPr>
      </p:pic>
      <p:sp>
        <p:nvSpPr>
          <p:cNvPr id="7" name="Text Box 11"/>
          <p:cNvSpPr txBox="1">
            <a:spLocks noChangeArrowheads="1"/>
          </p:cNvSpPr>
          <p:nvPr/>
        </p:nvSpPr>
        <p:spPr bwMode="auto">
          <a:xfrm>
            <a:off x="-1" y="2564904"/>
            <a:ext cx="3048000" cy="1444789"/>
          </a:xfrm>
          <a:prstGeom prst="rect">
            <a:avLst/>
          </a:prstGeom>
          <a:noFill/>
          <a:ln w="9525">
            <a:noFill/>
            <a:round/>
            <a:headEnd/>
            <a:tailEnd/>
          </a:ln>
        </p:spPr>
        <p:txBody>
          <a:bodyPr wrap="square" lIns="81606" tIns="42435" rIns="81606" bIns="42435">
            <a:spAutoFit/>
          </a:bodyPr>
          <a:lstStyle/>
          <a:p>
            <a:pPr defTabSz="407988">
              <a:lnSpc>
                <a:spcPct val="96000"/>
              </a:lnSpc>
              <a:spcBef>
                <a:spcPts val="1025"/>
              </a:spcBef>
              <a:buClr>
                <a:srgbClr val="000000"/>
              </a:buClr>
              <a:buSzPct val="45000"/>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2725" algn="l"/>
                <a:tab pos="5703888" algn="l"/>
                <a:tab pos="6111875" algn="l"/>
                <a:tab pos="6518275" algn="l"/>
                <a:tab pos="6921500" algn="l"/>
                <a:tab pos="7334250" algn="l"/>
                <a:tab pos="7742238" algn="l"/>
                <a:tab pos="8145463" algn="l"/>
              </a:tabLst>
            </a:pPr>
            <a:r>
              <a:rPr lang="es-ES" sz="2300" dirty="0" smtClean="0">
                <a:solidFill>
                  <a:srgbClr val="0070C0"/>
                </a:solidFill>
                <a:latin typeface="+mn-lt"/>
                <a:cs typeface="Times New Roman" pitchFamily="18" charset="0"/>
              </a:rPr>
              <a:t>Jóvenes creativos y entusiastas están usando Internet de banda ancha ... </a:t>
            </a:r>
            <a:endParaRPr lang="es-DO" sz="2300" dirty="0">
              <a:solidFill>
                <a:srgbClr val="0070C0"/>
              </a:solidFill>
              <a:latin typeface="+mn-lt"/>
              <a:cs typeface="Times New Roman" pitchFamily="18" charset="0"/>
            </a:endParaRPr>
          </a:p>
        </p:txBody>
      </p:sp>
      <p:pic>
        <p:nvPicPr>
          <p:cNvPr id="12" name="Picture 3" descr="C:\Users\brosado\Desktop\DR. VARGAS\premiados_evento.jpg"/>
          <p:cNvPicPr>
            <a:picLocks noChangeAspect="1" noChangeArrowheads="1"/>
          </p:cNvPicPr>
          <p:nvPr/>
        </p:nvPicPr>
        <p:blipFill>
          <a:blip r:embed="rId8" cstate="print"/>
          <a:srcRect/>
          <a:stretch>
            <a:fillRect/>
          </a:stretch>
        </p:blipFill>
        <p:spPr bwMode="auto">
          <a:xfrm>
            <a:off x="3962400" y="3033564"/>
            <a:ext cx="5181600" cy="3467100"/>
          </a:xfrm>
          <a:prstGeom prst="rect">
            <a:avLst/>
          </a:prstGeom>
          <a:noFill/>
        </p:spPr>
      </p:pic>
      <p:pic>
        <p:nvPicPr>
          <p:cNvPr id="13" name="Picture 4" descr="DSC05922.JPG"/>
          <p:cNvPicPr>
            <a:picLocks noChangeAspect="1"/>
          </p:cNvPicPr>
          <p:nvPr/>
        </p:nvPicPr>
        <p:blipFill>
          <a:blip r:embed="rId9" cstate="print">
            <a:lum bright="17000" contrast="20000"/>
          </a:blip>
          <a:srcRect t="8984"/>
          <a:stretch>
            <a:fillRect/>
          </a:stretch>
        </p:blipFill>
        <p:spPr bwMode="auto">
          <a:xfrm>
            <a:off x="3962401" y="404664"/>
            <a:ext cx="5181598" cy="2743200"/>
          </a:xfrm>
          <a:prstGeom prst="rect">
            <a:avLst/>
          </a:prstGeom>
          <a:ln>
            <a:noFill/>
          </a:ln>
          <a:effectLst/>
        </p:spPr>
      </p:pic>
      <p:sp>
        <p:nvSpPr>
          <p:cNvPr id="14" name="Text Box 11"/>
          <p:cNvSpPr txBox="1">
            <a:spLocks noChangeArrowheads="1"/>
          </p:cNvSpPr>
          <p:nvPr/>
        </p:nvSpPr>
        <p:spPr bwMode="auto">
          <a:xfrm>
            <a:off x="2819399" y="4680559"/>
            <a:ext cx="3048000" cy="1784562"/>
          </a:xfrm>
          <a:prstGeom prst="rect">
            <a:avLst/>
          </a:prstGeom>
          <a:noFill/>
          <a:ln w="9525">
            <a:noFill/>
            <a:round/>
            <a:headEnd/>
            <a:tailEnd/>
          </a:ln>
        </p:spPr>
        <p:txBody>
          <a:bodyPr wrap="square" lIns="81606" tIns="42435" rIns="81606" bIns="42435">
            <a:spAutoFit/>
          </a:bodyPr>
          <a:lstStyle/>
          <a:p>
            <a:pPr defTabSz="407988">
              <a:lnSpc>
                <a:spcPct val="96000"/>
              </a:lnSpc>
              <a:spcBef>
                <a:spcPts val="1025"/>
              </a:spcBef>
              <a:buClr>
                <a:srgbClr val="000000"/>
              </a:buClr>
              <a:buSzPct val="45000"/>
              <a:tabLst>
                <a:tab pos="0" algn="l"/>
                <a:tab pos="406400" algn="l"/>
                <a:tab pos="814388" algn="l"/>
                <a:tab pos="1220788" algn="l"/>
                <a:tab pos="1628775" algn="l"/>
                <a:tab pos="2036763" algn="l"/>
                <a:tab pos="2441575" algn="l"/>
                <a:tab pos="2851150" algn="l"/>
                <a:tab pos="3259138" algn="l"/>
                <a:tab pos="3665538" algn="l"/>
                <a:tab pos="4073525" algn="l"/>
                <a:tab pos="4481513" algn="l"/>
                <a:tab pos="4889500" algn="l"/>
                <a:tab pos="5292725" algn="l"/>
                <a:tab pos="5703888" algn="l"/>
                <a:tab pos="6111875" algn="l"/>
                <a:tab pos="6518275" algn="l"/>
                <a:tab pos="6921500" algn="l"/>
                <a:tab pos="7334250" algn="l"/>
                <a:tab pos="7742238" algn="l"/>
                <a:tab pos="8145463" algn="l"/>
              </a:tabLst>
            </a:pPr>
            <a:r>
              <a:rPr lang="es-ES" sz="2300" dirty="0" smtClean="0">
                <a:solidFill>
                  <a:srgbClr val="0070C0"/>
                </a:solidFill>
                <a:latin typeface="+mn-lt"/>
                <a:cs typeface="Times New Roman" pitchFamily="18" charset="0"/>
              </a:rPr>
              <a:t>incluso usando viejas "ollas" colocado en la parte superior de los árboles de coco como antenas.</a:t>
            </a:r>
            <a:endParaRPr lang="es-DO" sz="2300" dirty="0">
              <a:solidFill>
                <a:srgbClr val="0070C0"/>
              </a:solidFill>
              <a:latin typeface="+mn-lt"/>
              <a:cs typeface="Times New Roman"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6" presetClass="emph" presetSubtype="0" fill="hold" nodeType="afterEffect">
                                  <p:stCondLst>
                                    <p:cond delay="3500"/>
                                  </p:stCondLst>
                                  <p:childTnLst>
                                    <p:animScale>
                                      <p:cBhvr>
                                        <p:cTn id="12" dur="1000" fill="hold"/>
                                        <p:tgtEl>
                                          <p:spTgt spid="5"/>
                                        </p:tgtEl>
                                      </p:cBhvr>
                                      <p:by x="180000" y="180000"/>
                                    </p:animScale>
                                  </p:childTnLst>
                                </p:cTn>
                              </p:par>
                              <p:par>
                                <p:cTn id="13" presetID="56" presetClass="path" presetSubtype="0" accel="50000" decel="50000" fill="hold" nodeType="withEffect">
                                  <p:stCondLst>
                                    <p:cond delay="0"/>
                                  </p:stCondLst>
                                  <p:childTnLst>
                                    <p:animMotion origin="layout" path="M 5E-6 7.40741E-7 L -0.15521 -0.12662 " pathEditMode="relative" rAng="0" ptsTypes="AA">
                                      <p:cBhvr>
                                        <p:cTn id="14" dur="1000" fill="hold"/>
                                        <p:tgtEl>
                                          <p:spTgt spid="5"/>
                                        </p:tgtEl>
                                        <p:attrNameLst>
                                          <p:attrName>ppt_x</p:attrName>
                                          <p:attrName>ppt_y</p:attrName>
                                        </p:attrNameLst>
                                      </p:cBhvr>
                                      <p:rCtr x="-78" y="-63"/>
                                    </p:animMotion>
                                  </p:childTnLst>
                                </p:cTn>
                              </p:par>
                            </p:childTnLst>
                          </p:cTn>
                        </p:par>
                        <p:par>
                          <p:cTn id="15" fill="hold">
                            <p:stCondLst>
                              <p:cond delay="5500"/>
                            </p:stCondLst>
                            <p:childTnLst>
                              <p:par>
                                <p:cTn id="16" presetID="10" presetClass="exit" presetSubtype="0" fill="hold" nodeType="afterEffect">
                                  <p:stCondLst>
                                    <p:cond delay="0"/>
                                  </p:stCondLst>
                                  <p:childTnLst>
                                    <p:animEffect transition="out" filter="fade">
                                      <p:cBhvr>
                                        <p:cTn id="17" dur="1000"/>
                                        <p:tgtEl>
                                          <p:spTgt spid="9"/>
                                        </p:tgtEl>
                                      </p:cBhvr>
                                    </p:animEffect>
                                    <p:set>
                                      <p:cBhvr>
                                        <p:cTn id="18" dur="1" fill="hold">
                                          <p:stCondLst>
                                            <p:cond delay="999"/>
                                          </p:stCondLst>
                                        </p:cTn>
                                        <p:tgtEl>
                                          <p:spTgt spid="9"/>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4"/>
                                        </p:tgtEl>
                                      </p:cBhvr>
                                    </p:animEffect>
                                    <p:set>
                                      <p:cBhvr>
                                        <p:cTn id="21" dur="1" fill="hold">
                                          <p:stCondLst>
                                            <p:cond delay="999"/>
                                          </p:stCondLst>
                                        </p:cTn>
                                        <p:tgtEl>
                                          <p:spTgt spid="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5"/>
                                        </p:tgtEl>
                                      </p:cBhvr>
                                    </p:animEffect>
                                    <p:set>
                                      <p:cBhvr>
                                        <p:cTn id="24" dur="1" fill="hold">
                                          <p:stCondLst>
                                            <p:cond delay="999"/>
                                          </p:stCondLst>
                                        </p:cTn>
                                        <p:tgtEl>
                                          <p:spTgt spid="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000"/>
                                        <p:tgtEl>
                                          <p:spTgt spid="6"/>
                                        </p:tgtEl>
                                      </p:cBhvr>
                                    </p:animEffect>
                                    <p:set>
                                      <p:cBhvr>
                                        <p:cTn id="27" dur="1" fill="hold">
                                          <p:stCondLst>
                                            <p:cond delay="999"/>
                                          </p:stCondLst>
                                        </p:cTn>
                                        <p:tgtEl>
                                          <p:spTgt spid="6"/>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8"/>
                                        </p:tgtEl>
                                      </p:cBhvr>
                                    </p:animEffect>
                                    <p:set>
                                      <p:cBhvr>
                                        <p:cTn id="33" dur="1" fill="hold">
                                          <p:stCondLst>
                                            <p:cond delay="999"/>
                                          </p:stCondLst>
                                        </p:cTn>
                                        <p:tgtEl>
                                          <p:spTgt spid="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par>
                                <p:cTn id="43" presetID="10" presetClass="exit" presetSubtype="0" fill="hold" grpId="0" nodeType="withEffect">
                                  <p:stCondLst>
                                    <p:cond delay="0"/>
                                  </p:stCondLst>
                                  <p:childTnLst>
                                    <p:animEffect transition="out" filter="fade">
                                      <p:cBhvr>
                                        <p:cTn id="44" dur="1000"/>
                                        <p:tgtEl>
                                          <p:spTgt spid="14"/>
                                        </p:tgtEl>
                                      </p:cBhvr>
                                    </p:animEffect>
                                    <p:set>
                                      <p:cBhvr>
                                        <p:cTn id="45"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2780928"/>
            <a:ext cx="8229600" cy="1143000"/>
          </a:xfrm>
        </p:spPr>
        <p:txBody>
          <a:bodyPr>
            <a:noAutofit/>
          </a:bodyPr>
          <a:lstStyle/>
          <a:p>
            <a:pPr algn="ctr"/>
            <a:r>
              <a:rPr lang="es-ES" sz="8000" b="1" dirty="0" smtClean="0">
                <a:ln w="11430">
                  <a:solidFill>
                    <a:schemeClr val="tx1"/>
                  </a:solidFill>
                </a:ln>
                <a:latin typeface="+mn-lt"/>
              </a:rPr>
              <a:t>Desafíos y Lecciones Aprendidas</a:t>
            </a:r>
          </a:p>
        </p:txBody>
      </p:sp>
    </p:spTree>
  </p:cSld>
  <p:clrMapOvr>
    <a:masterClrMapping/>
  </p:clrMapOvr>
  <p:transition>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2 Marcador de contenido"/>
          <p:cNvSpPr>
            <a:spLocks noGrp="1"/>
          </p:cNvSpPr>
          <p:nvPr>
            <p:ph idx="1"/>
          </p:nvPr>
        </p:nvSpPr>
        <p:spPr>
          <a:xfrm>
            <a:off x="-71470" y="142852"/>
            <a:ext cx="7286644" cy="3139828"/>
          </a:xfrm>
        </p:spPr>
        <p:txBody>
          <a:bodyPr>
            <a:normAutofit/>
          </a:bodyPr>
          <a:lstStyle/>
          <a:p>
            <a:pPr lvl="1" algn="just">
              <a:buClr>
                <a:schemeClr val="accent2">
                  <a:lumMod val="60000"/>
                  <a:lumOff val="40000"/>
                </a:schemeClr>
              </a:buClr>
              <a:buSzPct val="110000"/>
              <a:buFont typeface="Wingdings" pitchFamily="2" charset="2"/>
              <a:buChar char="Ø"/>
            </a:pPr>
            <a:r>
              <a:rPr lang="es-ES" sz="2800" dirty="0" smtClean="0">
                <a:cs typeface="Times New Roman" pitchFamily="18" charset="0"/>
              </a:rPr>
              <a:t>Es fundamental que  exista apoyo político  en todos los niveles para que los proyectos tengan éxito.</a:t>
            </a:r>
          </a:p>
          <a:p>
            <a:pPr algn="just">
              <a:buClr>
                <a:schemeClr val="accent2">
                  <a:lumMod val="60000"/>
                  <a:lumOff val="40000"/>
                </a:schemeClr>
              </a:buClr>
              <a:buFont typeface="Wingdings" pitchFamily="2" charset="2"/>
              <a:buChar char="Ø"/>
            </a:pPr>
            <a:endParaRPr lang="es-ES" sz="2800" dirty="0" smtClean="0">
              <a:cs typeface="Times New Roman" pitchFamily="18" charset="0"/>
            </a:endParaRPr>
          </a:p>
        </p:txBody>
      </p:sp>
      <p:pic>
        <p:nvPicPr>
          <p:cNvPr id="10" name="Picture 2" descr="G:\Carpeta de Datos\Fotos desde 19 de Agosto de 2008\Republica Dominicana\Comendador 5 de Noviembre de 2008 Inauguracion BAR\DSC06273.JPG"/>
          <p:cNvPicPr>
            <a:picLocks noChangeAspect="1" noChangeArrowheads="1"/>
          </p:cNvPicPr>
          <p:nvPr/>
        </p:nvPicPr>
        <p:blipFill>
          <a:blip r:embed="rId3" cstate="print"/>
          <a:srcRect/>
          <a:stretch>
            <a:fillRect/>
          </a:stretch>
        </p:blipFill>
        <p:spPr bwMode="auto">
          <a:xfrm>
            <a:off x="1428732" y="1714488"/>
            <a:ext cx="7715268" cy="5143512"/>
          </a:xfrm>
          <a:prstGeom prst="rect">
            <a:avLst/>
          </a:prstGeom>
          <a:noFill/>
          <a:ln w="9525">
            <a:noFill/>
            <a:miter lim="800000"/>
            <a:headEnd/>
            <a:tailEnd/>
          </a:ln>
        </p:spPr>
      </p:pic>
      <p:sp>
        <p:nvSpPr>
          <p:cNvPr id="12" name="TextBox 11"/>
          <p:cNvSpPr txBox="1"/>
          <p:nvPr/>
        </p:nvSpPr>
        <p:spPr>
          <a:xfrm>
            <a:off x="2786050" y="5780782"/>
            <a:ext cx="4578497" cy="1077218"/>
          </a:xfrm>
          <a:prstGeom prst="rect">
            <a:avLst/>
          </a:prstGeom>
          <a:noFill/>
        </p:spPr>
        <p:txBody>
          <a:bodyPr wrap="none" rtlCol="0">
            <a:spAutoFit/>
          </a:bodyPr>
          <a:lstStyle/>
          <a:p>
            <a:pPr algn="ctr"/>
            <a:r>
              <a:rPr lang="es-ES" sz="3200" b="1" dirty="0" smtClean="0">
                <a:solidFill>
                  <a:srgbClr val="FF0000"/>
                </a:solidFill>
                <a:latin typeface="+mn-lt"/>
              </a:rPr>
              <a:t>Vice Presidente de la </a:t>
            </a:r>
          </a:p>
          <a:p>
            <a:pPr algn="ctr"/>
            <a:r>
              <a:rPr lang="es-ES" sz="3200" b="1" dirty="0" smtClean="0">
                <a:solidFill>
                  <a:srgbClr val="FF0000"/>
                </a:solidFill>
                <a:latin typeface="+mn-lt"/>
              </a:rPr>
              <a:t>República Dominicana</a:t>
            </a:r>
            <a:endParaRPr lang="es-ES" sz="3200" b="1" dirty="0">
              <a:solidFill>
                <a:srgbClr val="FF0000"/>
              </a:solidFill>
              <a:latin typeface="+mn-lt"/>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barn(outHorizontal)">
                                      <p:cBhvr>
                                        <p:cTn id="7" dur="500"/>
                                        <p:tgtEl>
                                          <p:spTgt spid="21506">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6" presetClass="emph" presetSubtype="0" fill="hold" grpId="1" nodeType="afterEffect">
                                  <p:stCondLst>
                                    <p:cond delay="0"/>
                                  </p:stCondLst>
                                  <p:childTnLst>
                                    <p:animScale>
                                      <p:cBhvr>
                                        <p:cTn id="20" dur="10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uiExpand="1" build="p"/>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4314" y="401919"/>
            <a:ext cx="7358082" cy="2169825"/>
          </a:xfrm>
          <a:prstGeom prst="rect">
            <a:avLst/>
          </a:prstGeom>
        </p:spPr>
        <p:txBody>
          <a:bodyPr wrap="square">
            <a:spAutoFit/>
          </a:bodyPr>
          <a:lstStyle/>
          <a:p>
            <a:pPr lvl="1" algn="just">
              <a:buClr>
                <a:schemeClr val="accent2">
                  <a:lumMod val="60000"/>
                  <a:lumOff val="40000"/>
                </a:schemeClr>
              </a:buClr>
              <a:buFont typeface="Wingdings" pitchFamily="2" charset="2"/>
              <a:buChar char="Ø"/>
            </a:pPr>
            <a:r>
              <a:rPr lang="es-ES" sz="2700" dirty="0" smtClean="0">
                <a:solidFill>
                  <a:schemeClr val="tx1"/>
                </a:solidFill>
                <a:latin typeface="+mn-lt"/>
                <a:cs typeface="Times New Roman" pitchFamily="18" charset="0"/>
              </a:rPr>
              <a:t>Los operadores locales suelen subestimar la demanda, la disposición a pagar por los servicios de telecomunicaciones  y también  los conocimientos tecnológicos y uso de computadoras en las aéreas no servidas.</a:t>
            </a:r>
          </a:p>
        </p:txBody>
      </p:sp>
      <p:pic>
        <p:nvPicPr>
          <p:cNvPr id="9" name="Picture 2" descr="C:\Documents and Settings\Edwin\Desktop\LOGOS TODOS JUNTOS.png"/>
          <p:cNvPicPr>
            <a:picLocks noChangeAspect="1" noChangeArrowheads="1"/>
          </p:cNvPicPr>
          <p:nvPr/>
        </p:nvPicPr>
        <p:blipFill>
          <a:blip r:embed="rId2"/>
          <a:srcRect/>
          <a:stretch>
            <a:fillRect/>
          </a:stretch>
        </p:blipFill>
        <p:spPr bwMode="auto">
          <a:xfrm>
            <a:off x="2966798" y="2643182"/>
            <a:ext cx="3033962" cy="3541709"/>
          </a:xfrm>
          <a:prstGeom prst="rect">
            <a:avLst/>
          </a:prstGeom>
          <a:noFill/>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885896" y="116632"/>
            <a:ext cx="5422408"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i="0" u="none" strike="noStrike" kern="1200" normalizeH="0" baseline="0" noProof="0" dirty="0" smtClean="0">
                <a:ln w="17780" cmpd="sng">
                  <a:solidFill>
                    <a:schemeClr val="tx1"/>
                  </a:solidFill>
                  <a:prstDash val="solid"/>
                  <a:miter lim="800000"/>
                </a:ln>
                <a:solidFill>
                  <a:schemeClr val="tx1"/>
                </a:solidFill>
                <a:uLnTx/>
                <a:uFillTx/>
                <a:latin typeface="+mn-lt"/>
                <a:ea typeface="+mj-ea"/>
                <a:cs typeface="+mj-cs"/>
              </a:rPr>
              <a:t>Video</a:t>
            </a:r>
            <a:endParaRPr kumimoji="0" lang="es-ES" sz="5000" i="0" u="none" strike="noStrike" kern="1200" normalizeH="0" baseline="0" noProof="0" dirty="0">
              <a:ln w="17780" cmpd="sng">
                <a:solidFill>
                  <a:schemeClr val="tx1"/>
                </a:solidFill>
                <a:prstDash val="solid"/>
                <a:miter lim="800000"/>
              </a:ln>
              <a:solidFill>
                <a:schemeClr val="tx1"/>
              </a:solidFill>
              <a:uLnTx/>
              <a:uFillTx/>
              <a:latin typeface="+mn-lt"/>
              <a:ea typeface="+mj-ea"/>
              <a:cs typeface="+mj-cs"/>
            </a:endParaRPr>
          </a:p>
        </p:txBody>
      </p:sp>
      <p:sp>
        <p:nvSpPr>
          <p:cNvPr id="6" name="5 Rectángulo"/>
          <p:cNvSpPr/>
          <p:nvPr/>
        </p:nvSpPr>
        <p:spPr>
          <a:xfrm>
            <a:off x="179512" y="657035"/>
            <a:ext cx="3463794" cy="1200329"/>
          </a:xfrm>
          <a:prstGeom prst="rect">
            <a:avLst/>
          </a:prstGeom>
          <a:noFill/>
        </p:spPr>
        <p:txBody>
          <a:bodyPr wrap="square" lIns="91440" tIns="45720" rIns="91440" bIns="45720">
            <a:spAutoFit/>
          </a:bodyPr>
          <a:lstStyle/>
          <a:p>
            <a:pPr algn="ctr"/>
            <a:r>
              <a:rPr lang="es-ES" sz="3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mn-lt"/>
              </a:rPr>
              <a:t>De </a:t>
            </a:r>
            <a:r>
              <a:rPr lang="es-ES" sz="3600" b="1" dirty="0" err="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mn-lt"/>
              </a:rPr>
              <a:t>motoconcho</a:t>
            </a:r>
            <a:r>
              <a:rPr lang="es-ES" sz="3600" b="1" cap="none" spc="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mn-lt"/>
              </a:rPr>
              <a:t>...</a:t>
            </a:r>
          </a:p>
        </p:txBody>
      </p:sp>
      <p:pic>
        <p:nvPicPr>
          <p:cNvPr id="7" name="Picture 2" descr="C:\Carpeta de Datos\UIT\Fotos\DSC03108.JPG"/>
          <p:cNvPicPr>
            <a:picLocks noChangeAspect="1" noChangeArrowheads="1"/>
          </p:cNvPicPr>
          <p:nvPr/>
        </p:nvPicPr>
        <p:blipFill>
          <a:blip r:embed="rId2" cstate="print"/>
          <a:srcRect t="12500"/>
          <a:stretch>
            <a:fillRect/>
          </a:stretch>
        </p:blipFill>
        <p:spPr>
          <a:xfrm>
            <a:off x="3693714" y="1196752"/>
            <a:ext cx="5450286" cy="3528392"/>
          </a:xfrm>
          <a:prstGeom prst="rect">
            <a:avLst/>
          </a:prstGeom>
          <a:ln>
            <a:noFill/>
          </a:ln>
          <a:effectLst>
            <a:softEdge rad="112500"/>
          </a:effectLst>
        </p:spPr>
      </p:pic>
      <p:sp>
        <p:nvSpPr>
          <p:cNvPr id="9" name="8 Rectángulo"/>
          <p:cNvSpPr/>
          <p:nvPr/>
        </p:nvSpPr>
        <p:spPr>
          <a:xfrm>
            <a:off x="3857620" y="4985881"/>
            <a:ext cx="5190237" cy="1323439"/>
          </a:xfrm>
          <a:prstGeom prst="rect">
            <a:avLst/>
          </a:prstGeom>
          <a:noFill/>
        </p:spPr>
        <p:txBody>
          <a:bodyPr wrap="square" lIns="91440" tIns="45720" rIns="91440" bIns="45720">
            <a:spAutoFit/>
          </a:bodyPr>
          <a:lstStyle/>
          <a:p>
            <a:pPr algn="ctr"/>
            <a:r>
              <a:rPr lang="es-ES" sz="4000" b="1" cap="none" spc="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mn-lt"/>
              </a:rPr>
              <a:t>… a profesor de informática</a:t>
            </a:r>
            <a:endParaRPr lang="es-ES" sz="4000" b="1" cap="none" spc="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mn-lt"/>
            </a:endParaRPr>
          </a:p>
        </p:txBody>
      </p:sp>
      <p:pic>
        <p:nvPicPr>
          <p:cNvPr id="8" name="Picture 2" descr="C:\Carpeta de Datos\UIT\Fotos\DSC01537.JPG"/>
          <p:cNvPicPr>
            <a:picLocks noChangeAspect="1" noChangeArrowheads="1"/>
          </p:cNvPicPr>
          <p:nvPr/>
        </p:nvPicPr>
        <p:blipFill>
          <a:blip r:embed="rId3" cstate="print"/>
          <a:srcRect/>
          <a:stretch>
            <a:fillRect/>
          </a:stretch>
        </p:blipFill>
        <p:spPr>
          <a:xfrm>
            <a:off x="571472" y="2015356"/>
            <a:ext cx="2992416" cy="4485478"/>
          </a:xfrm>
          <a:prstGeom prst="rect">
            <a:avLst/>
          </a:prstGeom>
          <a:ln>
            <a:noFill/>
          </a:ln>
          <a:effectLst>
            <a:softEdge rad="112500"/>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par>
                          <p:cTn id="13" fill="hold">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800" decel="100000"/>
                                        <p:tgtEl>
                                          <p:spTgt spid="9"/>
                                        </p:tgtEl>
                                      </p:cBhvr>
                                    </p:animEffect>
                                    <p:anim calcmode="lin" valueType="num">
                                      <p:cBhvr>
                                        <p:cTn id="17" dur="800" decel="100000" fill="hold"/>
                                        <p:tgtEl>
                                          <p:spTgt spid="9"/>
                                        </p:tgtEl>
                                        <p:attrNameLst>
                                          <p:attrName>style.rotation</p:attrName>
                                        </p:attrNameLst>
                                      </p:cBhvr>
                                      <p:tavLst>
                                        <p:tav tm="0">
                                          <p:val>
                                            <p:fltVal val="-90"/>
                                          </p:val>
                                        </p:tav>
                                        <p:tav tm="100000">
                                          <p:val>
                                            <p:fltVal val="0"/>
                                          </p:val>
                                        </p:tav>
                                      </p:tavLst>
                                    </p:anim>
                                    <p:anim calcmode="lin" valueType="num">
                                      <p:cBhvr>
                                        <p:cTn id="18" dur="800" decel="100000" fill="hold"/>
                                        <p:tgtEl>
                                          <p:spTgt spid="9"/>
                                        </p:tgtEl>
                                        <p:attrNameLst>
                                          <p:attrName>ppt_x</p:attrName>
                                        </p:attrNameLst>
                                      </p:cBhvr>
                                      <p:tavLst>
                                        <p:tav tm="0">
                                          <p:val>
                                            <p:strVal val="#ppt_x+0.4"/>
                                          </p:val>
                                        </p:tav>
                                        <p:tav tm="100000">
                                          <p:val>
                                            <p:strVal val="#ppt_x-0.05"/>
                                          </p:val>
                                        </p:tav>
                                      </p:tavLst>
                                    </p:anim>
                                    <p:anim calcmode="lin" valueType="num">
                                      <p:cBhvr>
                                        <p:cTn id="19" dur="800" decel="100000" fill="hold"/>
                                        <p:tgtEl>
                                          <p:spTgt spid="9"/>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8" presetClass="entr" presetSubtype="3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amond(out)">
                                      <p:cBhvr>
                                        <p:cTn id="25" dur="1000"/>
                                        <p:tgtEl>
                                          <p:spTgt spid="7"/>
                                        </p:tgtEl>
                                      </p:cBhvr>
                                    </p:animEffect>
                                  </p:childTnLst>
                                </p:cTn>
                              </p:par>
                            </p:childTnLst>
                          </p:cTn>
                        </p:par>
                        <p:par>
                          <p:cTn id="26" fill="hold">
                            <p:stCondLst>
                              <p:cond delay="3000"/>
                            </p:stCondLst>
                            <p:childTnLst>
                              <p:par>
                                <p:cTn id="27" presetID="15"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allAtOnce"/>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71406" y="428604"/>
            <a:ext cx="4572000" cy="5447645"/>
          </a:xfrm>
          <a:prstGeom prst="rect">
            <a:avLst/>
          </a:prstGeom>
        </p:spPr>
        <p:txBody>
          <a:bodyPr wrap="square">
            <a:spAutoFit/>
          </a:bodyPr>
          <a:lstStyle/>
          <a:p>
            <a:pPr lvl="1">
              <a:buClr>
                <a:schemeClr val="accent2">
                  <a:lumMod val="60000"/>
                  <a:lumOff val="40000"/>
                </a:schemeClr>
              </a:buClr>
              <a:buSzPct val="110000"/>
              <a:buFont typeface="Wingdings" pitchFamily="2" charset="2"/>
              <a:buChar char="Ø"/>
            </a:pPr>
            <a:r>
              <a:rPr lang="es-ES" sz="2900" dirty="0" smtClean="0">
                <a:solidFill>
                  <a:schemeClr val="tx1"/>
                </a:solidFill>
                <a:latin typeface="+mn-lt"/>
              </a:rPr>
              <a:t>El regulador tiene que revisar la regulación de calidad y continuidad  para  zonas rurales y si es necesario modificarlas, pues pedir a las operadoras brindar los servicios con la misma calidad que en las ciudades puede hacer  que estas sean muy costosas.</a:t>
            </a:r>
          </a:p>
        </p:txBody>
      </p:sp>
      <p:pic>
        <p:nvPicPr>
          <p:cNvPr id="8"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1564966">
            <a:off x="4750437" y="2200661"/>
            <a:ext cx="4064745" cy="2112447"/>
          </a:xfrm>
          <a:prstGeom prst="rect">
            <a:avLst/>
          </a:prstGeom>
          <a:noFill/>
          <a:ln w="9525">
            <a:noFill/>
            <a:miter lim="800000"/>
            <a:headEnd/>
            <a:tailEnd/>
          </a:ln>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par>
                          <p:cTn id="8" fill="hold">
                            <p:stCondLst>
                              <p:cond delay="1000"/>
                            </p:stCondLst>
                            <p:childTnLst>
                              <p:par>
                                <p:cTn id="9" presetID="15"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Forma libre"/>
          <p:cNvSpPr/>
          <p:nvPr/>
        </p:nvSpPr>
        <p:spPr>
          <a:xfrm>
            <a:off x="0" y="142852"/>
            <a:ext cx="7358082" cy="1785104"/>
          </a:xfrm>
          <a:custGeom>
            <a:avLst/>
            <a:gdLst>
              <a:gd name="connsiteX0" fmla="*/ 0 w 3143272"/>
              <a:gd name="connsiteY0" fmla="*/ 0 h 6232475"/>
              <a:gd name="connsiteX1" fmla="*/ 3143272 w 3143272"/>
              <a:gd name="connsiteY1" fmla="*/ 0 h 6232475"/>
              <a:gd name="connsiteX2" fmla="*/ 3143272 w 3143272"/>
              <a:gd name="connsiteY2" fmla="*/ 6232475 h 6232475"/>
              <a:gd name="connsiteX3" fmla="*/ 0 w 3143272"/>
              <a:gd name="connsiteY3" fmla="*/ 6232475 h 6232475"/>
              <a:gd name="connsiteX4" fmla="*/ 0 w 3143272"/>
              <a:gd name="connsiteY4" fmla="*/ 0 h 623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72" h="6232475">
                <a:moveTo>
                  <a:pt x="0" y="0"/>
                </a:moveTo>
                <a:lnTo>
                  <a:pt x="3143272" y="0"/>
                </a:lnTo>
                <a:lnTo>
                  <a:pt x="3143272" y="6232475"/>
                </a:lnTo>
                <a:lnTo>
                  <a:pt x="0" y="6232475"/>
                </a:lnTo>
                <a:lnTo>
                  <a:pt x="0" y="0"/>
                </a:lnTo>
                <a:close/>
              </a:path>
            </a:pathLst>
          </a:custGeom>
        </p:spPr>
        <p:txBody>
          <a:bodyPr wrap="square">
            <a:spAutoFit/>
          </a:bodyPr>
          <a:lstStyle/>
          <a:p>
            <a:pPr lvl="1">
              <a:buClr>
                <a:schemeClr val="accent2">
                  <a:lumMod val="60000"/>
                  <a:lumOff val="40000"/>
                </a:schemeClr>
              </a:buClr>
              <a:buSzPct val="110000"/>
              <a:buFont typeface="Wingdings" pitchFamily="2" charset="2"/>
              <a:buChar char="Ø"/>
            </a:pPr>
            <a:r>
              <a:rPr lang="es-ES" sz="2200" dirty="0" smtClean="0">
                <a:solidFill>
                  <a:schemeClr val="tx1"/>
                </a:solidFill>
                <a:latin typeface="+mn-lt"/>
              </a:rPr>
              <a:t>La inestabilidad y la falta de un suministro confiable de electricidad es un problema importante para los proyectos de telecomunicaciones rurales y  puede incrementar los costos totales del proyecto de manera significativa. </a:t>
            </a:r>
            <a:endParaRPr lang="en-GB" sz="2200" dirty="0" smtClean="0">
              <a:solidFill>
                <a:schemeClr val="tx1"/>
              </a:solidFill>
              <a:latin typeface="+mn-lt"/>
            </a:endParaRPr>
          </a:p>
        </p:txBody>
      </p:sp>
      <p:pic>
        <p:nvPicPr>
          <p:cNvPr id="17" name="Picture 8"/>
          <p:cNvPicPr>
            <a:picLocks noChangeAspect="1" noChangeArrowheads="1"/>
          </p:cNvPicPr>
          <p:nvPr/>
        </p:nvPicPr>
        <p:blipFill>
          <a:blip r:embed="rId2" cstate="print"/>
          <a:srcRect l="9333" t="6667"/>
          <a:stretch>
            <a:fillRect/>
          </a:stretch>
        </p:blipFill>
        <p:spPr bwMode="auto">
          <a:xfrm>
            <a:off x="3071802" y="1857364"/>
            <a:ext cx="6072199" cy="5000636"/>
          </a:xfrm>
          <a:prstGeom prst="rect">
            <a:avLst/>
          </a:prstGeom>
          <a:noFill/>
          <a:ln w="9525">
            <a:noFill/>
            <a:miter lim="800000"/>
            <a:headEnd/>
            <a:tailEnd/>
          </a:ln>
          <a:effectLst/>
        </p:spPr>
      </p:pic>
      <p:sp>
        <p:nvSpPr>
          <p:cNvPr id="4" name="3 Rectángulo"/>
          <p:cNvSpPr/>
          <p:nvPr/>
        </p:nvSpPr>
        <p:spPr>
          <a:xfrm>
            <a:off x="214314" y="1928802"/>
            <a:ext cx="3000364" cy="4154984"/>
          </a:xfrm>
          <a:prstGeom prst="rect">
            <a:avLst/>
          </a:prstGeom>
        </p:spPr>
        <p:txBody>
          <a:bodyPr wrap="square">
            <a:spAutoFit/>
          </a:bodyPr>
          <a:lstStyle/>
          <a:p>
            <a:r>
              <a:rPr lang="es-ES" sz="2400" dirty="0" smtClean="0">
                <a:solidFill>
                  <a:schemeClr val="tx1"/>
                </a:solidFill>
                <a:latin typeface="+mn-lt"/>
              </a:rPr>
              <a:t>Las fluctuaciones del suministro de energía son peligrosas y causan a menudo daños a los equipos que resultan en costosas reparaciones y la pérdida de la continuidad del servicio.</a:t>
            </a:r>
            <a:endParaRPr lang="es-DO" sz="2400" dirty="0">
              <a:latin typeface="+mn-lt"/>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1000"/>
                                        <p:tgtEl>
                                          <p:spTgt spid="12"/>
                                        </p:tgtEl>
                                      </p:cBhvr>
                                    </p:animEffect>
                                  </p:childTnLst>
                                </p:cTn>
                              </p:par>
                            </p:childTnLst>
                          </p:cTn>
                        </p:par>
                        <p:par>
                          <p:cTn id="8" fill="hold">
                            <p:stCondLst>
                              <p:cond delay="1000"/>
                            </p:stCondLst>
                            <p:childTnLst>
                              <p:par>
                                <p:cTn id="9" presetID="21"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8)">
                                      <p:cBhvr>
                                        <p:cTn id="1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Datos\Fotos desde 12 de Enero 2010\Kenia\Kenia 16 de Junio de 2010\DSC_1506.JPG"/>
          <p:cNvPicPr>
            <a:picLocks noChangeAspect="1" noChangeArrowheads="1"/>
          </p:cNvPicPr>
          <p:nvPr/>
        </p:nvPicPr>
        <p:blipFill>
          <a:blip r:embed="rId3" cstate="print"/>
          <a:srcRect/>
          <a:stretch>
            <a:fillRect/>
          </a:stretch>
        </p:blipFill>
        <p:spPr bwMode="auto">
          <a:xfrm>
            <a:off x="1164814" y="1600200"/>
            <a:ext cx="6814371" cy="4525963"/>
          </a:xfrm>
          <a:prstGeom prst="rect">
            <a:avLst/>
          </a:prstGeom>
          <a:noFill/>
        </p:spPr>
      </p:pic>
      <p:pic>
        <p:nvPicPr>
          <p:cNvPr id="8195" name="Picture 3"/>
          <p:cNvPicPr>
            <a:picLocks noChangeAspect="1" noChangeArrowheads="1"/>
          </p:cNvPicPr>
          <p:nvPr/>
        </p:nvPicPr>
        <p:blipFill>
          <a:blip r:embed="rId4" cstate="print"/>
          <a:srcRect/>
          <a:stretch>
            <a:fillRect/>
          </a:stretch>
        </p:blipFill>
        <p:spPr bwMode="auto">
          <a:xfrm>
            <a:off x="785786" y="1500174"/>
            <a:ext cx="7529306" cy="5000636"/>
          </a:xfrm>
          <a:prstGeom prst="rect">
            <a:avLst/>
          </a:prstGeom>
          <a:ln>
            <a:noFill/>
          </a:ln>
          <a:effectLst>
            <a:outerShdw blurRad="190500" algn="tl" rotWithShape="0">
              <a:srgbClr val="000000">
                <a:alpha val="70000"/>
              </a:srgbClr>
            </a:outerShdw>
          </a:effectLst>
        </p:spPr>
      </p:pic>
      <p:sp>
        <p:nvSpPr>
          <p:cNvPr id="2" name="1 Rectángulo"/>
          <p:cNvSpPr/>
          <p:nvPr/>
        </p:nvSpPr>
        <p:spPr>
          <a:xfrm>
            <a:off x="71406" y="142852"/>
            <a:ext cx="8929750" cy="1323439"/>
          </a:xfrm>
          <a:prstGeom prst="rect">
            <a:avLst/>
          </a:prstGeom>
          <a:noFill/>
        </p:spPr>
        <p:txBody>
          <a:bodyPr wrap="square" lIns="91440" tIns="45720" rIns="91440" bIns="45720">
            <a:spAutoFit/>
          </a:bodyPr>
          <a:lstStyle/>
          <a:p>
            <a:pPr algn="ctr"/>
            <a:r>
              <a:rPr lang="es-ES" sz="8000" cap="none" spc="0" dirty="0" smtClean="0">
                <a:ln w="17780" cmpd="sng">
                  <a:solidFill>
                    <a:sysClr val="windowText" lastClr="000000"/>
                  </a:solidFill>
                  <a:prstDash val="solid"/>
                  <a:miter lim="800000"/>
                </a:ln>
                <a:latin typeface="Arial" pitchFamily="34" charset="0"/>
                <a:cs typeface="Arial" pitchFamily="34" charset="0"/>
              </a:rPr>
              <a:t>En Kenia, África </a:t>
            </a:r>
            <a:endParaRPr lang="es-ES" sz="8000" cap="none" spc="0" dirty="0">
              <a:ln w="17780" cmpd="sng">
                <a:solidFill>
                  <a:sysClr val="windowText" lastClr="000000"/>
                </a:solidFill>
                <a:prstDash val="solid"/>
                <a:miter lim="800000"/>
              </a:ln>
              <a:latin typeface="Arial" pitchFamily="34" charset="0"/>
              <a:cs typeface="Arial" pitchFamily="34" charset="0"/>
            </a:endParaRPr>
          </a:p>
        </p:txBody>
      </p:sp>
      <p:pic>
        <p:nvPicPr>
          <p:cNvPr id="6" name="Picture 2"/>
          <p:cNvPicPr>
            <a:picLocks noChangeAspect="1" noChangeArrowheads="1"/>
          </p:cNvPicPr>
          <p:nvPr/>
        </p:nvPicPr>
        <p:blipFill>
          <a:blip r:embed="rId5" cstate="print"/>
          <a:srcRect/>
          <a:stretch>
            <a:fillRect/>
          </a:stretch>
        </p:blipFill>
        <p:spPr bwMode="auto">
          <a:xfrm>
            <a:off x="4214810" y="2714620"/>
            <a:ext cx="2689014" cy="1785926"/>
          </a:xfrm>
          <a:prstGeom prst="rect">
            <a:avLst/>
          </a:prstGeom>
          <a:ln>
            <a:noFill/>
          </a:ln>
          <a:effectLst>
            <a:outerShdw blurRad="190500" algn="tl" rotWithShape="0">
              <a:srgbClr val="000000">
                <a:alpha val="70000"/>
              </a:srgbClr>
            </a:outerShdw>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500" decel="50000" fill="hold">
                                          <p:stCondLst>
                                            <p:cond delay="0"/>
                                          </p:stCondLst>
                                        </p:cTn>
                                        <p:tgtEl>
                                          <p:spTgt spid="819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19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195"/>
                                        </p:tgtEl>
                                        <p:attrNameLst>
                                          <p:attrName>ppt_w</p:attrName>
                                        </p:attrNameLst>
                                      </p:cBhvr>
                                      <p:tavLst>
                                        <p:tav tm="0">
                                          <p:val>
                                            <p:strVal val="#ppt_w*.05"/>
                                          </p:val>
                                        </p:tav>
                                        <p:tav tm="100000">
                                          <p:val>
                                            <p:strVal val="#ppt_w"/>
                                          </p:val>
                                        </p:tav>
                                      </p:tavLst>
                                    </p:anim>
                                    <p:anim calcmode="lin" valueType="num">
                                      <p:cBhvr>
                                        <p:cTn id="10" dur="1000" fill="hold"/>
                                        <p:tgtEl>
                                          <p:spTgt spid="819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19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19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19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195"/>
                                        </p:tgtEl>
                                      </p:cBhvr>
                                    </p:animEffect>
                                  </p:childTnLst>
                                </p:cTn>
                              </p:par>
                            </p:childTnLst>
                          </p:cTn>
                        </p:par>
                        <p:par>
                          <p:cTn id="15" fill="hold">
                            <p:stCondLst>
                              <p:cond delay="1000"/>
                            </p:stCondLst>
                            <p:childTnLst>
                              <p:par>
                                <p:cTn id="16" presetID="40"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1"/>
                                          </p:val>
                                        </p:tav>
                                        <p:tav tm="100000">
                                          <p:val>
                                            <p:strVal val="#ppt_x"/>
                                          </p:val>
                                        </p:tav>
                                      </p:tavLst>
                                    </p:anim>
                                    <p:anim calcmode="lin" valueType="num">
                                      <p:cBhvr>
                                        <p:cTn id="20" dur="1000" fill="hold"/>
                                        <p:tgtEl>
                                          <p:spTgt spid="2"/>
                                        </p:tgtEl>
                                        <p:attrNameLst>
                                          <p:attrName>ppt_y</p:attrName>
                                        </p:attrNameLst>
                                      </p:cBhvr>
                                      <p:tavLst>
                                        <p:tav tm="0">
                                          <p:val>
                                            <p:strVal val="#ppt_y"/>
                                          </p:val>
                                        </p:tav>
                                        <p:tav tm="100000">
                                          <p:val>
                                            <p:strVal val="#ppt_y"/>
                                          </p:val>
                                        </p:tav>
                                      </p:tavLst>
                                    </p:anim>
                                  </p:childTnLst>
                                </p:cTn>
                              </p:par>
                            </p:childTnLst>
                          </p:cTn>
                        </p:par>
                        <p:par>
                          <p:cTn id="21" fill="hold">
                            <p:stCondLst>
                              <p:cond delay="3300"/>
                            </p:stCondLst>
                            <p:childTnLst>
                              <p:par>
                                <p:cTn id="22" presetID="42" presetClass="entr" presetSubtype="0" fill="hold" nodeType="afterEffect">
                                  <p:stCondLst>
                                    <p:cond delay="2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6300"/>
                            </p:stCondLst>
                            <p:childTnLst>
                              <p:par>
                                <p:cTn id="28" presetID="6" presetClass="emph" presetSubtype="0" fill="hold" nodeType="afterEffect">
                                  <p:stCondLst>
                                    <p:cond delay="2000"/>
                                  </p:stCondLst>
                                  <p:childTnLst>
                                    <p:animScale>
                                      <p:cBhvr>
                                        <p:cTn id="29" dur="1000" fill="hold"/>
                                        <p:tgtEl>
                                          <p:spTgt spid="6"/>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p:cNvSpPr txBox="1">
            <a:spLocks/>
          </p:cNvSpPr>
          <p:nvPr/>
        </p:nvSpPr>
        <p:spPr>
          <a:xfrm>
            <a:off x="-214346" y="-285776"/>
            <a:ext cx="7786742" cy="1858506"/>
          </a:xfrm>
          <a:prstGeom prst="rect">
            <a:avLst/>
          </a:prstGeom>
        </p:spPr>
        <p:txBody>
          <a:bodyPr/>
          <a:lstStyle/>
          <a:p>
            <a:pPr marL="742950" marR="0" lvl="1" indent="-285750" algn="just" defTabSz="914400" rtl="0" eaLnBrk="0" fontAlgn="base" latinLnBrk="0" hangingPunct="0">
              <a:lnSpc>
                <a:spcPct val="100000"/>
              </a:lnSpc>
              <a:spcBef>
                <a:spcPct val="20000"/>
              </a:spcBef>
              <a:spcAft>
                <a:spcPct val="0"/>
              </a:spcAft>
              <a:buClr>
                <a:schemeClr val="accent2">
                  <a:lumMod val="60000"/>
                  <a:lumOff val="40000"/>
                </a:schemeClr>
              </a:buClr>
              <a:buSzPct val="110000"/>
              <a:buFont typeface="Wingdings" pitchFamily="2" charset="2"/>
              <a:buChar char="Ø"/>
              <a:tabLst/>
              <a:defRPr/>
            </a:pPr>
            <a:endParaRPr kumimoji="0" lang="es-PE" sz="2600" b="0" i="0" u="none" strike="noStrike" kern="0" cap="none" spc="0" normalizeH="0" baseline="0" noProof="0" dirty="0" smtClean="0">
              <a:ln>
                <a:noFill/>
              </a:ln>
              <a:solidFill>
                <a:schemeClr val="tx1"/>
              </a:solidFill>
              <a:effectLst/>
              <a:uLnTx/>
              <a:uFillTx/>
              <a:latin typeface="+mn-lt"/>
              <a:cs typeface="Times New Roman" pitchFamily="18" charset="0"/>
            </a:endParaRPr>
          </a:p>
          <a:p>
            <a:pPr marL="742950" lvl="1" indent="-285750">
              <a:spcBef>
                <a:spcPct val="20000"/>
              </a:spcBef>
              <a:buClr>
                <a:schemeClr val="accent2">
                  <a:lumMod val="60000"/>
                  <a:lumOff val="40000"/>
                </a:schemeClr>
              </a:buClr>
              <a:buSzPct val="110000"/>
              <a:buFont typeface="Wingdings" pitchFamily="2" charset="2"/>
              <a:buChar char="Ø"/>
              <a:defRPr/>
            </a:pPr>
            <a:r>
              <a:rPr lang="es-ES" sz="2600" kern="0" dirty="0" smtClean="0">
                <a:solidFill>
                  <a:schemeClr val="tx1"/>
                </a:solidFill>
                <a:latin typeface="+mn-lt"/>
                <a:cs typeface="Times New Roman" pitchFamily="18" charset="0"/>
              </a:rPr>
              <a:t>Es muy importante estar familiarizado  con la situación social y económica de las comunidades beneficiarias, así como su idiosincrasia. </a:t>
            </a:r>
            <a:endParaRPr kumimoji="0" lang="es-PE" sz="2600" b="0" i="0" u="none" strike="noStrike" kern="0" cap="none" spc="0" normalizeH="0" baseline="0" noProof="0" dirty="0" smtClean="0">
              <a:ln>
                <a:noFill/>
              </a:ln>
              <a:solidFill>
                <a:schemeClr val="tx1"/>
              </a:solidFill>
              <a:effectLst/>
              <a:uLnTx/>
              <a:uFillTx/>
              <a:latin typeface="+mn-lt"/>
              <a:cs typeface="Times New Roman" pitchFamily="18" charset="0"/>
            </a:endParaRPr>
          </a:p>
        </p:txBody>
      </p:sp>
      <p:pic>
        <p:nvPicPr>
          <p:cNvPr id="11" name="Picture 2" descr="C:\Fotos Nuevo\Fotos Republica Dominicana\Fotos Febrero y Marzo en RD\Viaje en RD 26 de Febrero al 1 de Marzo 2007\DSC09271.JPG"/>
          <p:cNvPicPr>
            <a:picLocks noChangeAspect="1" noChangeArrowheads="1"/>
          </p:cNvPicPr>
          <p:nvPr/>
        </p:nvPicPr>
        <p:blipFill>
          <a:blip r:embed="rId2" cstate="print"/>
          <a:srcRect l="5714"/>
          <a:stretch>
            <a:fillRect/>
          </a:stretch>
        </p:blipFill>
        <p:spPr bwMode="auto">
          <a:xfrm>
            <a:off x="2428860" y="1857364"/>
            <a:ext cx="6715141" cy="5000636"/>
          </a:xfrm>
          <a:prstGeom prst="rect">
            <a:avLst/>
          </a:prstGeom>
          <a:noFill/>
        </p:spPr>
      </p:pic>
      <p:sp>
        <p:nvSpPr>
          <p:cNvPr id="4" name="3 Rectángulo"/>
          <p:cNvSpPr/>
          <p:nvPr/>
        </p:nvSpPr>
        <p:spPr>
          <a:xfrm>
            <a:off x="-571536" y="1864420"/>
            <a:ext cx="2928958" cy="3816429"/>
          </a:xfrm>
          <a:prstGeom prst="rect">
            <a:avLst/>
          </a:prstGeom>
        </p:spPr>
        <p:txBody>
          <a:bodyPr wrap="square">
            <a:spAutoFit/>
          </a:bodyPr>
          <a:lstStyle/>
          <a:p>
            <a:pPr marL="742950" lvl="1" indent="-285750">
              <a:spcBef>
                <a:spcPct val="20000"/>
              </a:spcBef>
              <a:buClr>
                <a:schemeClr val="accent2">
                  <a:lumMod val="60000"/>
                  <a:lumOff val="40000"/>
                </a:schemeClr>
              </a:buClr>
              <a:buSzPct val="110000"/>
              <a:defRPr/>
            </a:pPr>
            <a:r>
              <a:rPr lang="es-ES" sz="2200" kern="0" dirty="0" smtClean="0">
                <a:solidFill>
                  <a:schemeClr val="tx1"/>
                </a:solidFill>
                <a:latin typeface="+mn-lt"/>
                <a:cs typeface="Times New Roman" pitchFamily="18" charset="0"/>
              </a:rPr>
              <a:t>	Los malentendidos con las poblaciones locales a menudo pueden causar demoras innecesarias en la ejecución del proyecto.</a:t>
            </a:r>
            <a:endParaRPr lang="es-PE" sz="2200" kern="0" dirty="0" smtClean="0">
              <a:solidFill>
                <a:schemeClr val="tx1"/>
              </a:solidFill>
              <a:latin typeface="+mn-lt"/>
              <a:cs typeface="Times New Roman"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2908" y="964245"/>
            <a:ext cx="3571900" cy="4893647"/>
          </a:xfrm>
          <a:prstGeom prst="rect">
            <a:avLst/>
          </a:prstGeom>
        </p:spPr>
        <p:txBody>
          <a:bodyPr wrap="square">
            <a:spAutoFit/>
          </a:bodyPr>
          <a:lstStyle/>
          <a:p>
            <a:pPr lvl="1">
              <a:buClr>
                <a:schemeClr val="accent2">
                  <a:lumMod val="60000"/>
                  <a:lumOff val="40000"/>
                </a:schemeClr>
              </a:buClr>
              <a:buSzPct val="110000"/>
              <a:buFont typeface="Wingdings" pitchFamily="2" charset="2"/>
              <a:buChar char="Ø"/>
            </a:pPr>
            <a:r>
              <a:rPr lang="es-ES" sz="2400" dirty="0" smtClean="0">
                <a:solidFill>
                  <a:schemeClr val="tx1">
                    <a:lumMod val="50000"/>
                  </a:schemeClr>
                </a:solidFill>
                <a:latin typeface="Arial" pitchFamily="34" charset="0"/>
                <a:cs typeface="Arial" pitchFamily="34" charset="0"/>
              </a:rPr>
              <a:t>El regulador y / o el administrador de los fondos de acceso universal tienen que ser muy activo en promover el desarrollo de las redes y la prestación de servicios de telecomunicaciones en las zonas no servidas o </a:t>
            </a:r>
            <a:r>
              <a:rPr lang="es-ES" sz="2400" dirty="0" err="1" smtClean="0">
                <a:solidFill>
                  <a:schemeClr val="tx1">
                    <a:lumMod val="50000"/>
                  </a:schemeClr>
                </a:solidFill>
                <a:latin typeface="Arial" pitchFamily="34" charset="0"/>
                <a:cs typeface="Arial" pitchFamily="34" charset="0"/>
              </a:rPr>
              <a:t>subatendidas</a:t>
            </a:r>
            <a:r>
              <a:rPr lang="es-ES" sz="2400" dirty="0" smtClean="0">
                <a:solidFill>
                  <a:schemeClr val="tx1">
                    <a:lumMod val="50000"/>
                  </a:schemeClr>
                </a:solidFill>
                <a:latin typeface="Arial" pitchFamily="34" charset="0"/>
                <a:cs typeface="Arial" pitchFamily="34" charset="0"/>
              </a:rPr>
              <a:t>. </a:t>
            </a:r>
          </a:p>
        </p:txBody>
      </p:sp>
      <p:grpSp>
        <p:nvGrpSpPr>
          <p:cNvPr id="6" name="8 Marcador de contenido"/>
          <p:cNvGrpSpPr>
            <a:grpSpLocks noGrp="1"/>
          </p:cNvGrpSpPr>
          <p:nvPr/>
        </p:nvGrpSpPr>
        <p:grpSpPr>
          <a:xfrm>
            <a:off x="3571868" y="1142984"/>
            <a:ext cx="5572132" cy="5715016"/>
            <a:chOff x="1928794" y="142852"/>
            <a:chExt cx="5286412" cy="6000792"/>
          </a:xfrm>
        </p:grpSpPr>
        <p:pic>
          <p:nvPicPr>
            <p:cNvPr id="7"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16782" y="142852"/>
              <a:ext cx="3510437" cy="14484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10 Imagen" descr="C:\Users\amdejesus\AppData\Local\Microsoft\Windows\Temporary Internet Files\Content.Word\DSC05925.jpg"/>
            <p:cNvPicPr/>
            <p:nvPr/>
          </p:nvPicPr>
          <p:blipFill>
            <a:blip r:embed="rId3" cstate="print"/>
            <a:srcRect b="5973"/>
            <a:stretch>
              <a:fillRect/>
            </a:stretch>
          </p:blipFill>
          <p:spPr bwMode="auto">
            <a:xfrm>
              <a:off x="1928794" y="1645278"/>
              <a:ext cx="5286412" cy="4498366"/>
            </a:xfrm>
            <a:prstGeom prst="rect">
              <a:avLst/>
            </a:prstGeom>
            <a:ln>
              <a:noFill/>
            </a:ln>
            <a:effectLst>
              <a:outerShdw blurRad="190500" algn="tl" rotWithShape="0">
                <a:srgbClr val="000000">
                  <a:alpha val="70000"/>
                </a:srgbClr>
              </a:outerShdw>
            </a:effectLst>
          </p:spPr>
        </p:pic>
      </p:gr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Fotos Nuevo\Fotos hasta el 18 de Agosto de 2008\Republica Dominicana\Fotos RD desde 6 de Noviembre de 2007\Arroyo Dulce 21 de junio de 2008\DSC02298.JPG"/>
          <p:cNvPicPr>
            <a:picLocks noGrp="1" noChangeAspect="1" noChangeArrowheads="1"/>
          </p:cNvPicPr>
          <p:nvPr>
            <p:ph idx="1"/>
          </p:nvPr>
        </p:nvPicPr>
        <p:blipFill>
          <a:blip r:embed="rId3" cstate="print"/>
          <a:srcRect/>
          <a:stretch>
            <a:fillRect/>
          </a:stretch>
        </p:blipFill>
        <p:spPr bwMode="auto">
          <a:xfrm>
            <a:off x="4572001" y="0"/>
            <a:ext cx="4572000" cy="6858000"/>
          </a:xfrm>
          <a:prstGeom prst="rect">
            <a:avLst/>
          </a:prstGeom>
          <a:noFill/>
        </p:spPr>
      </p:pic>
      <p:sp>
        <p:nvSpPr>
          <p:cNvPr id="11" name="10 Rectángulo"/>
          <p:cNvSpPr/>
          <p:nvPr/>
        </p:nvSpPr>
        <p:spPr>
          <a:xfrm>
            <a:off x="357158" y="285728"/>
            <a:ext cx="3571900" cy="5847755"/>
          </a:xfrm>
          <a:prstGeom prst="rect">
            <a:avLst/>
          </a:prstGeom>
        </p:spPr>
        <p:txBody>
          <a:bodyPr wrap="square">
            <a:spAutoFit/>
          </a:bodyPr>
          <a:lstStyle/>
          <a:p>
            <a:pPr lvl="1">
              <a:buClr>
                <a:schemeClr val="accent2">
                  <a:lumMod val="60000"/>
                  <a:lumOff val="40000"/>
                </a:schemeClr>
              </a:buClr>
              <a:buSzPct val="110000"/>
            </a:pPr>
            <a:endParaRPr lang="es-ES" sz="2200" dirty="0" smtClean="0">
              <a:solidFill>
                <a:schemeClr val="tx1">
                  <a:lumMod val="50000"/>
                </a:schemeClr>
              </a:solidFill>
              <a:latin typeface="+mn-lt"/>
              <a:cs typeface="Times New Roman" pitchFamily="18" charset="0"/>
            </a:endParaRPr>
          </a:p>
          <a:p>
            <a:pPr lvl="1">
              <a:buClr>
                <a:schemeClr val="accent2">
                  <a:lumMod val="60000"/>
                  <a:lumOff val="40000"/>
                </a:schemeClr>
              </a:buClr>
              <a:buSzPct val="110000"/>
              <a:buFont typeface="Wingdings" pitchFamily="2" charset="2"/>
              <a:buChar char="Ø"/>
            </a:pPr>
            <a:r>
              <a:rPr lang="es-ES" sz="2200" dirty="0" smtClean="0">
                <a:solidFill>
                  <a:schemeClr val="tx1">
                    <a:lumMod val="50000"/>
                  </a:schemeClr>
                </a:solidFill>
                <a:latin typeface="+mn-lt"/>
                <a:cs typeface="Times New Roman" pitchFamily="18" charset="0"/>
              </a:rPr>
              <a:t>Los proyectos piloto son un medio muy útil para demostrar a los operadores y otros inversores potenciales de que es posible prestar los servicios a costos  que pueden ser menores a los que pudieron ser provistos en forma tradicional y demostrar que definitivamente hay un mercado y  que existe la disposición a pagar por ellos.</a:t>
            </a:r>
            <a:endParaRPr lang="en-GB" sz="2200" dirty="0" smtClean="0">
              <a:solidFill>
                <a:schemeClr val="tx1">
                  <a:lumMod val="50000"/>
                </a:schemeClr>
              </a:solidFill>
              <a:latin typeface="+mn-lt"/>
              <a:cs typeface="Times New Roman"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8)">
                                      <p:cBhvr>
                                        <p:cTn id="7" dur="1000"/>
                                        <p:tgtEl>
                                          <p:spTgt spid="11"/>
                                        </p:tgtEl>
                                      </p:cBhvr>
                                    </p:animEffect>
                                  </p:childTnLst>
                                </p:cTn>
                              </p:par>
                            </p:childTnLst>
                          </p:cTn>
                        </p:par>
                        <p:par>
                          <p:cTn id="8" fill="hold">
                            <p:stCondLst>
                              <p:cond delay="1000"/>
                            </p:stCondLst>
                            <p:childTnLst>
                              <p:par>
                                <p:cTn id="9" presetID="2" presetClass="entr" presetSubtype="4"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6" presetClass="emph" presetSubtype="0" fill="hold" nodeType="afterEffect">
                                  <p:stCondLst>
                                    <p:cond delay="0"/>
                                  </p:stCondLst>
                                  <p:childTnLst>
                                    <p:animScale>
                                      <p:cBhvr>
                                        <p:cTn id="15"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357222" y="428604"/>
            <a:ext cx="4357718" cy="3929071"/>
          </a:xfrm>
          <a:prstGeom prst="rect">
            <a:avLst/>
          </a:prstGeom>
        </p:spPr>
        <p:txBody>
          <a:bodyPr/>
          <a:lstStyle/>
          <a:p>
            <a:pPr marL="742950" lvl="1" indent="-285750">
              <a:spcBef>
                <a:spcPct val="20000"/>
              </a:spcBef>
              <a:buClr>
                <a:schemeClr val="accent2">
                  <a:lumMod val="60000"/>
                  <a:lumOff val="40000"/>
                </a:schemeClr>
              </a:buClr>
              <a:buSzPct val="110000"/>
              <a:buFont typeface="Wingdings" pitchFamily="2" charset="2"/>
              <a:buChar char="Ø"/>
              <a:defRPr/>
            </a:pPr>
            <a:r>
              <a:rPr lang="es-PE" sz="2500" kern="0" dirty="0" smtClean="0">
                <a:solidFill>
                  <a:schemeClr val="tx1"/>
                </a:solidFill>
                <a:latin typeface="+mn-lt"/>
                <a:cs typeface="Times New Roman" pitchFamily="18" charset="0"/>
              </a:rPr>
              <a:t>	</a:t>
            </a:r>
            <a:r>
              <a:rPr lang="es-ES" sz="2500" kern="0" dirty="0" smtClean="0">
                <a:solidFill>
                  <a:schemeClr val="tx1"/>
                </a:solidFill>
                <a:latin typeface="+mn-lt"/>
                <a:cs typeface="Times New Roman" pitchFamily="18" charset="0"/>
              </a:rPr>
              <a:t>Hay mucha gente inteligente y creativa en las comunidades rurales que ya están brindando algunas formas de servicios telecomunicaciones y de Internet en sus comunidades. </a:t>
            </a:r>
          </a:p>
          <a:p>
            <a:pPr marL="742950" lvl="1" indent="-285750">
              <a:spcBef>
                <a:spcPct val="20000"/>
              </a:spcBef>
              <a:buClr>
                <a:schemeClr val="accent2">
                  <a:lumMod val="60000"/>
                  <a:lumOff val="40000"/>
                </a:schemeClr>
              </a:buClr>
              <a:buSzPct val="110000"/>
              <a:defRPr/>
            </a:pPr>
            <a:r>
              <a:rPr lang="es-ES" sz="2500" kern="0" dirty="0" smtClean="0">
                <a:solidFill>
                  <a:schemeClr val="tx1"/>
                </a:solidFill>
                <a:latin typeface="+mn-lt"/>
                <a:cs typeface="Times New Roman" pitchFamily="18" charset="0"/>
              </a:rPr>
              <a:t>		El proyecto tiene que usar estas experiencias y animarlos a involucrarse en la planificación y ejecución de los proyecto.</a:t>
            </a:r>
            <a:endParaRPr kumimoji="0" lang="es-PE" sz="2500" b="0" i="0" u="none" strike="noStrike" kern="0" cap="none" spc="0" normalizeH="0" baseline="0" noProof="0" dirty="0" smtClean="0">
              <a:ln>
                <a:noFill/>
              </a:ln>
              <a:solidFill>
                <a:schemeClr val="tx1"/>
              </a:solidFill>
              <a:effectLst/>
              <a:uLnTx/>
              <a:uFillTx/>
              <a:latin typeface="+mn-lt"/>
              <a:cs typeface="Times New Roman" pitchFamily="18" charset="0"/>
            </a:endParaRPr>
          </a:p>
          <a:p>
            <a:pPr marL="742950" marR="0" lvl="1" indent="-285750" algn="just" defTabSz="914400" rtl="0" eaLnBrk="0" fontAlgn="base" latinLnBrk="0" hangingPunct="0">
              <a:lnSpc>
                <a:spcPct val="100000"/>
              </a:lnSpc>
              <a:spcBef>
                <a:spcPct val="20000"/>
              </a:spcBef>
              <a:spcAft>
                <a:spcPct val="0"/>
              </a:spcAft>
              <a:buClr>
                <a:schemeClr val="accent2">
                  <a:lumMod val="60000"/>
                  <a:lumOff val="40000"/>
                </a:schemeClr>
              </a:buClr>
              <a:buSzPct val="110000"/>
              <a:buFont typeface="Wingdings" pitchFamily="2" charset="2"/>
              <a:buChar char="Ø"/>
              <a:tabLst/>
              <a:defRPr/>
            </a:pPr>
            <a:endParaRPr kumimoji="0" lang="es-ES" sz="2500" b="0" i="0" u="none" strike="noStrike" kern="0" cap="none" spc="0" normalizeH="0" baseline="0" noProof="0" dirty="0" smtClean="0">
              <a:ln>
                <a:noFill/>
              </a:ln>
              <a:solidFill>
                <a:schemeClr val="tx1"/>
              </a:solidFill>
              <a:effectLst/>
              <a:uLnTx/>
              <a:uFillTx/>
              <a:latin typeface="+mn-lt"/>
              <a:cs typeface="Times New Roman" pitchFamily="18" charset="0"/>
            </a:endParaRPr>
          </a:p>
        </p:txBody>
      </p:sp>
      <p:pic>
        <p:nvPicPr>
          <p:cNvPr id="7" name="Picture 3" descr="C:\Fotos Nuevo\Fotos Republica Dominicana\Fotos Febrero y Marzo en RD\Viaje en RD 26 de Febrero al 1 de Marzo 2007\DSC09212.JPG"/>
          <p:cNvPicPr>
            <a:picLocks noChangeAspect="1" noChangeArrowheads="1"/>
          </p:cNvPicPr>
          <p:nvPr/>
        </p:nvPicPr>
        <p:blipFill>
          <a:blip r:embed="rId2" cstate="print"/>
          <a:srcRect/>
          <a:stretch>
            <a:fillRect/>
          </a:stretch>
        </p:blipFill>
        <p:spPr bwMode="auto">
          <a:xfrm>
            <a:off x="4071934" y="-1"/>
            <a:ext cx="5072066" cy="3500439"/>
          </a:xfrm>
          <a:prstGeom prst="rect">
            <a:avLst/>
          </a:prstGeom>
          <a:noFill/>
        </p:spPr>
      </p:pic>
      <p:pic>
        <p:nvPicPr>
          <p:cNvPr id="8" name="Picture 2" descr="C:\Fotos Nuevo\Fotos Republica Dominicana\Fotos Febrero y Marzo en RD\Viaje en RD 26 de Febrero al 1 de Marzo 2007\DSC09211.JPG"/>
          <p:cNvPicPr>
            <a:picLocks noChangeAspect="1" noChangeArrowheads="1"/>
          </p:cNvPicPr>
          <p:nvPr/>
        </p:nvPicPr>
        <p:blipFill>
          <a:blip r:embed="rId3" cstate="print"/>
          <a:srcRect/>
          <a:stretch>
            <a:fillRect/>
          </a:stretch>
        </p:blipFill>
        <p:spPr bwMode="auto">
          <a:xfrm>
            <a:off x="4071934" y="3428997"/>
            <a:ext cx="5072066" cy="3429003"/>
          </a:xfrm>
          <a:prstGeom prst="rect">
            <a:avLst/>
          </a:prstGeom>
          <a:noFill/>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ppt_x"/>
                                          </p:val>
                                        </p:tav>
                                        <p:tav tm="100000">
                                          <p:val>
                                            <p:strVal val="#ppt_x"/>
                                          </p:val>
                                        </p:tav>
                                      </p:tavLst>
                                    </p:anim>
                                    <p:anim calcmode="lin" valueType="num">
                                      <p:cBhvr additive="base">
                                        <p:cTn id="22" dur="100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4" presetClass="entr" presetSubtype="3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ox(out)">
                                      <p:cBhvr>
                                        <p:cTn id="26" dur="500"/>
                                        <p:tgtEl>
                                          <p:spTgt spid="8"/>
                                        </p:tgtEl>
                                      </p:cBhvr>
                                    </p:animEffect>
                                  </p:childTnLst>
                                </p:cTn>
                              </p:par>
                            </p:childTnLst>
                          </p:cTn>
                        </p:par>
                        <p:par>
                          <p:cTn id="27" fill="hold">
                            <p:stCondLst>
                              <p:cond delay="3500"/>
                            </p:stCondLst>
                            <p:childTnLst>
                              <p:par>
                                <p:cTn id="28" presetID="6" presetClass="emph" presetSubtype="0" fill="hold" nodeType="afterEffect">
                                  <p:stCondLst>
                                    <p:cond delay="0"/>
                                  </p:stCondLst>
                                  <p:childTnLst>
                                    <p:animScale>
                                      <p:cBhvr>
                                        <p:cTn id="29" dur="20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2 Marcador de contenido"/>
          <p:cNvSpPr>
            <a:spLocks noGrp="1"/>
          </p:cNvSpPr>
          <p:nvPr>
            <p:ph idx="1"/>
          </p:nvPr>
        </p:nvSpPr>
        <p:spPr>
          <a:xfrm>
            <a:off x="-286354" y="142852"/>
            <a:ext cx="8073064" cy="3214687"/>
          </a:xfrm>
        </p:spPr>
        <p:txBody>
          <a:bodyPr>
            <a:noAutofit/>
          </a:bodyPr>
          <a:lstStyle/>
          <a:p>
            <a:pPr lvl="1">
              <a:buClr>
                <a:schemeClr val="accent2">
                  <a:lumMod val="60000"/>
                  <a:lumOff val="40000"/>
                </a:schemeClr>
              </a:buClr>
              <a:buSzPct val="110000"/>
              <a:buFont typeface="Wingdings" pitchFamily="2" charset="2"/>
              <a:buChar char="Ø"/>
            </a:pPr>
            <a:r>
              <a:rPr lang="es-ES" sz="2400" dirty="0" smtClean="0">
                <a:cs typeface="Times New Roman" pitchFamily="18" charset="0"/>
              </a:rPr>
              <a:t>En ausencia de datos confiables para estimar la demanda y dado el alto costo de la realización de encuestas, el regulador y / o administrador del fondo debe considerar distintos tipos de aproximaciones para la estimación de la demanda. </a:t>
            </a:r>
          </a:p>
          <a:p>
            <a:pPr lvl="1">
              <a:buClr>
                <a:schemeClr val="accent2">
                  <a:lumMod val="60000"/>
                  <a:lumOff val="40000"/>
                </a:schemeClr>
              </a:buClr>
              <a:buSzPct val="110000"/>
              <a:buFont typeface="Wingdings" pitchFamily="2" charset="2"/>
              <a:buChar char="Ø"/>
            </a:pPr>
            <a:endParaRPr lang="es-ES" sz="2400" dirty="0" smtClean="0">
              <a:cs typeface="Times New Roman" pitchFamily="18" charset="0"/>
            </a:endParaRPr>
          </a:p>
          <a:p>
            <a:pPr lvl="1" algn="just">
              <a:buClr>
                <a:schemeClr val="accent2">
                  <a:lumMod val="60000"/>
                  <a:lumOff val="40000"/>
                </a:schemeClr>
              </a:buClr>
              <a:buSzPct val="110000"/>
              <a:buFont typeface="Wingdings" pitchFamily="2" charset="2"/>
              <a:buChar char="Ø"/>
            </a:pPr>
            <a:endParaRPr lang="es-PE" sz="2400" dirty="0" smtClean="0">
              <a:cs typeface="Times New Roman" pitchFamily="18" charset="0"/>
            </a:endParaRPr>
          </a:p>
          <a:p>
            <a:pPr lvl="1" algn="just">
              <a:buClr>
                <a:schemeClr val="accent2">
                  <a:lumMod val="60000"/>
                  <a:lumOff val="40000"/>
                </a:schemeClr>
              </a:buClr>
              <a:buSzPct val="110000"/>
              <a:buFont typeface="Wingdings" pitchFamily="2" charset="2"/>
              <a:buChar char="Ø"/>
            </a:pPr>
            <a:endParaRPr lang="es-PE" sz="2400" dirty="0" smtClean="0">
              <a:cs typeface="Times New Roman" pitchFamily="18" charset="0"/>
            </a:endParaRPr>
          </a:p>
          <a:p>
            <a:pPr algn="just">
              <a:buClr>
                <a:schemeClr val="accent2">
                  <a:lumMod val="60000"/>
                  <a:lumOff val="40000"/>
                </a:schemeClr>
              </a:buClr>
              <a:buSzPct val="110000"/>
              <a:buFont typeface="Wingdings" pitchFamily="2" charset="2"/>
              <a:buChar char="Ø"/>
            </a:pPr>
            <a:endParaRPr lang="es-PE" sz="2400" dirty="0">
              <a:cs typeface="Times New Roman" pitchFamily="18" charset="0"/>
            </a:endParaRPr>
          </a:p>
        </p:txBody>
      </p:sp>
      <p:pic>
        <p:nvPicPr>
          <p:cNvPr id="3" name="Picture 2" descr="C:\Users\amdejesus\AppData\Local\Microsoft\Windows\Temporary Internet Files\Content.Outlook\4WSH8240\DSC_0344.JPG"/>
          <p:cNvPicPr>
            <a:picLocks noChangeAspect="1" noChangeArrowheads="1"/>
          </p:cNvPicPr>
          <p:nvPr/>
        </p:nvPicPr>
        <p:blipFill>
          <a:blip r:embed="rId3" cstate="print"/>
          <a:srcRect/>
          <a:stretch>
            <a:fillRect/>
          </a:stretch>
        </p:blipFill>
        <p:spPr bwMode="auto">
          <a:xfrm>
            <a:off x="1937629" y="2071679"/>
            <a:ext cx="7206372" cy="4786322"/>
          </a:xfrm>
          <a:prstGeom prst="rect">
            <a:avLst/>
          </a:prstGeom>
          <a:ln>
            <a:noFill/>
          </a:ln>
          <a:effectLst>
            <a:softEdge rad="112500"/>
          </a:effectLst>
        </p:spPr>
      </p:pic>
    </p:spTree>
  </p:cSld>
  <p:clrMapOvr>
    <a:masterClrMapping/>
  </p:clrMapOvr>
  <p:transition>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Carpeta de Datos\Fotos desde 19 de Agosto de 2008\Republica Dominicana\Firma de contrato Codetel Indotel 25 de Setiembre de 2008\DSC05366.JPG"/>
          <p:cNvPicPr>
            <a:picLocks noChangeAspect="1" noChangeArrowheads="1"/>
          </p:cNvPicPr>
          <p:nvPr/>
        </p:nvPicPr>
        <p:blipFill>
          <a:blip r:embed="rId2" cstate="print"/>
          <a:srcRect t="25000"/>
          <a:stretch>
            <a:fillRect/>
          </a:stretch>
        </p:blipFill>
        <p:spPr bwMode="auto">
          <a:xfrm>
            <a:off x="0" y="2285992"/>
            <a:ext cx="9144000" cy="4572008"/>
          </a:xfrm>
          <a:prstGeom prst="rect">
            <a:avLst/>
          </a:prstGeom>
          <a:noFill/>
          <a:ln w="9525">
            <a:noFill/>
            <a:miter lim="800000"/>
            <a:headEnd/>
            <a:tailEnd/>
          </a:ln>
        </p:spPr>
      </p:pic>
      <p:sp>
        <p:nvSpPr>
          <p:cNvPr id="4" name="3 Rectángulo"/>
          <p:cNvSpPr/>
          <p:nvPr/>
        </p:nvSpPr>
        <p:spPr>
          <a:xfrm>
            <a:off x="-32" y="214290"/>
            <a:ext cx="7643866" cy="2031325"/>
          </a:xfrm>
          <a:prstGeom prst="rect">
            <a:avLst/>
          </a:prstGeom>
        </p:spPr>
        <p:txBody>
          <a:bodyPr wrap="square">
            <a:spAutoFit/>
          </a:bodyPr>
          <a:lstStyle/>
          <a:p>
            <a:pPr lvl="1">
              <a:buClr>
                <a:schemeClr val="accent2">
                  <a:lumMod val="60000"/>
                  <a:lumOff val="40000"/>
                </a:schemeClr>
              </a:buClr>
              <a:buSzPct val="110000"/>
              <a:buFont typeface="Wingdings" pitchFamily="2" charset="2"/>
              <a:buChar char="Ø"/>
            </a:pPr>
            <a:r>
              <a:rPr lang="es-ES" sz="2100" dirty="0" smtClean="0">
                <a:solidFill>
                  <a:schemeClr val="tx1"/>
                </a:solidFill>
                <a:latin typeface="+mn-lt"/>
                <a:cs typeface="Times New Roman" pitchFamily="18" charset="0"/>
              </a:rPr>
              <a:t>Conseguir que los operadores grandes participen en las licitaciones para proyectos de banda ancha rural a menudo es un gran desafío porque no los ven como viable. En este caso, el regulador y / o administrador del Fondo tiene un papel muy importante que desempeñar en convencerlos de los beneficios potenciales de tales proyectos.</a:t>
            </a:r>
          </a:p>
        </p:txBody>
      </p:sp>
      <p:pic>
        <p:nvPicPr>
          <p:cNvPr id="5122" name="Picture 2" descr="C:\Users\amdejesus\Pictures\VARIAS\LOGOS OPERADORAS\LOGO CODETEL.jpg"/>
          <p:cNvPicPr>
            <a:picLocks noChangeAspect="1" noChangeArrowheads="1"/>
          </p:cNvPicPr>
          <p:nvPr/>
        </p:nvPicPr>
        <p:blipFill>
          <a:blip r:embed="rId3"/>
          <a:srcRect l="4762"/>
          <a:stretch>
            <a:fillRect/>
          </a:stretch>
        </p:blipFill>
        <p:spPr bwMode="auto">
          <a:xfrm>
            <a:off x="3428992" y="3857629"/>
            <a:ext cx="5715008" cy="3000372"/>
          </a:xfrm>
          <a:prstGeom prst="rect">
            <a:avLst/>
          </a:prstGeom>
          <a:noFill/>
        </p:spPr>
      </p:pic>
      <p:pic>
        <p:nvPicPr>
          <p:cNvPr id="5123" name="Picture 3" descr="C:\Users\amdejesus\Pictures\VARIAS\logo-claro.png"/>
          <p:cNvPicPr>
            <a:picLocks noChangeAspect="1" noChangeArrowheads="1"/>
          </p:cNvPicPr>
          <p:nvPr/>
        </p:nvPicPr>
        <p:blipFill>
          <a:blip r:embed="rId4"/>
          <a:srcRect t="2223" b="4444"/>
          <a:stretch>
            <a:fillRect/>
          </a:stretch>
        </p:blipFill>
        <p:spPr bwMode="auto">
          <a:xfrm>
            <a:off x="-32" y="3857628"/>
            <a:ext cx="3214710" cy="3000396"/>
          </a:xfrm>
          <a:prstGeom prst="roundRect">
            <a:avLst>
              <a:gd name="adj" fmla="val 8594"/>
            </a:avLst>
          </a:prstGeom>
          <a:solidFill>
            <a:srgbClr val="FFFFFF">
              <a:shade val="85000"/>
            </a:srgbClr>
          </a:solidFill>
          <a:ln>
            <a:noFill/>
          </a:ln>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8" presetClass="entr" presetSubtype="3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ou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1000" fill="hold"/>
                                        <p:tgtEl>
                                          <p:spTgt spid="5122"/>
                                        </p:tgtEl>
                                        <p:attrNameLst>
                                          <p:attrName>ppt_w</p:attrName>
                                        </p:attrNameLst>
                                      </p:cBhvr>
                                      <p:tavLst>
                                        <p:tav tm="0">
                                          <p:val>
                                            <p:fltVal val="0"/>
                                          </p:val>
                                        </p:tav>
                                        <p:tav tm="100000">
                                          <p:val>
                                            <p:strVal val="#ppt_w"/>
                                          </p:val>
                                        </p:tav>
                                      </p:tavLst>
                                    </p:anim>
                                    <p:anim calcmode="lin" valueType="num">
                                      <p:cBhvr>
                                        <p:cTn id="18" dur="1000" fill="hold"/>
                                        <p:tgtEl>
                                          <p:spTgt spid="5122"/>
                                        </p:tgtEl>
                                        <p:attrNameLst>
                                          <p:attrName>ppt_h</p:attrName>
                                        </p:attrNameLst>
                                      </p:cBhvr>
                                      <p:tavLst>
                                        <p:tav tm="0">
                                          <p:val>
                                            <p:fltVal val="0"/>
                                          </p:val>
                                        </p:tav>
                                        <p:tav tm="100000">
                                          <p:val>
                                            <p:strVal val="#ppt_h"/>
                                          </p:val>
                                        </p:tav>
                                      </p:tavLst>
                                    </p:anim>
                                    <p:anim calcmode="lin" valueType="num">
                                      <p:cBhvr>
                                        <p:cTn id="19" dur="1000" fill="hold"/>
                                        <p:tgtEl>
                                          <p:spTgt spid="5122"/>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5122"/>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 calcmode="lin" valueType="num">
                                      <p:cBhvr>
                                        <p:cTn id="23" dur="1000" fill="hold"/>
                                        <p:tgtEl>
                                          <p:spTgt spid="5123"/>
                                        </p:tgtEl>
                                        <p:attrNameLst>
                                          <p:attrName>ppt_w</p:attrName>
                                        </p:attrNameLst>
                                      </p:cBhvr>
                                      <p:tavLst>
                                        <p:tav tm="0">
                                          <p:val>
                                            <p:fltVal val="0"/>
                                          </p:val>
                                        </p:tav>
                                        <p:tav tm="100000">
                                          <p:val>
                                            <p:strVal val="#ppt_w"/>
                                          </p:val>
                                        </p:tav>
                                      </p:tavLst>
                                    </p:anim>
                                    <p:anim calcmode="lin" valueType="num">
                                      <p:cBhvr>
                                        <p:cTn id="24" dur="1000" fill="hold"/>
                                        <p:tgtEl>
                                          <p:spTgt spid="5123"/>
                                        </p:tgtEl>
                                        <p:attrNameLst>
                                          <p:attrName>ppt_h</p:attrName>
                                        </p:attrNameLst>
                                      </p:cBhvr>
                                      <p:tavLst>
                                        <p:tav tm="0">
                                          <p:val>
                                            <p:fltVal val="0"/>
                                          </p:val>
                                        </p:tav>
                                        <p:tav tm="100000">
                                          <p:val>
                                            <p:strVal val="#ppt_h"/>
                                          </p:val>
                                        </p:tav>
                                      </p:tavLst>
                                    </p:anim>
                                    <p:anim calcmode="lin" valueType="num">
                                      <p:cBhvr>
                                        <p:cTn id="25" dur="1000" fill="hold"/>
                                        <p:tgtEl>
                                          <p:spTgt spid="512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12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contenido"/>
          <p:cNvSpPr txBox="1">
            <a:spLocks/>
          </p:cNvSpPr>
          <p:nvPr/>
        </p:nvSpPr>
        <p:spPr>
          <a:xfrm>
            <a:off x="-285784" y="71414"/>
            <a:ext cx="7929618" cy="2643206"/>
          </a:xfrm>
          <a:prstGeom prst="rect">
            <a:avLst/>
          </a:prstGeom>
        </p:spPr>
        <p:txBody>
          <a:bodyPr/>
          <a:lstStyle/>
          <a:p>
            <a:pPr marL="742950" lvl="1" indent="-285750">
              <a:spcBef>
                <a:spcPct val="20000"/>
              </a:spcBef>
              <a:buClr>
                <a:schemeClr val="accent2">
                  <a:lumMod val="60000"/>
                  <a:lumOff val="40000"/>
                </a:schemeClr>
              </a:buClr>
              <a:buSzPct val="110000"/>
              <a:buFont typeface="Wingdings" pitchFamily="2" charset="2"/>
              <a:buChar char="Ø"/>
              <a:defRPr/>
            </a:pPr>
            <a:r>
              <a:rPr lang="es-ES" sz="2200" kern="0" dirty="0" smtClean="0">
                <a:solidFill>
                  <a:schemeClr val="tx1"/>
                </a:solidFill>
                <a:latin typeface="+mn-lt"/>
                <a:cs typeface="Times New Roman" pitchFamily="18" charset="0"/>
              </a:rPr>
              <a:t>Pequeños operadores de televisión por cable en las zonas rurales puede ser muy buenos proveedores de servicios de banda ancha, sin embargo, los altos  costos de interconexión con las redes existentes constituyen una barrera para ellos. El regulador tiene un papel que desempeñar en la reducción de estas barreras.</a:t>
            </a:r>
            <a:endParaRPr kumimoji="0" lang="es-PE" sz="2200" b="0" i="0" u="none" strike="noStrike" kern="0" cap="none" spc="0" normalizeH="0" baseline="0" noProof="0" dirty="0" smtClean="0">
              <a:ln>
                <a:noFill/>
              </a:ln>
              <a:solidFill>
                <a:schemeClr val="tx1"/>
              </a:solidFill>
              <a:effectLst/>
              <a:uLnTx/>
              <a:uFillTx/>
              <a:latin typeface="+mn-lt"/>
              <a:cs typeface="Times New Roman" pitchFamily="18" charset="0"/>
            </a:endParaRPr>
          </a:p>
          <a:p>
            <a:pPr marL="742950" marR="0" lvl="1" indent="-285750" algn="just" defTabSz="914400" rtl="0" eaLnBrk="0" fontAlgn="base" latinLnBrk="0" hangingPunct="0">
              <a:lnSpc>
                <a:spcPct val="100000"/>
              </a:lnSpc>
              <a:spcBef>
                <a:spcPct val="20000"/>
              </a:spcBef>
              <a:spcAft>
                <a:spcPct val="0"/>
              </a:spcAft>
              <a:buClr>
                <a:schemeClr val="accent2">
                  <a:lumMod val="60000"/>
                  <a:lumOff val="40000"/>
                </a:schemeClr>
              </a:buClr>
              <a:buSzPct val="110000"/>
              <a:buFont typeface="Wingdings" pitchFamily="2" charset="2"/>
              <a:buChar char="Ø"/>
              <a:tabLst/>
              <a:defRPr/>
            </a:pPr>
            <a:endParaRPr kumimoji="0" lang="es-PE" sz="2200" b="0" i="0" u="none" strike="noStrike" kern="0" cap="none" spc="0" normalizeH="0" baseline="0" noProof="0" dirty="0" smtClean="0">
              <a:ln>
                <a:noFill/>
              </a:ln>
              <a:solidFill>
                <a:schemeClr val="tx1"/>
              </a:solidFill>
              <a:effectLst/>
              <a:uLnTx/>
              <a:uFillTx/>
              <a:latin typeface="+mn-lt"/>
              <a:cs typeface="Times New Roman" pitchFamily="18" charset="0"/>
            </a:endParaRPr>
          </a:p>
          <a:p>
            <a:pPr marL="342900" marR="0" lvl="0" indent="-342900" algn="just" defTabSz="914400" rtl="0" eaLnBrk="0" fontAlgn="base" latinLnBrk="0" hangingPunct="0">
              <a:lnSpc>
                <a:spcPct val="100000"/>
              </a:lnSpc>
              <a:spcBef>
                <a:spcPct val="20000"/>
              </a:spcBef>
              <a:spcAft>
                <a:spcPct val="0"/>
              </a:spcAft>
              <a:buClr>
                <a:schemeClr val="accent2">
                  <a:lumMod val="60000"/>
                  <a:lumOff val="40000"/>
                </a:schemeClr>
              </a:buClr>
              <a:buSzPct val="110000"/>
              <a:buFont typeface="Wingdings" pitchFamily="2" charset="2"/>
              <a:buChar char="§"/>
              <a:tabLst/>
              <a:defRPr/>
            </a:pPr>
            <a:r>
              <a:rPr kumimoji="0" lang="es-PE" sz="2200" b="0" i="0" u="none" strike="noStrike" kern="0" cap="none" spc="0" normalizeH="0" baseline="0" noProof="0" dirty="0" smtClean="0">
                <a:ln>
                  <a:noFill/>
                </a:ln>
                <a:solidFill>
                  <a:schemeClr val="tx1"/>
                </a:solidFill>
                <a:effectLst/>
                <a:uLnTx/>
                <a:uFillTx/>
                <a:latin typeface="+mn-lt"/>
                <a:cs typeface="Times New Roman" pitchFamily="18" charset="0"/>
              </a:rPr>
              <a:t>25</a:t>
            </a:r>
          </a:p>
          <a:p>
            <a:pPr marL="342900" marR="0" lvl="0" indent="-342900" algn="just" defTabSz="914400" rtl="0" eaLnBrk="0" fontAlgn="base" latinLnBrk="0" hangingPunct="0">
              <a:lnSpc>
                <a:spcPct val="100000"/>
              </a:lnSpc>
              <a:spcBef>
                <a:spcPct val="20000"/>
              </a:spcBef>
              <a:spcAft>
                <a:spcPct val="0"/>
              </a:spcAft>
              <a:buClr>
                <a:schemeClr val="accent2">
                  <a:lumMod val="60000"/>
                  <a:lumOff val="40000"/>
                </a:schemeClr>
              </a:buClr>
              <a:buSzPct val="110000"/>
              <a:buFont typeface="Wingdings" pitchFamily="2" charset="2"/>
              <a:buChar char="§"/>
              <a:tabLst/>
              <a:defRPr/>
            </a:pPr>
            <a:endParaRPr kumimoji="0" lang="es-PE" sz="2200" b="0" i="0" u="none" strike="noStrike" kern="0" cap="none" spc="0" normalizeH="0" baseline="0" noProof="0" dirty="0">
              <a:ln>
                <a:noFill/>
              </a:ln>
              <a:solidFill>
                <a:schemeClr val="tx1"/>
              </a:solidFill>
              <a:effectLst/>
              <a:uLnTx/>
              <a:uFillTx/>
              <a:latin typeface="+mn-lt"/>
              <a:cs typeface="Times New Roman" pitchFamily="18" charset="0"/>
            </a:endParaRPr>
          </a:p>
        </p:txBody>
      </p:sp>
      <p:pic>
        <p:nvPicPr>
          <p:cNvPr id="8" name="Picture 2" descr="G:\Carpeta de Datos\Fotos hasta el 18 de Agosto de 2008\Republica Dominicana\Fotos RD desde 6 de Noviembre de 2007\Expositores Peruanos 19 de Noviembre Sosua\DSC05329.JPG"/>
          <p:cNvPicPr>
            <a:picLocks noChangeAspect="1" noChangeArrowheads="1"/>
          </p:cNvPicPr>
          <p:nvPr/>
        </p:nvPicPr>
        <p:blipFill>
          <a:blip r:embed="rId2" cstate="print"/>
          <a:srcRect t="18875" b="9833"/>
          <a:stretch>
            <a:fillRect/>
          </a:stretch>
        </p:blipFill>
        <p:spPr bwMode="auto">
          <a:xfrm>
            <a:off x="0" y="2714620"/>
            <a:ext cx="9144001" cy="41434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285720" y="3071818"/>
            <a:ext cx="8229600" cy="1143000"/>
          </a:xfrm>
        </p:spPr>
        <p:txBody>
          <a:bodyPr>
            <a:noAutofit/>
            <a:scene3d>
              <a:camera prst="orthographicFront"/>
              <a:lightRig rig="flat" dir="tl">
                <a:rot lat="0" lon="0" rev="6600000"/>
              </a:lightRig>
            </a:scene3d>
            <a:sp3d extrusionH="25400" contourW="8890">
              <a:contourClr>
                <a:schemeClr val="accent2">
                  <a:shade val="75000"/>
                </a:schemeClr>
              </a:contourClr>
            </a:sp3d>
          </a:bodyPr>
          <a:lstStyle/>
          <a:p>
            <a:pPr algn="ctr"/>
            <a:r>
              <a:rPr lang="es-ES" sz="7000" b="1" dirty="0" smtClean="0">
                <a:ln w="11430">
                  <a:solidFill>
                    <a:schemeClr val="tx1"/>
                  </a:solidFill>
                </a:ln>
                <a:latin typeface="+mn-lt"/>
              </a:rPr>
              <a:t>Llevando la banda ancha a las zonas rurales</a:t>
            </a:r>
            <a:endParaRPr lang="es-ES" sz="7000" b="1" dirty="0">
              <a:ln w="11430">
                <a:solidFill>
                  <a:schemeClr val="tx1"/>
                </a:solidFill>
              </a:ln>
              <a:latin typeface="+mn-lt"/>
            </a:endParaRPr>
          </a:p>
        </p:txBody>
      </p:sp>
    </p:spTree>
  </p:cSld>
  <p:clrMapOvr>
    <a:masterClrMapping/>
  </p:clrMapOvr>
  <p:transition>
    <p:wheel spokes="8"/>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30832" y="2780928"/>
            <a:ext cx="8229600" cy="1143000"/>
          </a:xfrm>
        </p:spPr>
        <p:txBody>
          <a:bodyPr>
            <a:noAutofit/>
          </a:bodyPr>
          <a:lstStyle/>
          <a:p>
            <a:pPr algn="ctr"/>
            <a:r>
              <a:rPr lang="es-ES" sz="7400" b="1" dirty="0" smtClean="0">
                <a:ln w="11430">
                  <a:solidFill>
                    <a:schemeClr val="tx1"/>
                  </a:solidFill>
                </a:ln>
                <a:latin typeface="+mn-lt"/>
              </a:rPr>
              <a:t>Directrices sobre mejores prácticas</a:t>
            </a:r>
          </a:p>
        </p:txBody>
      </p:sp>
    </p:spTree>
  </p:cSld>
  <p:clrMapOvr>
    <a:masterClrMapping/>
  </p:clrMapOvr>
  <p:transition>
    <p:wheel spokes="8"/>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2 Marcador de contenido"/>
          <p:cNvSpPr>
            <a:spLocks noGrp="1"/>
          </p:cNvSpPr>
          <p:nvPr>
            <p:ph sz="half" idx="1"/>
          </p:nvPr>
        </p:nvSpPr>
        <p:spPr>
          <a:xfrm>
            <a:off x="-71470" y="142853"/>
            <a:ext cx="7572428" cy="2357454"/>
          </a:xfrm>
        </p:spPr>
        <p:txBody>
          <a:bodyPr>
            <a:noAutofit/>
          </a:bodyPr>
          <a:lstStyle/>
          <a:p>
            <a:pPr algn="just">
              <a:buClr>
                <a:schemeClr val="accent2">
                  <a:lumMod val="60000"/>
                  <a:lumOff val="40000"/>
                </a:schemeClr>
              </a:buClr>
              <a:buSzPct val="110000"/>
              <a:buFont typeface="Wingdings" pitchFamily="2" charset="2"/>
              <a:buChar char="Ø"/>
            </a:pPr>
            <a:r>
              <a:rPr lang="es-ES" sz="2400" dirty="0" smtClean="0">
                <a:cs typeface="Times New Roman" pitchFamily="18" charset="0"/>
              </a:rPr>
              <a:t>No debe haber barreras para la implementación de proyectos de conectividad rural de banda ancha cuando hay decisión política  y los proyectos son apoyados por el ente regulador  y proporciona  los recursos y  facilita su viabilidad y ayuda en su ejecución.</a:t>
            </a:r>
          </a:p>
          <a:p>
            <a:pPr algn="just">
              <a:buClr>
                <a:schemeClr val="accent2">
                  <a:lumMod val="60000"/>
                  <a:lumOff val="40000"/>
                </a:schemeClr>
              </a:buClr>
              <a:buSzPct val="110000"/>
              <a:buNone/>
            </a:pPr>
            <a:endParaRPr lang="es-ES" sz="2400" dirty="0" smtClean="0">
              <a:cs typeface="Times New Roman" pitchFamily="18" charset="0"/>
            </a:endParaRPr>
          </a:p>
        </p:txBody>
      </p:sp>
      <p:pic>
        <p:nvPicPr>
          <p:cNvPr id="8194" name="Picture 2" descr="C:\Users\amdejesus\Pictures\VARIAS\INDOTEL\DSC_0662.JPG"/>
          <p:cNvPicPr>
            <a:picLocks noGrp="1" noChangeAspect="1" noChangeArrowheads="1"/>
          </p:cNvPicPr>
          <p:nvPr>
            <p:ph sz="half" idx="2"/>
          </p:nvPr>
        </p:nvPicPr>
        <p:blipFill>
          <a:blip r:embed="rId3" cstate="print"/>
          <a:srcRect t="16486" b="9410"/>
          <a:stretch>
            <a:fillRect/>
          </a:stretch>
        </p:blipFill>
        <p:spPr bwMode="auto">
          <a:xfrm>
            <a:off x="0" y="2428868"/>
            <a:ext cx="9144000" cy="4500594"/>
          </a:xfrm>
          <a:prstGeom prst="rect">
            <a:avLst/>
          </a:prstGeom>
          <a:noFill/>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 calcmode="lin" valueType="num">
                                      <p:cBhvr>
                                        <p:cTn id="7" dur="500" fill="hold"/>
                                        <p:tgtEl>
                                          <p:spTgt spid="3174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174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174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174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14282" y="575715"/>
            <a:ext cx="7143800" cy="1138773"/>
          </a:xfrm>
          <a:prstGeom prst="rect">
            <a:avLst/>
          </a:prstGeom>
        </p:spPr>
        <p:txBody>
          <a:bodyPr wrap="square">
            <a:spAutoFit/>
          </a:bodyPr>
          <a:lstStyle/>
          <a:p>
            <a:pPr algn="just">
              <a:buClr>
                <a:schemeClr val="accent2">
                  <a:lumMod val="60000"/>
                  <a:lumOff val="40000"/>
                </a:schemeClr>
              </a:buClr>
              <a:buSzPct val="110000"/>
              <a:buFont typeface="Wingdings" pitchFamily="2" charset="2"/>
              <a:buChar char="Ø"/>
            </a:pPr>
            <a:r>
              <a:rPr lang="es-ES" sz="1700" dirty="0" smtClean="0">
                <a:solidFill>
                  <a:schemeClr val="tx1"/>
                </a:solidFill>
                <a:latin typeface="+mn-lt"/>
                <a:cs typeface="Times New Roman" pitchFamily="18" charset="0"/>
              </a:rPr>
              <a:t>Es importante que el regulador comparta su visión de proyectos de telecomunicaciones en  las zonas rurales con los operadores de telecomunicaciones y proveedores de servicios en el país. </a:t>
            </a:r>
          </a:p>
          <a:p>
            <a:pPr algn="just">
              <a:buClr>
                <a:schemeClr val="accent2">
                  <a:lumMod val="60000"/>
                  <a:lumOff val="40000"/>
                </a:schemeClr>
              </a:buClr>
              <a:buSzPct val="110000"/>
            </a:pPr>
            <a:r>
              <a:rPr lang="es-ES" sz="1700" dirty="0" smtClean="0">
                <a:solidFill>
                  <a:schemeClr val="tx1"/>
                </a:solidFill>
                <a:latin typeface="+mn-lt"/>
                <a:cs typeface="Times New Roman" pitchFamily="18" charset="0"/>
              </a:rPr>
              <a:t>	</a:t>
            </a:r>
          </a:p>
        </p:txBody>
      </p:sp>
      <p:grpSp>
        <p:nvGrpSpPr>
          <p:cNvPr id="6" name="8 Marcador de contenido"/>
          <p:cNvGrpSpPr>
            <a:grpSpLocks noGrp="1"/>
          </p:cNvGrpSpPr>
          <p:nvPr/>
        </p:nvGrpSpPr>
        <p:grpSpPr>
          <a:xfrm>
            <a:off x="0" y="2411972"/>
            <a:ext cx="4429124" cy="4214818"/>
            <a:chOff x="1928794" y="142852"/>
            <a:chExt cx="5286412" cy="6000792"/>
          </a:xfrm>
        </p:grpSpPr>
        <p:pic>
          <p:nvPicPr>
            <p:cNvPr id="7"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16782" y="142852"/>
              <a:ext cx="3510437" cy="14484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10 Imagen" descr="C:\Users\amdejesus\AppData\Local\Microsoft\Windows\Temporary Internet Files\Content.Word\DSC05925.jpg"/>
            <p:cNvPicPr/>
            <p:nvPr/>
          </p:nvPicPr>
          <p:blipFill>
            <a:blip r:embed="rId3" cstate="print"/>
            <a:srcRect b="5973"/>
            <a:stretch>
              <a:fillRect/>
            </a:stretch>
          </p:blipFill>
          <p:spPr bwMode="auto">
            <a:xfrm>
              <a:off x="1928794" y="1645278"/>
              <a:ext cx="5286412" cy="4498366"/>
            </a:xfrm>
            <a:prstGeom prst="rect">
              <a:avLst/>
            </a:prstGeom>
            <a:ln>
              <a:noFill/>
            </a:ln>
            <a:effectLst>
              <a:outerShdw blurRad="190500" algn="tl" rotWithShape="0">
                <a:srgbClr val="000000">
                  <a:alpha val="70000"/>
                </a:srgbClr>
              </a:outerShdw>
            </a:effectLst>
          </p:spPr>
        </p:pic>
      </p:grpSp>
      <p:pic>
        <p:nvPicPr>
          <p:cNvPr id="1026" name="Picture 2" descr="C:\Documents and Settings\Edwin\Desktop\LOGOS TODOS JUNTOS.png"/>
          <p:cNvPicPr>
            <a:picLocks noChangeAspect="1" noChangeArrowheads="1"/>
          </p:cNvPicPr>
          <p:nvPr/>
        </p:nvPicPr>
        <p:blipFill>
          <a:blip r:embed="rId4"/>
          <a:srcRect/>
          <a:stretch>
            <a:fillRect/>
          </a:stretch>
        </p:blipFill>
        <p:spPr bwMode="auto">
          <a:xfrm>
            <a:off x="5681663" y="2000240"/>
            <a:ext cx="3462337" cy="4041775"/>
          </a:xfrm>
          <a:prstGeom prst="rect">
            <a:avLst/>
          </a:prstGeom>
          <a:noFill/>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2844" y="357166"/>
            <a:ext cx="4143404" cy="5755422"/>
          </a:xfrm>
          <a:prstGeom prst="rect">
            <a:avLst/>
          </a:prstGeom>
        </p:spPr>
        <p:txBody>
          <a:bodyPr wrap="square">
            <a:spAutoFit/>
          </a:bodyPr>
          <a:lstStyle/>
          <a:p>
            <a:pPr>
              <a:buFont typeface="Wingdings" pitchFamily="2" charset="2"/>
              <a:buChar char="Ø"/>
            </a:pPr>
            <a:r>
              <a:rPr lang="es-ES" sz="2300" dirty="0" smtClean="0">
                <a:solidFill>
                  <a:schemeClr val="tx1"/>
                </a:solidFill>
                <a:latin typeface="+mn-lt"/>
                <a:cs typeface="Times New Roman" pitchFamily="18" charset="0"/>
              </a:rPr>
              <a:t>La industria debe ser informada y participar en el desarrollo de las  políticas para el desarrollo de los proyectos de banda ancha y los planes para la ejecución de proyectos que permita alcanzar los objetivos de estas políticas. Los puntos de vista y opiniones de los operadores y proveedores de servicios, que son los socios potenciales en la realización de estos proyectos, deben  de tenerse en cuenta en todas las etapas del proceso.</a:t>
            </a:r>
            <a:endParaRPr lang="es-DO" sz="2300" dirty="0">
              <a:latin typeface="+mn-lt"/>
            </a:endParaRPr>
          </a:p>
        </p:txBody>
      </p:sp>
      <p:pic>
        <p:nvPicPr>
          <p:cNvPr id="1026" name="Picture 2"/>
          <p:cNvPicPr>
            <a:picLocks noGrp="1" noChangeAspect="1" noChangeArrowheads="1"/>
          </p:cNvPicPr>
          <p:nvPr>
            <p:ph sz="quarter" idx="2"/>
          </p:nvPr>
        </p:nvPicPr>
        <p:blipFill>
          <a:blip r:embed="rId2" cstate="print"/>
          <a:stretch>
            <a:fillRect/>
          </a:stretch>
        </p:blipFill>
        <p:spPr bwMode="auto">
          <a:xfrm>
            <a:off x="5286380" y="15101"/>
            <a:ext cx="3857620" cy="6842899"/>
          </a:xfrm>
          <a:prstGeom prst="rect">
            <a:avLst/>
          </a:prstGeom>
          <a:noFill/>
          <a:ln w="9525">
            <a:noFill/>
            <a:miter lim="800000"/>
            <a:headEnd/>
            <a:tailEnd/>
          </a:ln>
          <a:effectLst/>
        </p:spPr>
      </p:pic>
    </p:spTree>
  </p:cSld>
  <p:clrMapOvr>
    <a:masterClrMapping/>
  </p:clrMapOvr>
  <p:transition>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2 Marcador de contenido"/>
          <p:cNvSpPr>
            <a:spLocks noGrp="1"/>
          </p:cNvSpPr>
          <p:nvPr>
            <p:ph idx="1"/>
          </p:nvPr>
        </p:nvSpPr>
        <p:spPr>
          <a:xfrm>
            <a:off x="-32" y="785794"/>
            <a:ext cx="3786185" cy="3214687"/>
          </a:xfrm>
        </p:spPr>
        <p:txBody>
          <a:bodyPr>
            <a:noAutofit/>
          </a:bodyPr>
          <a:lstStyle/>
          <a:p>
            <a:pPr>
              <a:buClr>
                <a:schemeClr val="accent2">
                  <a:lumMod val="40000"/>
                  <a:lumOff val="60000"/>
                </a:schemeClr>
              </a:buClr>
              <a:buSzPct val="110000"/>
              <a:buFont typeface="Wingdings" pitchFamily="2" charset="2"/>
              <a:buChar char="Ø"/>
            </a:pPr>
            <a:r>
              <a:rPr lang="es-ES" sz="2400" dirty="0" smtClean="0">
                <a:cs typeface="Times New Roman" pitchFamily="18" charset="0"/>
              </a:rPr>
              <a:t>Ofrecer espectro disponible como parte de la oferta puede servir como un incentivo para lograr que los operadores participen en los procesos de adjudicación de proyectos de banda ancha rural. Esto tiene la ventaja adicional de reducir el importe de la subvención requerida. </a:t>
            </a:r>
            <a:endParaRPr lang="es-ES" sz="2000" dirty="0" smtClean="0">
              <a:cs typeface="Times New Roman" pitchFamily="18" charset="0"/>
            </a:endParaRPr>
          </a:p>
        </p:txBody>
      </p:sp>
      <p:pic>
        <p:nvPicPr>
          <p:cNvPr id="9218" name="Picture 2"/>
          <p:cNvPicPr>
            <a:picLocks noChangeAspect="1" noChangeArrowheads="1"/>
          </p:cNvPicPr>
          <p:nvPr/>
        </p:nvPicPr>
        <p:blipFill>
          <a:blip r:embed="rId3"/>
          <a:srcRect/>
          <a:stretch>
            <a:fillRect/>
          </a:stretch>
        </p:blipFill>
        <p:spPr bwMode="auto">
          <a:xfrm>
            <a:off x="3857620" y="0"/>
            <a:ext cx="5286380" cy="3397568"/>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t="7808" b="6828"/>
          <a:stretch>
            <a:fillRect/>
          </a:stretch>
        </p:blipFill>
        <p:spPr bwMode="auto">
          <a:xfrm>
            <a:off x="3786182" y="3286124"/>
            <a:ext cx="5357818" cy="3571900"/>
          </a:xfrm>
          <a:prstGeom prst="rect">
            <a:avLst/>
          </a:prstGeom>
          <a:noFill/>
          <a:ln w="9525">
            <a:noFill/>
            <a:miter lim="800000"/>
            <a:headEnd/>
            <a:tailEnd/>
          </a:ln>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fade">
                                      <p:cBhvr>
                                        <p:cTn id="7" dur="1000"/>
                                        <p:tgtEl>
                                          <p:spTgt spid="33794">
                                            <p:txEl>
                                              <p:pRg st="0" end="0"/>
                                            </p:txEl>
                                          </p:spTgt>
                                        </p:tgtEl>
                                      </p:cBhvr>
                                    </p:animEffect>
                                    <p:anim calcmode="lin" valueType="num">
                                      <p:cBhvr>
                                        <p:cTn id="8" dur="1000" fill="hold"/>
                                        <p:tgtEl>
                                          <p:spTgt spid="33794">
                                            <p:txEl>
                                              <p:pRg st="0" end="0"/>
                                            </p:txEl>
                                          </p:spTgt>
                                        </p:tgtEl>
                                        <p:attrNameLst>
                                          <p:attrName>style.rotation</p:attrName>
                                        </p:attrNameLst>
                                      </p:cBhvr>
                                      <p:tavLst>
                                        <p:tav tm="0">
                                          <p:val>
                                            <p:fltVal val="720"/>
                                          </p:val>
                                        </p:tav>
                                        <p:tav tm="100000">
                                          <p:val>
                                            <p:fltVal val="0"/>
                                          </p:val>
                                        </p:tav>
                                      </p:tavLst>
                                    </p:anim>
                                    <p:anim calcmode="lin" valueType="num">
                                      <p:cBhvr>
                                        <p:cTn id="9" dur="1000" fill="hold"/>
                                        <p:tgtEl>
                                          <p:spTgt spid="33794">
                                            <p:txEl>
                                              <p:pRg st="0" end="0"/>
                                            </p:txEl>
                                          </p:spTgt>
                                        </p:tgtEl>
                                        <p:attrNameLst>
                                          <p:attrName>ppt_h</p:attrName>
                                        </p:attrNameLst>
                                      </p:cBhvr>
                                      <p:tavLst>
                                        <p:tav tm="0">
                                          <p:val>
                                            <p:fltVal val="0"/>
                                          </p:val>
                                        </p:tav>
                                        <p:tav tm="100000">
                                          <p:val>
                                            <p:strVal val="#ppt_h"/>
                                          </p:val>
                                        </p:tav>
                                      </p:tavLst>
                                    </p:anim>
                                    <p:anim calcmode="lin" valueType="num">
                                      <p:cBhvr>
                                        <p:cTn id="10" dur="1000" fill="hold"/>
                                        <p:tgtEl>
                                          <p:spTgt spid="33794">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style.rotation</p:attrName>
                                        </p:attrNameLst>
                                      </p:cBhvr>
                                      <p:tavLst>
                                        <p:tav tm="0">
                                          <p:val>
                                            <p:fltVal val="720"/>
                                          </p:val>
                                        </p:tav>
                                        <p:tav tm="100000">
                                          <p:val>
                                            <p:fltVal val="0"/>
                                          </p:val>
                                        </p:tav>
                                      </p:tavLst>
                                    </p:anim>
                                    <p:anim calcmode="lin" valueType="num">
                                      <p:cBhvr>
                                        <p:cTn id="16" dur="1000" fill="hold"/>
                                        <p:tgtEl>
                                          <p:spTgt spid="6147"/>
                                        </p:tgtEl>
                                        <p:attrNameLst>
                                          <p:attrName>ppt_h</p:attrName>
                                        </p:attrNameLst>
                                      </p:cBhvr>
                                      <p:tavLst>
                                        <p:tav tm="0">
                                          <p:val>
                                            <p:fltVal val="0"/>
                                          </p:val>
                                        </p:tav>
                                        <p:tav tm="100000">
                                          <p:val>
                                            <p:strVal val="#ppt_h"/>
                                          </p:val>
                                        </p:tav>
                                      </p:tavLst>
                                    </p:anim>
                                    <p:anim calcmode="lin" valueType="num">
                                      <p:cBhvr>
                                        <p:cTn id="17" dur="1000" fill="hold"/>
                                        <p:tgtEl>
                                          <p:spTgt spid="6147"/>
                                        </p:tgtEl>
                                        <p:attrNameLst>
                                          <p:attrName>ppt_w</p:attrName>
                                        </p:attrNameLst>
                                      </p:cBhvr>
                                      <p:tavLst>
                                        <p:tav tm="0">
                                          <p:val>
                                            <p:fltVal val="0"/>
                                          </p:val>
                                        </p:tav>
                                        <p:tav tm="100000">
                                          <p:val>
                                            <p:strVal val="#ppt_w"/>
                                          </p:val>
                                        </p:tav>
                                      </p:tavLst>
                                    </p:anim>
                                  </p:childTnLst>
                                </p:cTn>
                              </p:par>
                              <p:par>
                                <p:cTn id="18" presetID="15" presetClass="entr" presetSubtype="0" fill="hold" nodeType="withEffect">
                                  <p:stCondLst>
                                    <p:cond delay="0"/>
                                  </p:stCondLst>
                                  <p:childTnLst>
                                    <p:set>
                                      <p:cBhvr>
                                        <p:cTn id="19" dur="1" fill="hold">
                                          <p:stCondLst>
                                            <p:cond delay="0"/>
                                          </p:stCondLst>
                                        </p:cTn>
                                        <p:tgtEl>
                                          <p:spTgt spid="9218"/>
                                        </p:tgtEl>
                                        <p:attrNameLst>
                                          <p:attrName>style.visibility</p:attrName>
                                        </p:attrNameLst>
                                      </p:cBhvr>
                                      <p:to>
                                        <p:strVal val="visible"/>
                                      </p:to>
                                    </p:set>
                                    <p:anim calcmode="lin" valueType="num">
                                      <p:cBhvr>
                                        <p:cTn id="20" dur="1000" fill="hold"/>
                                        <p:tgtEl>
                                          <p:spTgt spid="9218"/>
                                        </p:tgtEl>
                                        <p:attrNameLst>
                                          <p:attrName>ppt_w</p:attrName>
                                        </p:attrNameLst>
                                      </p:cBhvr>
                                      <p:tavLst>
                                        <p:tav tm="0">
                                          <p:val>
                                            <p:fltVal val="0"/>
                                          </p:val>
                                        </p:tav>
                                        <p:tav tm="100000">
                                          <p:val>
                                            <p:strVal val="#ppt_w"/>
                                          </p:val>
                                        </p:tav>
                                      </p:tavLst>
                                    </p:anim>
                                    <p:anim calcmode="lin" valueType="num">
                                      <p:cBhvr>
                                        <p:cTn id="21" dur="1000" fill="hold"/>
                                        <p:tgtEl>
                                          <p:spTgt spid="9218"/>
                                        </p:tgtEl>
                                        <p:attrNameLst>
                                          <p:attrName>ppt_h</p:attrName>
                                        </p:attrNameLst>
                                      </p:cBhvr>
                                      <p:tavLst>
                                        <p:tav tm="0">
                                          <p:val>
                                            <p:fltVal val="0"/>
                                          </p:val>
                                        </p:tav>
                                        <p:tav tm="100000">
                                          <p:val>
                                            <p:strVal val="#ppt_h"/>
                                          </p:val>
                                        </p:tav>
                                      </p:tavLst>
                                    </p:anim>
                                    <p:anim calcmode="lin" valueType="num">
                                      <p:cBhvr>
                                        <p:cTn id="22" dur="1000" fill="hold"/>
                                        <p:tgtEl>
                                          <p:spTgt spid="921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2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Marcador de contenido"/>
          <p:cNvSpPr txBox="1">
            <a:spLocks/>
          </p:cNvSpPr>
          <p:nvPr/>
        </p:nvSpPr>
        <p:spPr>
          <a:xfrm>
            <a:off x="214282" y="1071569"/>
            <a:ext cx="3571900" cy="3214687"/>
          </a:xfrm>
          <a:prstGeom prst="rect">
            <a:avLst/>
          </a:prstGeom>
        </p:spPr>
        <p:txBody>
          <a:bodyPr/>
          <a:lstStyle/>
          <a:p>
            <a:pPr marL="342900" lvl="0" indent="-342900">
              <a:spcBef>
                <a:spcPct val="20000"/>
              </a:spcBef>
              <a:buClr>
                <a:schemeClr val="accent2">
                  <a:lumMod val="60000"/>
                  <a:lumOff val="40000"/>
                </a:schemeClr>
              </a:buClr>
              <a:buSzPct val="110000"/>
              <a:buFont typeface="Wingdings" pitchFamily="2" charset="2"/>
              <a:buChar char="Ø"/>
              <a:defRPr/>
            </a:pPr>
            <a:r>
              <a:rPr lang="es-ES" sz="2800" kern="0" dirty="0" smtClean="0">
                <a:solidFill>
                  <a:schemeClr val="tx1"/>
                </a:solidFill>
                <a:latin typeface="+mn-lt"/>
                <a:cs typeface="Times New Roman" pitchFamily="18" charset="0"/>
              </a:rPr>
              <a:t>Las zonas rurales están llenas de jóvenes que están ansiosos de usar el internet de banda ancha y todos los servicios que esta les puede ofrecer.</a:t>
            </a:r>
          </a:p>
          <a:p>
            <a:pPr marL="342900" lvl="0" indent="-342900">
              <a:spcBef>
                <a:spcPct val="20000"/>
              </a:spcBef>
              <a:buClr>
                <a:schemeClr val="accent2">
                  <a:lumMod val="60000"/>
                  <a:lumOff val="40000"/>
                </a:schemeClr>
              </a:buClr>
              <a:buSzPct val="110000"/>
              <a:defRPr/>
            </a:pPr>
            <a:endParaRPr lang="es-ES" sz="2800" kern="0" dirty="0" smtClean="0">
              <a:solidFill>
                <a:schemeClr val="tx1"/>
              </a:solidFill>
              <a:latin typeface="+mn-lt"/>
              <a:cs typeface="Times New Roman" pitchFamily="18" charset="0"/>
            </a:endParaRPr>
          </a:p>
        </p:txBody>
      </p:sp>
      <p:pic>
        <p:nvPicPr>
          <p:cNvPr id="9" name="Picture 2" descr="C:\Documents and Settings\Edwin\My Documents\My Dropbox\Fotos\Indotel te conecta\3.JPG"/>
          <p:cNvPicPr>
            <a:picLocks noChangeAspect="1" noChangeArrowheads="1"/>
          </p:cNvPicPr>
          <p:nvPr/>
        </p:nvPicPr>
        <p:blipFill>
          <a:blip r:embed="rId2" cstate="print"/>
          <a:srcRect/>
          <a:stretch>
            <a:fillRect/>
          </a:stretch>
        </p:blipFill>
        <p:spPr bwMode="auto">
          <a:xfrm>
            <a:off x="3939536" y="3604938"/>
            <a:ext cx="5133058" cy="31816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2" descr="C:\Fotos Nuevo\Fotos Republica Dominicana\Los Botados llegada del Internet 11 de Agosto de 2007\DSC02577.JPG"/>
          <p:cNvPicPr>
            <a:picLocks noChangeAspect="1" noChangeArrowheads="1"/>
          </p:cNvPicPr>
          <p:nvPr/>
        </p:nvPicPr>
        <p:blipFill>
          <a:blip r:embed="rId3" cstate="print"/>
          <a:srcRect/>
          <a:stretch>
            <a:fillRect/>
          </a:stretch>
        </p:blipFill>
        <p:spPr bwMode="auto">
          <a:xfrm>
            <a:off x="4071934" y="47623"/>
            <a:ext cx="5072066" cy="3381377"/>
          </a:xfrm>
          <a:prstGeom prst="rect">
            <a:avLst/>
          </a:prstGeom>
          <a:noFill/>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style.rotation</p:attrName>
                                        </p:attrNameLst>
                                      </p:cBhvr>
                                      <p:tavLst>
                                        <p:tav tm="0">
                                          <p:val>
                                            <p:fltVal val="720"/>
                                          </p:val>
                                        </p:tav>
                                        <p:tav tm="100000">
                                          <p:val>
                                            <p:fltVal val="0"/>
                                          </p:val>
                                        </p:tav>
                                      </p:tavLst>
                                    </p:anim>
                                    <p:anim calcmode="lin" valueType="num">
                                      <p:cBhvr>
                                        <p:cTn id="9"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0" dur="1000" fill="hold"/>
                                        <p:tgtEl>
                                          <p:spTgt spid="7">
                                            <p:txEl>
                                              <p:pRg st="0" end="0"/>
                                            </p:txEl>
                                          </p:spTgt>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 presetClass="entr" presetSubtype="10" fill="hold" nodeType="afterEffect">
                                  <p:stCondLst>
                                    <p:cond delay="1000"/>
                                  </p:stCondLst>
                                  <p:childTnLst>
                                    <p:set>
                                      <p:cBhvr>
                                        <p:cTn id="13" dur="1" fill="hold">
                                          <p:stCondLst>
                                            <p:cond delay="0"/>
                                          </p:stCondLst>
                                        </p:cTn>
                                        <p:tgtEl>
                                          <p:spTgt spid="11"/>
                                        </p:tgtEl>
                                        <p:attrNameLst>
                                          <p:attrName>style.visibility</p:attrName>
                                        </p:attrNameLst>
                                      </p:cBhvr>
                                      <p:to>
                                        <p:strVal val="visible"/>
                                      </p:to>
                                    </p:set>
                                    <p:animEffect transition="in" filter="blinds(horizontal)">
                                      <p:cBhvr>
                                        <p:cTn id="14" dur="500"/>
                                        <p:tgtEl>
                                          <p:spTgt spid="11"/>
                                        </p:tgtEl>
                                      </p:cBhvr>
                                    </p:animEffect>
                                  </p:childTnLst>
                                </p:cTn>
                              </p:par>
                              <p:par>
                                <p:cTn id="15" presetID="18" presetClass="entr" presetSubtype="9"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up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2844" y="142852"/>
            <a:ext cx="5500726" cy="3277820"/>
          </a:xfrm>
          <a:prstGeom prst="rect">
            <a:avLst/>
          </a:prstGeom>
        </p:spPr>
        <p:txBody>
          <a:bodyPr wrap="square">
            <a:spAutoFit/>
          </a:bodyPr>
          <a:lstStyle/>
          <a:p>
            <a:pPr marL="342900" lvl="0" indent="-342900">
              <a:spcBef>
                <a:spcPct val="20000"/>
              </a:spcBef>
              <a:buClr>
                <a:schemeClr val="accent2">
                  <a:lumMod val="60000"/>
                  <a:lumOff val="40000"/>
                </a:schemeClr>
              </a:buClr>
              <a:buSzPct val="110000"/>
              <a:buFont typeface="Wingdings" pitchFamily="2" charset="2"/>
              <a:buChar char="Ø"/>
              <a:defRPr/>
            </a:pPr>
            <a:r>
              <a:rPr lang="es-ES" sz="2300" kern="0" dirty="0" smtClean="0">
                <a:solidFill>
                  <a:schemeClr val="tx1"/>
                </a:solidFill>
                <a:latin typeface="+mn-lt"/>
                <a:cs typeface="Times New Roman" pitchFamily="18" charset="0"/>
              </a:rPr>
              <a:t>Dadas las particularidades del sector de las telecomunicaciones, los procesos oficiales para la aprobación pública, deben tratar a los proyectos en este sector, de manera  diferente a los demás proyectos de infraestructura pública con el fin de evitar retrasos innecesarios en la ejecución.</a:t>
            </a:r>
          </a:p>
        </p:txBody>
      </p:sp>
      <p:pic>
        <p:nvPicPr>
          <p:cNvPr id="9" name="Picture 3" descr="C:\Users\amdejesus\Pictures\VARIAS\INDOTEL\11.JPG"/>
          <p:cNvPicPr>
            <a:picLocks noChangeAspect="1" noChangeArrowheads="1"/>
          </p:cNvPicPr>
          <p:nvPr/>
        </p:nvPicPr>
        <p:blipFill>
          <a:blip r:embed="rId2" cstate="print"/>
          <a:srcRect t="16959" r="7017"/>
          <a:stretch>
            <a:fillRect/>
          </a:stretch>
        </p:blipFill>
        <p:spPr bwMode="auto">
          <a:xfrm>
            <a:off x="5500694" y="1977370"/>
            <a:ext cx="3643305" cy="4880630"/>
          </a:xfrm>
          <a:prstGeom prst="rect">
            <a:avLst/>
          </a:prstGeom>
          <a:noFill/>
        </p:spPr>
      </p:pic>
      <p:pic>
        <p:nvPicPr>
          <p:cNvPr id="10" name="Picture 4" descr="C:\Users\amdejesus\Pictures\VARIAS\INDOTEL\22.JPG"/>
          <p:cNvPicPr>
            <a:picLocks noChangeAspect="1" noChangeArrowheads="1"/>
          </p:cNvPicPr>
          <p:nvPr/>
        </p:nvPicPr>
        <p:blipFill>
          <a:blip r:embed="rId3" cstate="print"/>
          <a:srcRect l="6323" b="9859"/>
          <a:stretch>
            <a:fillRect/>
          </a:stretch>
        </p:blipFill>
        <p:spPr bwMode="auto">
          <a:xfrm>
            <a:off x="0" y="3375086"/>
            <a:ext cx="5429256" cy="3482914"/>
          </a:xfrm>
          <a:prstGeom prst="rect">
            <a:avLst/>
          </a:prstGeom>
          <a:noFill/>
        </p:spPr>
      </p:pic>
    </p:spTree>
  </p:cSld>
  <p:clrMapOvr>
    <a:masterClrMapping/>
  </p:clrMapOvr>
  <p:transition>
    <p:wheel spokes="8"/>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2910" y="214290"/>
            <a:ext cx="7772400" cy="646331"/>
          </a:xfrm>
        </p:spPr>
        <p:txBody>
          <a:bodyPr>
            <a:normAutofit fontScale="90000"/>
          </a:bodyPr>
          <a:lstStyle/>
          <a:p>
            <a:r>
              <a:rPr lang="en-US" dirty="0" err="1" smtClean="0"/>
              <a:t>Cobertura</a:t>
            </a:r>
            <a:r>
              <a:rPr lang="en-US" dirty="0" smtClean="0"/>
              <a:t> GSM de Claro-</a:t>
            </a:r>
            <a:r>
              <a:rPr lang="en-US" dirty="0" err="1" smtClean="0"/>
              <a:t>Codetel</a:t>
            </a:r>
            <a:endParaRPr lang="es-ES" dirty="0"/>
          </a:p>
        </p:txBody>
      </p:sp>
      <p:pic>
        <p:nvPicPr>
          <p:cNvPr id="6" name="2009"/>
          <p:cNvPicPr>
            <a:picLocks noChangeAspect="1" noChangeArrowheads="1"/>
          </p:cNvPicPr>
          <p:nvPr/>
        </p:nvPicPr>
        <p:blipFill>
          <a:blip r:embed="rId2" cstate="print"/>
          <a:srcRect l="27832" t="41016" r="30419" b="20898"/>
          <a:stretch>
            <a:fillRect/>
          </a:stretch>
        </p:blipFill>
        <p:spPr bwMode="auto">
          <a:xfrm>
            <a:off x="1214381" y="1458791"/>
            <a:ext cx="7786743" cy="5327771"/>
          </a:xfrm>
          <a:prstGeom prst="rect">
            <a:avLst/>
          </a:prstGeom>
          <a:noFill/>
          <a:ln w="9525">
            <a:noFill/>
            <a:miter lim="800000"/>
            <a:headEnd/>
            <a:tailEnd/>
          </a:ln>
          <a:effectLst/>
        </p:spPr>
      </p:pic>
      <p:pic>
        <p:nvPicPr>
          <p:cNvPr id="7" name="2007" descr="G:\Documentos de trabajo\MapaCelular_GSM_850.jpg"/>
          <p:cNvPicPr>
            <a:picLocks noChangeAspect="1" noChangeArrowheads="1"/>
          </p:cNvPicPr>
          <p:nvPr/>
        </p:nvPicPr>
        <p:blipFill>
          <a:blip r:embed="rId3" cstate="print">
            <a:clrChange>
              <a:clrFrom>
                <a:srgbClr val="6094AC"/>
              </a:clrFrom>
              <a:clrTo>
                <a:srgbClr val="6094AC">
                  <a:alpha val="0"/>
                </a:srgbClr>
              </a:clrTo>
            </a:clrChange>
          </a:blip>
          <a:srcRect/>
          <a:stretch>
            <a:fillRect/>
          </a:stretch>
        </p:blipFill>
        <p:spPr bwMode="auto">
          <a:xfrm>
            <a:off x="928662" y="1357298"/>
            <a:ext cx="8143900" cy="5500727"/>
          </a:xfrm>
          <a:prstGeom prst="rect">
            <a:avLst/>
          </a:prstGeom>
          <a:ln>
            <a:noFill/>
          </a:ln>
          <a:effectLst>
            <a:softEdge rad="112500"/>
          </a:effectLst>
        </p:spPr>
      </p:pic>
      <p:sp>
        <p:nvSpPr>
          <p:cNvPr id="8" name="2007"/>
          <p:cNvSpPr/>
          <p:nvPr/>
        </p:nvSpPr>
        <p:spPr>
          <a:xfrm>
            <a:off x="7143800" y="1500174"/>
            <a:ext cx="1857356" cy="5715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2007</a:t>
            </a:r>
            <a:endParaRPr lang="es-ES" sz="2400" b="1" dirty="0"/>
          </a:p>
        </p:txBody>
      </p:sp>
      <p:sp>
        <p:nvSpPr>
          <p:cNvPr id="9" name="2009"/>
          <p:cNvSpPr/>
          <p:nvPr/>
        </p:nvSpPr>
        <p:spPr>
          <a:xfrm>
            <a:off x="7143768" y="1500174"/>
            <a:ext cx="1857356" cy="5715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2009</a:t>
            </a:r>
          </a:p>
        </p:txBody>
      </p:sp>
      <p:sp>
        <p:nvSpPr>
          <p:cNvPr id="10" name="1 Título"/>
          <p:cNvSpPr txBox="1">
            <a:spLocks/>
          </p:cNvSpPr>
          <p:nvPr/>
        </p:nvSpPr>
        <p:spPr bwMode="auto">
          <a:xfrm>
            <a:off x="539552" y="332656"/>
            <a:ext cx="7772400" cy="6463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lgn="ctr">
              <a:buClrTx/>
              <a:defRPr/>
            </a:pPr>
            <a:r>
              <a:rPr kumimoji="0" lang="en-US" sz="3600" b="1" i="0" u="none" strike="noStrike" kern="0" cap="none" spc="0" normalizeH="0" baseline="0" noProof="0" dirty="0" err="1" smtClean="0">
                <a:ln>
                  <a:noFill/>
                </a:ln>
                <a:solidFill>
                  <a:srgbClr val="1B5BA2"/>
                </a:solidFill>
                <a:effectLst/>
                <a:uLnTx/>
                <a:uFillTx/>
                <a:latin typeface="+mj-lt"/>
                <a:ea typeface="+mj-ea"/>
                <a:cs typeface="+mj-cs"/>
              </a:rPr>
              <a:t>Cobertura</a:t>
            </a:r>
            <a:r>
              <a:rPr kumimoji="0" lang="en-US" sz="3600" b="1" i="0" u="none" strike="noStrike" kern="0" cap="none" spc="0" normalizeH="0" noProof="0" dirty="0" smtClean="0">
                <a:ln>
                  <a:noFill/>
                </a:ln>
                <a:solidFill>
                  <a:srgbClr val="1B5BA2"/>
                </a:solidFill>
                <a:effectLst/>
                <a:uLnTx/>
                <a:uFillTx/>
                <a:latin typeface="+mj-lt"/>
                <a:ea typeface="+mj-ea"/>
                <a:cs typeface="+mj-cs"/>
              </a:rPr>
              <a:t> </a:t>
            </a:r>
            <a:r>
              <a:rPr lang="en-US" sz="3600" b="1" kern="0" dirty="0" smtClean="0">
                <a:solidFill>
                  <a:srgbClr val="1B5BA2"/>
                </a:solidFill>
                <a:latin typeface="+mj-lt"/>
                <a:ea typeface="+mj-ea"/>
                <a:cs typeface="+mj-cs"/>
              </a:rPr>
              <a:t>GSM-3G de Claro-</a:t>
            </a:r>
            <a:r>
              <a:rPr lang="en-US" sz="3600" b="1" kern="0" dirty="0" err="1" smtClean="0">
                <a:solidFill>
                  <a:srgbClr val="1B5BA2"/>
                </a:solidFill>
                <a:latin typeface="+mj-lt"/>
                <a:ea typeface="+mj-ea"/>
                <a:cs typeface="+mj-cs"/>
              </a:rPr>
              <a:t>Codetel</a:t>
            </a:r>
            <a:endParaRPr kumimoji="0" lang="es-ES" sz="3600" b="1" i="0" u="none" strike="noStrike" kern="0" cap="none" spc="0" normalizeH="0" baseline="0" noProof="0" dirty="0">
              <a:ln>
                <a:noFill/>
              </a:ln>
              <a:solidFill>
                <a:srgbClr val="1B5BA2"/>
              </a:solidFill>
              <a:effectLst/>
              <a:uLnTx/>
              <a:uFillTx/>
              <a:latin typeface="+mj-lt"/>
              <a:ea typeface="+mj-ea"/>
              <a:cs typeface="+mj-cs"/>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xit" presetSubtype="4" fill="hold" nodeType="afterEffect">
                                  <p:stCondLst>
                                    <p:cond delay="0"/>
                                  </p:stCondLst>
                                  <p:childTnLst>
                                    <p:anim calcmode="lin" valueType="num">
                                      <p:cBhvr additive="base">
                                        <p:cTn id="16" dur="500"/>
                                        <p:tgtEl>
                                          <p:spTgt spid="7"/>
                                        </p:tgtEl>
                                        <p:attrNameLst>
                                          <p:attrName>ppt_x</p:attrName>
                                        </p:attrNameLst>
                                      </p:cBhvr>
                                      <p:tavLst>
                                        <p:tav tm="0">
                                          <p:val>
                                            <p:strVal val="ppt_x"/>
                                          </p:val>
                                        </p:tav>
                                        <p:tav tm="100000">
                                          <p:val>
                                            <p:strVal val="ppt_x"/>
                                          </p:val>
                                        </p:tav>
                                      </p:tavLst>
                                    </p:anim>
                                    <p:anim calcmode="lin" valueType="num">
                                      <p:cBhvr additive="base">
                                        <p:cTn id="17" dur="500"/>
                                        <p:tgtEl>
                                          <p:spTgt spid="7"/>
                                        </p:tgtEl>
                                        <p:attrNameLst>
                                          <p:attrName>ppt_y</p:attrName>
                                        </p:attrNameLst>
                                      </p:cBhvr>
                                      <p:tavLst>
                                        <p:tav tm="0">
                                          <p:val>
                                            <p:strVal val="ppt_y"/>
                                          </p:val>
                                        </p:tav>
                                        <p:tav tm="100000">
                                          <p:val>
                                            <p:strVal val="1+ppt_h/2"/>
                                          </p:val>
                                        </p:tav>
                                      </p:tavLst>
                                    </p:anim>
                                    <p:set>
                                      <p:cBhvr>
                                        <p:cTn id="18" dur="1" fill="hold">
                                          <p:stCondLst>
                                            <p:cond delay="499"/>
                                          </p:stCondLst>
                                        </p:cTn>
                                        <p:tgtEl>
                                          <p:spTgt spid="7"/>
                                        </p:tgtEl>
                                        <p:attrNameLst>
                                          <p:attrName>style.visibility</p:attrName>
                                        </p:attrNameLst>
                                      </p:cBhvr>
                                      <p:to>
                                        <p:strVal val="hidden"/>
                                      </p:to>
                                    </p:se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60648"/>
            <a:ext cx="7498080" cy="523220"/>
          </a:xfrm>
        </p:spPr>
        <p:txBody>
          <a:bodyPr>
            <a:noAutofit/>
            <a:scene3d>
              <a:camera prst="orthographicFront"/>
              <a:lightRig rig="flat" dir="tl">
                <a:rot lat="0" lon="0" rev="6600000"/>
              </a:lightRig>
            </a:scene3d>
            <a:sp3d extrusionH="25400" contourW="8890">
              <a:contourClr>
                <a:schemeClr val="accent2">
                  <a:shade val="75000"/>
                </a:schemeClr>
              </a:contourClr>
            </a:sp3d>
          </a:bodyPr>
          <a:lstStyle/>
          <a:p>
            <a:pPr algn="ctr"/>
            <a:r>
              <a:rPr lang="es-DO" sz="4400" b="1" smtClean="0">
                <a:ln w="11430">
                  <a:solidFill>
                    <a:schemeClr val="tx1"/>
                  </a:solidFill>
                </a:ln>
                <a:latin typeface="+mn-lt"/>
              </a:rPr>
              <a:t>¿Robandose la señal?</a:t>
            </a:r>
            <a:endParaRPr lang="es-DO" sz="4400" b="1">
              <a:ln w="11430">
                <a:solidFill>
                  <a:schemeClr val="tx1"/>
                </a:solidFill>
              </a:ln>
              <a:latin typeface="+mn-lt"/>
            </a:endParaRPr>
          </a:p>
        </p:txBody>
      </p:sp>
      <p:pic>
        <p:nvPicPr>
          <p:cNvPr id="5" name="Picture 6" descr="G:\Fotos\Fotos RD desde 6 de Noviembre de 2007\Salinas 17 de Junio de 2008\DSC02225.JPG"/>
          <p:cNvPicPr>
            <a:picLocks noGrp="1" noChangeAspect="1" noChangeArrowheads="1"/>
          </p:cNvPicPr>
          <p:nvPr>
            <p:ph sz="half" idx="1"/>
          </p:nvPr>
        </p:nvPicPr>
        <p:blipFill>
          <a:blip r:embed="rId2" cstate="print"/>
          <a:srcRect/>
          <a:stretch>
            <a:fillRect/>
          </a:stretch>
        </p:blipFill>
        <p:spPr>
          <a:xfrm>
            <a:off x="571472" y="950900"/>
            <a:ext cx="7929619" cy="5072098"/>
          </a:xfrm>
          <a:ln w="63500">
            <a:noFill/>
          </a:ln>
          <a:effectLst>
            <a:outerShdw blurRad="50800" dist="38100" dir="2700000" algn="tl" rotWithShape="0">
              <a:prstClr val="black">
                <a:alpha val="40000"/>
              </a:prstClr>
            </a:outerShdw>
            <a:softEdge rad="31750"/>
          </a:effectLst>
        </p:spPr>
      </p:pic>
      <p:pic>
        <p:nvPicPr>
          <p:cNvPr id="7" name="Picture 2" descr="G:\Fotos\Fotos RD desde 6 de Noviembre de 2007\Salinas 17 de Junio de 2008\DSC02222.JPG"/>
          <p:cNvPicPr>
            <a:picLocks noChangeAspect="1" noChangeArrowheads="1"/>
          </p:cNvPicPr>
          <p:nvPr/>
        </p:nvPicPr>
        <p:blipFill>
          <a:blip r:embed="rId3" cstate="print"/>
          <a:srcRect/>
          <a:stretch>
            <a:fillRect/>
          </a:stretch>
        </p:blipFill>
        <p:spPr bwMode="auto">
          <a:xfrm>
            <a:off x="819176" y="1258912"/>
            <a:ext cx="7467600" cy="4978400"/>
          </a:xfrm>
          <a:prstGeom prst="rect">
            <a:avLst/>
          </a:prstGeom>
          <a:noFill/>
          <a:ln w="63500">
            <a:noFill/>
            <a:miter lim="800000"/>
            <a:headEnd/>
            <a:tailEnd/>
          </a:ln>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5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973534" y="1484784"/>
            <a:ext cx="7054850" cy="3601119"/>
          </a:xfrm>
          <a:prstGeom prst="rect">
            <a:avLst/>
          </a:prstGeom>
        </p:spPr>
        <p:style>
          <a:lnRef idx="1">
            <a:schemeClr val="accent2"/>
          </a:lnRef>
          <a:fillRef idx="2">
            <a:schemeClr val="accent2"/>
          </a:fillRef>
          <a:effectRef idx="1">
            <a:schemeClr val="accent2"/>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300" normalizeH="0" baseline="0" noProof="0" dirty="0" smtClean="0">
                <a:ln>
                  <a:noFill/>
                </a:ln>
                <a:solidFill>
                  <a:schemeClr val="tx1"/>
                </a:solidFill>
                <a:effectLst/>
                <a:uLnTx/>
                <a:uFillTx/>
                <a:ea typeface="+mj-ea"/>
                <a:cs typeface="+mj-cs"/>
              </a:rPr>
              <a:t>G</a:t>
            </a:r>
            <a:r>
              <a:rPr kumimoji="0" lang="en-US" sz="13800" b="1" i="0" u="none" strike="noStrike" kern="0" cap="none" spc="-300" normalizeH="0" baseline="0" noProof="0" dirty="0" smtClean="0">
                <a:ln>
                  <a:noFill/>
                </a:ln>
                <a:solidFill>
                  <a:schemeClr val="tx1"/>
                </a:solidFill>
                <a:effectLst/>
                <a:uLnTx/>
                <a:uFillTx/>
                <a:ea typeface="+mj-ea"/>
                <a:cs typeface="+mj-cs"/>
              </a:rPr>
              <a:t>racias</a:t>
            </a:r>
          </a:p>
          <a:p>
            <a:pPr algn="ctr">
              <a:buClrTx/>
              <a:defRPr/>
            </a:pPr>
            <a:r>
              <a:rPr lang="en-US" sz="5400" kern="0" spc="-300" dirty="0" smtClean="0">
                <a:solidFill>
                  <a:schemeClr val="tx2"/>
                </a:solidFill>
              </a:rPr>
              <a:t>esanrz@gmail.com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0" cap="none" spc="-300" normalizeH="0" baseline="0" noProof="0" dirty="0" smtClean="0">
                <a:ln>
                  <a:noFill/>
                </a:ln>
                <a:solidFill>
                  <a:schemeClr val="tx1"/>
                </a:solidFill>
                <a:effectLst/>
                <a:uLnTx/>
                <a:uFillTx/>
                <a:ea typeface="+mj-ea"/>
                <a:cs typeface="+mj-cs"/>
              </a:rPr>
              <a:t> </a:t>
            </a:r>
          </a:p>
        </p:txBody>
      </p:sp>
      <p:sp>
        <p:nvSpPr>
          <p:cNvPr id="7" name="Subtitle 7"/>
          <p:cNvSpPr txBox="1">
            <a:spLocks/>
          </p:cNvSpPr>
          <p:nvPr/>
        </p:nvSpPr>
        <p:spPr>
          <a:xfrm>
            <a:off x="1547813" y="4345005"/>
            <a:ext cx="6337300" cy="1584325"/>
          </a:xfrm>
          <a:prstGeom prst="rect">
            <a:avLst/>
          </a:prstGeom>
        </p:spPr>
        <p:txBody>
          <a:bodyPr/>
          <a:lstStyle/>
          <a:p>
            <a:pPr marL="342900" marR="0" lvl="0" indent="-342900" algn="ctr" defTabSz="914400" rtl="0" eaLnBrk="0" fontAlgn="base" latinLnBrk="0" hangingPunct="0">
              <a:lnSpc>
                <a:spcPct val="100000"/>
              </a:lnSpc>
              <a:spcBef>
                <a:spcPct val="20000"/>
              </a:spcBef>
              <a:spcAft>
                <a:spcPct val="0"/>
              </a:spcAft>
              <a:buClr>
                <a:srgbClr val="0E438A"/>
              </a:buClr>
              <a:buSzPct val="110000"/>
              <a:tabLst/>
              <a:defRPr/>
            </a:pPr>
            <a:endParaRPr kumimoji="0" lang="en-US" sz="3200" b="0" i="0" u="none" strike="noStrike" kern="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Carpeta de Datos\UIT\Fotos\DSC00377.JPG"/>
          <p:cNvPicPr>
            <a:picLocks noGrp="1" noChangeAspect="1" noChangeArrowheads="1"/>
          </p:cNvPicPr>
          <p:nvPr>
            <p:ph sz="half" idx="1"/>
          </p:nvPr>
        </p:nvPicPr>
        <p:blipFill>
          <a:blip r:embed="rId3" cstate="print"/>
          <a:srcRect l="18134"/>
          <a:stretch>
            <a:fillRect/>
          </a:stretch>
        </p:blipFill>
        <p:spPr>
          <a:xfrm>
            <a:off x="3714744" y="0"/>
            <a:ext cx="5429256" cy="6858000"/>
          </a:xfrm>
          <a:prstGeom prst="rect">
            <a:avLst/>
          </a:prstGeom>
          <a:ln>
            <a:noFill/>
          </a:ln>
          <a:effectLst>
            <a:outerShdw blurRad="292100" dist="139700" dir="2700000" algn="tl" rotWithShape="0">
              <a:srgbClr val="333333">
                <a:alpha val="65000"/>
              </a:srgbClr>
            </a:outerShdw>
          </a:effectLst>
        </p:spPr>
      </p:pic>
      <p:sp>
        <p:nvSpPr>
          <p:cNvPr id="11" name="Content Placeholder 5"/>
          <p:cNvSpPr txBox="1">
            <a:spLocks/>
          </p:cNvSpPr>
          <p:nvPr/>
        </p:nvSpPr>
        <p:spPr>
          <a:xfrm>
            <a:off x="70868" y="1357298"/>
            <a:ext cx="3786752" cy="3357586"/>
          </a:xfrm>
          <a:prstGeom prst="rect">
            <a:avLst/>
          </a:prstGeom>
        </p:spPr>
        <p:txBody>
          <a:bodyPr/>
          <a:lstStyle/>
          <a:p>
            <a:pPr marL="274320" lvl="0" indent="-274320" fontAlgn="auto">
              <a:spcBef>
                <a:spcPct val="20000"/>
              </a:spcBef>
              <a:spcAft>
                <a:spcPts val="0"/>
              </a:spcAft>
              <a:buClr>
                <a:schemeClr val="accent2">
                  <a:lumMod val="60000"/>
                  <a:lumOff val="40000"/>
                </a:schemeClr>
              </a:buClr>
              <a:buSzPct val="110000"/>
              <a:buFont typeface="Wingdings" pitchFamily="2" charset="2"/>
              <a:buChar char="Ø"/>
              <a:defRPr/>
            </a:pPr>
            <a:r>
              <a:rPr lang="es-ES" sz="2800" kern="0" dirty="0" smtClean="0">
                <a:solidFill>
                  <a:schemeClr val="tx1"/>
                </a:solidFill>
                <a:latin typeface="+mn-lt"/>
                <a:cs typeface="Times New Roman" pitchFamily="18" charset="0"/>
              </a:rPr>
              <a:t>Las telecomunicaciones son hoy día el principal medio de provisión de aplicaciones de las </a:t>
            </a:r>
            <a:r>
              <a:rPr lang="es-ES" sz="2800" kern="0" dirty="0" err="1" smtClean="0">
                <a:solidFill>
                  <a:schemeClr val="tx1"/>
                </a:solidFill>
                <a:latin typeface="+mn-lt"/>
                <a:cs typeface="Times New Roman" pitchFamily="18" charset="0"/>
              </a:rPr>
              <a:t>TICs</a:t>
            </a:r>
            <a:r>
              <a:rPr lang="es-ES" sz="2800" kern="0" dirty="0" smtClean="0">
                <a:solidFill>
                  <a:schemeClr val="tx1"/>
                </a:solidFill>
                <a:latin typeface="+mn-lt"/>
                <a:cs typeface="Times New Roman" pitchFamily="18" charset="0"/>
              </a:rPr>
              <a:t>. </a:t>
            </a:r>
          </a:p>
          <a:p>
            <a:pPr marL="274320" lvl="0" indent="-274320" fontAlgn="auto">
              <a:spcBef>
                <a:spcPct val="20000"/>
              </a:spcBef>
              <a:spcAft>
                <a:spcPts val="0"/>
              </a:spcAft>
              <a:buClr>
                <a:schemeClr val="accent2">
                  <a:lumMod val="60000"/>
                  <a:lumOff val="40000"/>
                </a:schemeClr>
              </a:buClr>
              <a:buSzPct val="110000"/>
              <a:defRPr/>
            </a:pPr>
            <a:endParaRPr lang="es-ES" sz="2800" kern="0" dirty="0" smtClean="0">
              <a:solidFill>
                <a:schemeClr val="tx1"/>
              </a:solidFill>
              <a:latin typeface="+mn-lt"/>
              <a:cs typeface="Times New Roman"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wipe(down)">
                                      <p:cBhvr>
                                        <p:cTn id="1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714348" y="1065331"/>
            <a:ext cx="4143404" cy="5078313"/>
          </a:xfrm>
          <a:prstGeom prst="rect">
            <a:avLst/>
          </a:prstGeom>
        </p:spPr>
        <p:txBody>
          <a:bodyPr wrap="square">
            <a:spAutoFit/>
          </a:bodyPr>
          <a:lstStyle/>
          <a:p>
            <a:pPr marL="274320" lvl="0" indent="-274320" fontAlgn="auto">
              <a:spcBef>
                <a:spcPct val="20000"/>
              </a:spcBef>
              <a:spcAft>
                <a:spcPts val="0"/>
              </a:spcAft>
              <a:buClr>
                <a:schemeClr val="accent2">
                  <a:lumMod val="60000"/>
                  <a:lumOff val="40000"/>
                </a:schemeClr>
              </a:buClr>
              <a:buSzPct val="110000"/>
              <a:buFont typeface="Wingdings" pitchFamily="2" charset="2"/>
              <a:buChar char="Ø"/>
              <a:defRPr/>
            </a:pPr>
            <a:r>
              <a:rPr lang="es-ES" sz="3600" kern="0" dirty="0" smtClean="0">
                <a:solidFill>
                  <a:schemeClr val="tx1"/>
                </a:solidFill>
                <a:latin typeface="+mn-lt"/>
                <a:cs typeface="Times New Roman" pitchFamily="18" charset="0"/>
              </a:rPr>
              <a:t>La banda ancha y los teléfonos son ahora considerados como servicios básicos, tal como el agua, electricidad, salud y educación.</a:t>
            </a:r>
            <a:endParaRPr lang="en-US" sz="3600" kern="0" dirty="0" smtClean="0">
              <a:solidFill>
                <a:schemeClr val="tx1"/>
              </a:solidFill>
              <a:latin typeface="+mn-lt"/>
              <a:cs typeface="Times New Roman" pitchFamily="18" charset="0"/>
            </a:endParaRPr>
          </a:p>
        </p:txBody>
      </p:sp>
      <p:pic>
        <p:nvPicPr>
          <p:cNvPr id="9" name="Picture 2" descr="C:\Users\amdejesus\Pictures\VARIAS\INDOTEL\Imagen2.jpg"/>
          <p:cNvPicPr>
            <a:picLocks noChangeAspect="1" noChangeArrowheads="1"/>
          </p:cNvPicPr>
          <p:nvPr/>
        </p:nvPicPr>
        <p:blipFill>
          <a:blip r:embed="rId2"/>
          <a:srcRect l="10607" t="8605" r="9090" b="13611"/>
          <a:stretch>
            <a:fillRect/>
          </a:stretch>
        </p:blipFill>
        <p:spPr bwMode="auto">
          <a:xfrm>
            <a:off x="5357818" y="4000480"/>
            <a:ext cx="3786182" cy="2857520"/>
          </a:xfrm>
          <a:prstGeom prst="rect">
            <a:avLst/>
          </a:prstGeom>
          <a:noFill/>
        </p:spPr>
      </p:pic>
      <p:pic>
        <p:nvPicPr>
          <p:cNvPr id="10" name="Picture 3" descr="C:\Users\amdejesus\Pictures\VARIAS\INDOTEL\FOTOS ENCUESTAS SABADO 19_12_09\DSC_0429.JPG"/>
          <p:cNvPicPr>
            <a:picLocks noChangeAspect="1" noChangeArrowheads="1"/>
          </p:cNvPicPr>
          <p:nvPr/>
        </p:nvPicPr>
        <p:blipFill>
          <a:blip r:embed="rId3" cstate="print"/>
          <a:srcRect t="25372" b="3947"/>
          <a:stretch>
            <a:fillRect/>
          </a:stretch>
        </p:blipFill>
        <p:spPr bwMode="auto">
          <a:xfrm>
            <a:off x="5357819" y="-24"/>
            <a:ext cx="3786182" cy="4029207"/>
          </a:xfrm>
          <a:prstGeom prst="rect">
            <a:avLst/>
          </a:prstGeom>
          <a:noFill/>
        </p:spPr>
      </p:pic>
    </p:spTree>
  </p:cSld>
  <p:clrMapOvr>
    <a:masterClrMapping/>
  </p:clrMapOvr>
  <p:transition>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G:\Documentos de trabajo\Rendicion de Cuentas\Fotos\memoria de indotel 1\DSC_0064.JPG"/>
          <p:cNvPicPr>
            <a:picLocks noChangeAspect="1" noChangeArrowheads="1"/>
          </p:cNvPicPr>
          <p:nvPr/>
        </p:nvPicPr>
        <p:blipFill>
          <a:blip r:embed="rId2" cstate="print"/>
          <a:srcRect/>
          <a:stretch>
            <a:fillRect/>
          </a:stretch>
        </p:blipFill>
        <p:spPr bwMode="auto">
          <a:xfrm>
            <a:off x="5072067" y="571480"/>
            <a:ext cx="4071934" cy="31432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5" descr="C:\Carpeta de Datos\Republica Dominicana\Publicaciones\Indotel te conecta\4.JPG"/>
          <p:cNvPicPr>
            <a:picLocks noChangeAspect="1" noChangeArrowheads="1"/>
          </p:cNvPicPr>
          <p:nvPr/>
        </p:nvPicPr>
        <p:blipFill>
          <a:blip r:embed="rId3" cstate="print"/>
          <a:srcRect/>
          <a:stretch>
            <a:fillRect/>
          </a:stretch>
        </p:blipFill>
        <p:spPr bwMode="auto">
          <a:xfrm rot="20934762">
            <a:off x="491606" y="4120987"/>
            <a:ext cx="3602818" cy="215892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7" name="Content Placeholder 5"/>
          <p:cNvSpPr txBox="1">
            <a:spLocks/>
          </p:cNvSpPr>
          <p:nvPr/>
        </p:nvSpPr>
        <p:spPr>
          <a:xfrm>
            <a:off x="-36512" y="188640"/>
            <a:ext cx="5072066" cy="3481398"/>
          </a:xfrm>
          <a:prstGeom prst="rect">
            <a:avLst/>
          </a:prstGeom>
        </p:spPr>
        <p:txBody>
          <a:bodyPr/>
          <a:lstStyle/>
          <a:p>
            <a:pPr marL="274320" lvl="0" indent="-274320" algn="just" fontAlgn="auto">
              <a:spcBef>
                <a:spcPct val="20000"/>
              </a:spcBef>
              <a:spcAft>
                <a:spcPts val="0"/>
              </a:spcAft>
              <a:buClr>
                <a:schemeClr val="accent2">
                  <a:lumMod val="60000"/>
                  <a:lumOff val="40000"/>
                </a:schemeClr>
              </a:buClr>
              <a:buSzPct val="110000"/>
              <a:buFont typeface="Wingdings" pitchFamily="2" charset="2"/>
              <a:buChar char="Ø"/>
              <a:defRPr/>
            </a:pPr>
            <a:r>
              <a:rPr lang="es-ES" sz="2300" kern="0" dirty="0" smtClean="0">
                <a:solidFill>
                  <a:schemeClr val="tx1"/>
                </a:solidFill>
                <a:latin typeface="+mn-lt"/>
                <a:cs typeface="Times New Roman" pitchFamily="18" charset="0"/>
              </a:rPr>
              <a:t>La experiencia ha demostrado que la llegada de la telefonía básica (en cualquier forma, tales como teléfonos públicos, teléfonos residenciales  fijos o móviles) y el  Internet de banda ancha constituyen un importante punto de inflexión en el camino de una comunidad hacia  el desarrollo económico y social.</a:t>
            </a:r>
            <a:endParaRPr kumimoji="0" lang="en-US" sz="2300" b="0" i="0" u="none" strike="noStrike" kern="0" cap="none" spc="0" normalizeH="0" baseline="0" noProof="0" dirty="0">
              <a:ln>
                <a:noFill/>
              </a:ln>
              <a:solidFill>
                <a:schemeClr val="tx1"/>
              </a:solidFill>
              <a:effectLst/>
              <a:uLnTx/>
              <a:uFillTx/>
              <a:latin typeface="+mn-lt"/>
              <a:cs typeface="Times New Roman" pitchFamily="18" charset="0"/>
            </a:endParaRPr>
          </a:p>
        </p:txBody>
      </p:sp>
      <p:pic>
        <p:nvPicPr>
          <p:cNvPr id="18" name="Picture 2" descr="C:\Carpeta de Datos\Republica Dominicana\Publicaciones\Indotel te conecta\51.JPG"/>
          <p:cNvPicPr>
            <a:picLocks noChangeAspect="1" noChangeArrowheads="1"/>
          </p:cNvPicPr>
          <p:nvPr/>
        </p:nvPicPr>
        <p:blipFill>
          <a:blip r:embed="rId4" cstate="print"/>
          <a:srcRect l="19048" t="6977"/>
          <a:stretch>
            <a:fillRect/>
          </a:stretch>
        </p:blipFill>
        <p:spPr bwMode="auto">
          <a:xfrm>
            <a:off x="5327208" y="4000504"/>
            <a:ext cx="3816792" cy="285749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par>
                          <p:cTn id="8" fill="hold">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15"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25"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8" dur="1000" fill="hold"/>
                                        <p:tgtEl>
                                          <p:spTgt spid="1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txBox="1">
            <a:spLocks/>
          </p:cNvSpPr>
          <p:nvPr/>
        </p:nvSpPr>
        <p:spPr>
          <a:xfrm>
            <a:off x="0" y="260648"/>
            <a:ext cx="4038600" cy="6120680"/>
          </a:xfrm>
          <a:prstGeom prst="rect">
            <a:avLst/>
          </a:prstGeom>
        </p:spPr>
        <p:txBody>
          <a:bodyPr/>
          <a:lstStyle/>
          <a:p>
            <a:pPr marL="342900" lvl="0" indent="-342900">
              <a:spcBef>
                <a:spcPct val="20000"/>
              </a:spcBef>
              <a:buClr>
                <a:schemeClr val="accent2">
                  <a:lumMod val="60000"/>
                  <a:lumOff val="40000"/>
                </a:schemeClr>
              </a:buClr>
              <a:buSzPct val="110000"/>
              <a:buFont typeface="Wingdings" pitchFamily="2" charset="2"/>
              <a:buChar char="Ø"/>
              <a:defRPr/>
            </a:pPr>
            <a:r>
              <a:rPr lang="es-ES" sz="2600" kern="0" dirty="0" smtClean="0">
                <a:solidFill>
                  <a:schemeClr val="tx1"/>
                </a:solidFill>
                <a:latin typeface="+mn-lt"/>
                <a:cs typeface="Times New Roman" pitchFamily="18" charset="0"/>
              </a:rPr>
              <a:t>El impacto es aún mayor en comunidades rurales donde la experiencia vivida ha mostrado que  las instituciones locales, organizaciones no gubernamentales y los jóvenes se convierten rápidamente en los principales usuarios de las TIC, abriendo el camino a lo que podría considerarse un círculo virtuoso de desarrollo.</a:t>
            </a:r>
            <a:endParaRPr kumimoji="0" lang="en-US" sz="2600" b="0" i="0" u="none" strike="noStrike" kern="0" cap="none" spc="0" normalizeH="0" baseline="0" noProof="0" dirty="0" smtClean="0">
              <a:ln>
                <a:noFill/>
              </a:ln>
              <a:solidFill>
                <a:schemeClr val="tx1"/>
              </a:solidFill>
              <a:effectLst/>
              <a:uLnTx/>
              <a:uFillTx/>
              <a:latin typeface="+mn-lt"/>
              <a:cs typeface="Times New Roman" pitchFamily="18" charset="0"/>
            </a:endParaRPr>
          </a:p>
        </p:txBody>
      </p:sp>
      <p:pic>
        <p:nvPicPr>
          <p:cNvPr id="20" name="Picture 5" descr="Picture 2.jpg"/>
          <p:cNvPicPr/>
          <p:nvPr/>
        </p:nvPicPr>
        <p:blipFill>
          <a:blip r:embed="rId2" cstate="print"/>
          <a:srcRect/>
          <a:stretch>
            <a:fillRect/>
          </a:stretch>
        </p:blipFill>
        <p:spPr bwMode="auto">
          <a:xfrm>
            <a:off x="3929059" y="3857629"/>
            <a:ext cx="5214942" cy="29289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2" descr="C:\Users\amdejesus\Pictures\VARIAS\VIAJE JUNIO10\IMG0327A.jpg"/>
          <p:cNvPicPr>
            <a:picLocks noChangeAspect="1" noChangeArrowheads="1"/>
          </p:cNvPicPr>
          <p:nvPr/>
        </p:nvPicPr>
        <p:blipFill>
          <a:blip r:embed="rId3" cstate="print"/>
          <a:srcRect/>
          <a:stretch>
            <a:fillRect/>
          </a:stretch>
        </p:blipFill>
        <p:spPr bwMode="auto">
          <a:xfrm>
            <a:off x="4095747" y="0"/>
            <a:ext cx="5048254" cy="3786190"/>
          </a:xfrm>
          <a:prstGeom prst="rect">
            <a:avLst/>
          </a:prstGeom>
          <a:ln>
            <a:noFill/>
          </a:ln>
          <a:effectLst>
            <a:softEdge rad="112500"/>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par>
                                <p:cTn id="8" presetID="54" presetClass="entr" presetSubtype="0" accel="10000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strVal val="#ppt_w*0.05"/>
                                          </p:val>
                                        </p:tav>
                                        <p:tav tm="100000">
                                          <p:val>
                                            <p:strVal val="#ppt_w"/>
                                          </p:val>
                                        </p:tav>
                                      </p:tavLst>
                                    </p:anim>
                                    <p:anim calcmode="lin" valueType="num">
                                      <p:cBhvr>
                                        <p:cTn id="11" dur="500" fill="hold"/>
                                        <p:tgtEl>
                                          <p:spTgt spid="20"/>
                                        </p:tgtEl>
                                        <p:attrNameLst>
                                          <p:attrName>ppt_h</p:attrName>
                                        </p:attrNameLst>
                                      </p:cBhvr>
                                      <p:tavLst>
                                        <p:tav tm="0">
                                          <p:val>
                                            <p:strVal val="#ppt_h"/>
                                          </p:val>
                                        </p:tav>
                                        <p:tav tm="100000">
                                          <p:val>
                                            <p:strVal val="#ppt_h"/>
                                          </p:val>
                                        </p:tav>
                                      </p:tavLst>
                                    </p:anim>
                                    <p:anim calcmode="lin" valueType="num">
                                      <p:cBhvr>
                                        <p:cTn id="12" dur="500" fill="hold"/>
                                        <p:tgtEl>
                                          <p:spTgt spid="20"/>
                                        </p:tgtEl>
                                        <p:attrNameLst>
                                          <p:attrName>ppt_x</p:attrName>
                                        </p:attrNameLst>
                                      </p:cBhvr>
                                      <p:tavLst>
                                        <p:tav tm="0">
                                          <p:val>
                                            <p:strVal val="#ppt_x-.2"/>
                                          </p:val>
                                        </p:tav>
                                        <p:tav tm="100000">
                                          <p:val>
                                            <p:strVal val="#ppt_x"/>
                                          </p:val>
                                        </p:tav>
                                      </p:tavLst>
                                    </p:anim>
                                    <p:anim calcmode="lin" valueType="num">
                                      <p:cBhvr>
                                        <p:cTn id="13" dur="500" fill="hold"/>
                                        <p:tgtEl>
                                          <p:spTgt spid="20"/>
                                        </p:tgtEl>
                                        <p:attrNameLst>
                                          <p:attrName>ppt_y</p:attrName>
                                        </p:attrNameLst>
                                      </p:cBhvr>
                                      <p:tavLst>
                                        <p:tav tm="0">
                                          <p:val>
                                            <p:strVal val="#ppt_y"/>
                                          </p:val>
                                        </p:tav>
                                        <p:tav tm="100000">
                                          <p:val>
                                            <p:strVal val="#ppt_y"/>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mdejesus\Pictures\VARIAS\INDOTEL\25.JPG"/>
          <p:cNvPicPr>
            <a:picLocks noChangeAspect="1" noChangeArrowheads="1"/>
          </p:cNvPicPr>
          <p:nvPr/>
        </p:nvPicPr>
        <p:blipFill>
          <a:blip r:embed="rId2" cstate="print"/>
          <a:srcRect/>
          <a:stretch>
            <a:fillRect/>
          </a:stretch>
        </p:blipFill>
        <p:spPr bwMode="auto">
          <a:xfrm>
            <a:off x="3786182" y="3286121"/>
            <a:ext cx="5357818" cy="3571879"/>
          </a:xfrm>
          <a:prstGeom prst="rect">
            <a:avLst/>
          </a:prstGeom>
          <a:noFill/>
        </p:spPr>
      </p:pic>
      <p:sp>
        <p:nvSpPr>
          <p:cNvPr id="12" name="Content Placeholder 5"/>
          <p:cNvSpPr txBox="1">
            <a:spLocks/>
          </p:cNvSpPr>
          <p:nvPr/>
        </p:nvSpPr>
        <p:spPr>
          <a:xfrm>
            <a:off x="428596" y="332656"/>
            <a:ext cx="3286148" cy="6168178"/>
          </a:xfrm>
          <a:prstGeom prst="rect">
            <a:avLst/>
          </a:prstGeom>
        </p:spPr>
        <p:txBody>
          <a:bodyPr/>
          <a:lstStyle/>
          <a:p>
            <a:pPr lvl="0" fontAlgn="auto">
              <a:spcBef>
                <a:spcPct val="20000"/>
              </a:spcBef>
              <a:spcAft>
                <a:spcPts val="0"/>
              </a:spcAft>
              <a:buClr>
                <a:schemeClr val="accent2">
                  <a:lumMod val="60000"/>
                  <a:lumOff val="40000"/>
                </a:schemeClr>
              </a:buClr>
              <a:buSzPct val="110000"/>
              <a:buFont typeface="Wingdings" pitchFamily="2" charset="2"/>
              <a:buChar char="Ø"/>
              <a:defRPr/>
            </a:pPr>
            <a:r>
              <a:rPr lang="es-ES" sz="3000" kern="0" dirty="0" smtClean="0">
                <a:solidFill>
                  <a:schemeClr val="tx1"/>
                </a:solidFill>
                <a:latin typeface="+mn-lt"/>
                <a:cs typeface="Times New Roman" pitchFamily="18" charset="0"/>
              </a:rPr>
              <a:t>En las comunidades con acceso limitado o nulo a servicios básicos de voz, el Internet se convierte en una alternativa menos costosa, a menudo actúa como un sustituto de la primera.</a:t>
            </a:r>
            <a:endParaRPr kumimoji="0" lang="en-US" sz="3000" b="0" i="0" u="none" strike="noStrike" kern="0" cap="none" spc="0" normalizeH="0" baseline="0" noProof="0" dirty="0">
              <a:ln>
                <a:noFill/>
              </a:ln>
              <a:solidFill>
                <a:schemeClr val="tx1"/>
              </a:solidFill>
              <a:effectLst/>
              <a:uLnTx/>
              <a:uFillTx/>
              <a:latin typeface="+mn-lt"/>
              <a:cs typeface="Times New Roman" pitchFamily="18" charset="0"/>
            </a:endParaRPr>
          </a:p>
        </p:txBody>
      </p:sp>
      <p:pic>
        <p:nvPicPr>
          <p:cNvPr id="5" name="Picture 4" descr="C:\Carpeta de Datos\UIT\Fotos\DSC00079.JPG"/>
          <p:cNvPicPr>
            <a:picLocks noChangeAspect="1" noChangeArrowheads="1"/>
          </p:cNvPicPr>
          <p:nvPr/>
        </p:nvPicPr>
        <p:blipFill>
          <a:blip r:embed="rId3" cstate="print"/>
          <a:srcRect/>
          <a:stretch>
            <a:fillRect/>
          </a:stretch>
        </p:blipFill>
        <p:spPr>
          <a:xfrm>
            <a:off x="3679031" y="0"/>
            <a:ext cx="5464969" cy="3643314"/>
          </a:xfrm>
          <a:prstGeom prst="rect">
            <a:avLst/>
          </a:prstGeom>
          <a:ln>
            <a:noFill/>
          </a:ln>
          <a:effectLst>
            <a:softEdge rad="112500"/>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childTnLst>
                                </p:cTn>
                              </p:par>
                            </p:childTnLst>
                          </p:cTn>
                        </p:par>
                        <p:par>
                          <p:cTn id="8" fill="hold">
                            <p:stCondLst>
                              <p:cond delay="1000"/>
                            </p:stCondLst>
                            <p:childTnLst>
                              <p:par>
                                <p:cTn id="9" presetID="39" presetClass="entr" presetSubtype="0" ac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2780928"/>
            <a:ext cx="8229600" cy="1143000"/>
          </a:xfrm>
        </p:spPr>
        <p:txBody>
          <a:bodyPr>
            <a:noAutofit/>
          </a:bodyPr>
          <a:lstStyle/>
          <a:p>
            <a:pPr algn="ctr"/>
            <a:r>
              <a:rPr lang="es-ES" sz="7000" b="1" dirty="0" smtClean="0">
                <a:ln w="11430">
                  <a:solidFill>
                    <a:schemeClr val="tx1"/>
                  </a:solidFill>
                </a:ln>
                <a:latin typeface="+mn-lt"/>
              </a:rPr>
              <a:t>Impacto en el crecimiento económico</a:t>
            </a:r>
          </a:p>
        </p:txBody>
      </p:sp>
    </p:spTree>
  </p:cSld>
  <p:clrMapOvr>
    <a:masterClrMapping/>
  </p:clrMapOvr>
  <p:transition>
    <p:wheel spokes="8"/>
  </p:transition>
  <p:timing>
    <p:tnLst>
      <p:par>
        <p:cTn id="1" dur="indefinite" restart="never" nodeType="tmRoot"/>
      </p:par>
    </p:tnLst>
  </p:timing>
</p:sld>
</file>

<file path=ppt/theme/theme1.xml><?xml version="1.0" encoding="utf-8"?>
<a:theme xmlns:a="http://schemas.openxmlformats.org/drawingml/2006/main" name="Técnic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Técnico">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écnico">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3999</TotalTime>
  <Words>1314</Words>
  <Application>Microsoft Office PowerPoint</Application>
  <PresentationFormat>On-screen Show (4:3)</PresentationFormat>
  <Paragraphs>85</Paragraphs>
  <Slides>39</Slides>
  <Notes>12</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Técnico</vt:lpstr>
      <vt:lpstr>Slide 1</vt:lpstr>
      <vt:lpstr>Slide 2</vt:lpstr>
      <vt:lpstr>Llevando la banda ancha a las zonas rurales</vt:lpstr>
      <vt:lpstr>Slide 4</vt:lpstr>
      <vt:lpstr>Slide 5</vt:lpstr>
      <vt:lpstr>Slide 6</vt:lpstr>
      <vt:lpstr>Slide 7</vt:lpstr>
      <vt:lpstr>Slide 8</vt:lpstr>
      <vt:lpstr>Impacto en el crecimiento económico</vt:lpstr>
      <vt:lpstr>Slide 10</vt:lpstr>
      <vt:lpstr>Slide 11</vt:lpstr>
      <vt:lpstr>Slide 12</vt:lpstr>
      <vt:lpstr>Los Botados Monte Plata</vt:lpstr>
      <vt:lpstr>Slide 14</vt:lpstr>
      <vt:lpstr>La Yautía  Monte Plata</vt:lpstr>
      <vt:lpstr>Slide 16</vt:lpstr>
      <vt:lpstr>Desafíos y Lecciones Aprendidas</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Directrices sobre mejores prácticas</vt:lpstr>
      <vt:lpstr>Slide 31</vt:lpstr>
      <vt:lpstr>Slide 32</vt:lpstr>
      <vt:lpstr>Slide 33</vt:lpstr>
      <vt:lpstr>Slide 34</vt:lpstr>
      <vt:lpstr>Slide 35</vt:lpstr>
      <vt:lpstr>Slide 36</vt:lpstr>
      <vt:lpstr>Cobertura GSM de Claro-Codetel</vt:lpstr>
      <vt:lpstr>¿Robandose la señal?</vt:lpstr>
      <vt:lpstr>Slide 39</vt:lpstr>
    </vt:vector>
  </TitlesOfParts>
  <Company>ITU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ITU</dc:creator>
  <cp:lastModifiedBy>Edwin</cp:lastModifiedBy>
  <cp:revision>91</cp:revision>
  <cp:lastPrinted>2001-11-25T13:41:09Z</cp:lastPrinted>
  <dcterms:created xsi:type="dcterms:W3CDTF">2008-09-15T09:55:14Z</dcterms:created>
  <dcterms:modified xsi:type="dcterms:W3CDTF">2010-07-07T13:25:41Z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