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1.xml" ContentType="application/vnd.openxmlformats-officedocument.themeOverride+xml"/>
  <Override PartName="/ppt/charts/chart3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6.xml" ContentType="application/vnd.openxmlformats-officedocument.presentationml.notesSlide+xml"/>
  <Override PartName="/ppt/charts/chart3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7.xml" ContentType="application/vnd.openxmlformats-officedocument.drawingml.chart+xml"/>
  <Override PartName="/ppt/notesSlides/notesSlide27.xml" ContentType="application/vnd.openxmlformats-officedocument.presentationml.notesSlid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8.xml" ContentType="application/vnd.openxmlformats-officedocument.presentationml.notesSlide+xml"/>
  <Override PartName="/ppt/charts/chart4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2.xml" ContentType="application/vnd.openxmlformats-officedocument.themeOverride+xml"/>
  <Override PartName="/ppt/charts/chart4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3.xml" ContentType="application/vnd.openxmlformats-officedocument.themeOverride+xml"/>
  <Override PartName="/ppt/notesSlides/notesSlide29.xml" ContentType="application/vnd.openxmlformats-officedocument.presentationml.notesSlide+xml"/>
  <Override PartName="/ppt/charts/chart43.xml" ContentType="application/vnd.openxmlformats-officedocument.drawingml.chart+xml"/>
  <Override PartName="/ppt/theme/themeOverride14.xml" ContentType="application/vnd.openxmlformats-officedocument.themeOverride+xml"/>
  <Override PartName="/ppt/notesSlides/notesSlide30.xml" ContentType="application/vnd.openxmlformats-officedocument.presentationml.notesSlide+xml"/>
  <Override PartName="/ppt/charts/chart4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notesSlides/notesSlide31.xml" ContentType="application/vnd.openxmlformats-officedocument.presentationml.notesSlide+xml"/>
  <Override PartName="/ppt/charts/chart4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notesSlides/notesSlide32.xml" ContentType="application/vnd.openxmlformats-officedocument.presentationml.notesSlide+xml"/>
  <Override PartName="/ppt/charts/chart46.xml" ContentType="application/vnd.openxmlformats-officedocument.drawingml.chart+xml"/>
  <Override PartName="/ppt/notesSlides/notesSlide33.xml" ContentType="application/vnd.openxmlformats-officedocument.presentationml.notesSlide+xml"/>
  <Override PartName="/ppt/charts/chart4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4.xml" ContentType="application/vnd.openxmlformats-officedocument.presentationml.notesSlide+xml"/>
  <Override PartName="/ppt/charts/chart4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7.xml" ContentType="application/vnd.openxmlformats-officedocument.themeOverride+xml"/>
  <Override PartName="/ppt/charts/chart4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5.xml" ContentType="application/vnd.openxmlformats-officedocument.presentationml.notesSlide+xml"/>
  <Override PartName="/ppt/charts/chart5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1.xml" ContentType="application/vnd.openxmlformats-officedocument.drawingml.chart+xml"/>
  <Override PartName="/ppt/notesSlides/notesSlide36.xml" ContentType="application/vnd.openxmlformats-officedocument.presentationml.notesSlide+xml"/>
  <Override PartName="/ppt/charts/chart5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18.xml" ContentType="application/vnd.openxmlformats-officedocument.themeOverride+xml"/>
  <Override PartName="/ppt/charts/chart5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9.xml" ContentType="application/vnd.openxmlformats-officedocument.themeOverride+xml"/>
  <Override PartName="/ppt/notesSlides/notesSlide37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8.xml" ContentType="application/vnd.openxmlformats-officedocument.presentationml.notesSlide+xml"/>
  <Override PartName="/ppt/charts/chart5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9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0.xml" ContentType="application/vnd.openxmlformats-officedocument.themeOverride+xml"/>
  <Override PartName="/ppt/charts/chart5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6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44" r:id="rId2"/>
    <p:sldId id="270" r:id="rId3"/>
    <p:sldId id="493" r:id="rId4"/>
    <p:sldId id="394" r:id="rId5"/>
    <p:sldId id="491" r:id="rId6"/>
    <p:sldId id="492" r:id="rId7"/>
    <p:sldId id="273" r:id="rId8"/>
    <p:sldId id="396" r:id="rId9"/>
    <p:sldId id="397" r:id="rId10"/>
    <p:sldId id="398" r:id="rId11"/>
    <p:sldId id="399" r:id="rId12"/>
    <p:sldId id="404" r:id="rId13"/>
    <p:sldId id="405" r:id="rId14"/>
    <p:sldId id="408" r:id="rId15"/>
    <p:sldId id="409" r:id="rId16"/>
    <p:sldId id="413" r:id="rId17"/>
    <p:sldId id="390" r:id="rId18"/>
    <p:sldId id="414" r:id="rId19"/>
    <p:sldId id="415" r:id="rId20"/>
    <p:sldId id="416" r:id="rId21"/>
    <p:sldId id="417" r:id="rId22"/>
    <p:sldId id="429" r:id="rId23"/>
    <p:sldId id="420" r:id="rId24"/>
    <p:sldId id="422" r:id="rId25"/>
    <p:sldId id="424" r:id="rId26"/>
    <p:sldId id="427" r:id="rId27"/>
    <p:sldId id="389" r:id="rId28"/>
    <p:sldId id="430" r:id="rId29"/>
    <p:sldId id="431" r:id="rId30"/>
    <p:sldId id="432" r:id="rId31"/>
    <p:sldId id="433" r:id="rId32"/>
    <p:sldId id="436" r:id="rId33"/>
    <p:sldId id="446" r:id="rId34"/>
    <p:sldId id="437" r:id="rId35"/>
    <p:sldId id="439" r:id="rId36"/>
    <p:sldId id="441" r:id="rId37"/>
    <p:sldId id="444" r:id="rId38"/>
    <p:sldId id="391" r:id="rId39"/>
    <p:sldId id="448" r:id="rId40"/>
    <p:sldId id="449" r:id="rId41"/>
    <p:sldId id="450" r:id="rId42"/>
    <p:sldId id="451" r:id="rId43"/>
    <p:sldId id="454" r:id="rId44"/>
    <p:sldId id="455" r:id="rId45"/>
    <p:sldId id="456" r:id="rId46"/>
    <p:sldId id="458" r:id="rId47"/>
    <p:sldId id="460" r:id="rId48"/>
    <p:sldId id="463" r:id="rId49"/>
    <p:sldId id="392" r:id="rId50"/>
    <p:sldId id="466" r:id="rId51"/>
    <p:sldId id="468" r:id="rId52"/>
    <p:sldId id="469" r:id="rId53"/>
    <p:sldId id="494" r:id="rId54"/>
    <p:sldId id="488" r:id="rId55"/>
    <p:sldId id="395" r:id="rId56"/>
    <p:sldId id="490" r:id="rId57"/>
    <p:sldId id="319" r:id="rId58"/>
  </p:sldIdLst>
  <p:sldSz cx="9144000" cy="6858000" type="letter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F6FF2"/>
    <a:srgbClr val="FFFF4F"/>
    <a:srgbClr val="996600"/>
    <a:srgbClr val="FF6600"/>
    <a:srgbClr val="FF2929"/>
    <a:srgbClr val="604000"/>
    <a:srgbClr val="996633"/>
    <a:srgbClr val="F28CD0"/>
    <a:srgbClr val="8E8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2" autoAdjust="0"/>
    <p:restoredTop sz="95397" autoAdjust="0"/>
  </p:normalViewPr>
  <p:slideViewPr>
    <p:cSldViewPr>
      <p:cViewPr varScale="1">
        <p:scale>
          <a:sx n="113" d="100"/>
          <a:sy n="113" d="100"/>
        </p:scale>
        <p:origin x="1284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BACK%20UP%20PC%202017\Estudio%20de%20inseguridad%20ciudadana%20abril%202017\Estudio%20seguridad%20Ciudadana%20junio%202016\Tablas%20Seguridad%20Ciudadana%20Junio%202016%20JOSE%20LU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4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%20-TRABAJ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%20-TRABAJ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%20-TRABAJO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6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%20-TRABAJO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%20-TRABAJO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Book1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DELL\Desktop\ESTUDIO%20INDOTEL%20SATISFACCION%20ABRIL%202018\Tablas%20Indotel%20Junio%202018%20-TRABAJO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DELL\Desktop\ESTUDIO%20INDOTEL%20SATISFACCION%20ABRIL%202018\Tablas%20Indotel%20Junio%202018%20-TRABAJO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DELL\Desktop\ESTUDIO%20INDOTEL%20SATISFACCION%20ABRIL%202018\Tablas%20Indotel%20Junio%202018%20-TRABAJO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%20-TRABAJO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C:\Users\Yanirey\Desktop\ESTUDIO%20INDOTEL%20SATISFACCION%20ABRIL%202018\Tablas%20Indotel%20Junio%202018%20-TRABAJO(Recuperado%20autom&#225;ticamente)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irey\Desktop\ESTUDIO%20INDOTEL%20SATISFACCION%20ABRIL%202018\Tablas%20Indotel%20Junio%202018%20-TRABAJO(Recuperado%20autom&#225;ticamente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ELL\Desktop\ESTUDIO%20INDOTEL%20SATISFACCION%20ABRIL%202018\Tablas%20Indotel%20Junio%202018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irey\Desktop\ESTUDIO%20INDOTEL%20SATISFACCION%20ABRIL%202018\Tablas%20Indotel%20Junio%202018%20-TRABAJO(Recuperado%20autom&#225;ticamente)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irey\Desktop\ESTUDIO%20INDOTEL%20SATISFACCION%20ABRIL%202018\Tablas%20Indotel%20Junio%202018%20-TRABAJO(Recuperado%20autom&#225;ticamente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irey\Desktop\ESTUDIO%20INDOTEL%20SATISFACCION%20ABRIL%202018\Tablas%20Indotel%20Junio%202018%20-TRABAJO(Recuperado%20autom&#225;ticamente)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Barometro%20Noviembre%20%202017\Barometro%20Noviembre%202017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STUDIO%20INDOTEL%20SATISFACCION%20ABRIL%202018\Tablas%20Indotel%20Junio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66138468836607E-2"/>
          <c:y val="7.7340096137190367E-2"/>
          <c:w val="0.9418677230623268"/>
          <c:h val="0.767177215052832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Sheet1!$A$1:$A$2</c:f>
              <c:strCache>
                <c:ptCount val="2"/>
                <c:pt idx="0">
                  <c:v>Residencial</c:v>
                </c:pt>
                <c:pt idx="1">
                  <c:v>Negocio</c:v>
                </c:pt>
              </c:strCache>
            </c:strRef>
          </c:cat>
          <c:val>
            <c:numRef>
              <c:f>Sheet1!$B$1:$B$2</c:f>
              <c:numCache>
                <c:formatCode>###0.0%</c:formatCode>
                <c:ptCount val="2"/>
                <c:pt idx="0">
                  <c:v>0.75785282094694362</c:v>
                </c:pt>
                <c:pt idx="1">
                  <c:v>0.24214717905305133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66-4548-B62D-3A11D85D4E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59687328"/>
        <c:axId val="359689680"/>
      </c:barChart>
      <c:catAx>
        <c:axId val="35968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59689680"/>
        <c:crosses val="autoZero"/>
        <c:auto val="1"/>
        <c:lblAlgn val="ctr"/>
        <c:lblOffset val="100"/>
        <c:noMultiLvlLbl val="0"/>
      </c:catAx>
      <c:valAx>
        <c:axId val="359689680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5968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67496204125467E-2"/>
          <c:y val="7.4477439236928789E-2"/>
          <c:w val="0.94826500759174903"/>
          <c:h val="0.75017364019113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Sheet1!$A$122:$A$126</c:f>
              <c:strCache>
                <c:ptCount val="5"/>
                <c:pt idx="0">
                  <c:v>Telefónica</c:v>
                </c:pt>
                <c:pt idx="1">
                  <c:v>Oficina Comercial / Centro atención al cliente</c:v>
                </c:pt>
                <c:pt idx="2">
                  <c:v>Portal Web /Oficina Virtual</c:v>
                </c:pt>
                <c:pt idx="3">
                  <c:v>Otros</c:v>
                </c:pt>
                <c:pt idx="4">
                  <c:v>Ns/Nc</c:v>
                </c:pt>
              </c:strCache>
            </c:strRef>
          </c:cat>
          <c:val>
            <c:numRef>
              <c:f>Sheet1!$B$122:$B$126</c:f>
              <c:numCache>
                <c:formatCode>###0.0%</c:formatCode>
                <c:ptCount val="5"/>
                <c:pt idx="0">
                  <c:v>0.80892253149497595</c:v>
                </c:pt>
                <c:pt idx="1">
                  <c:v>0.16624503784311276</c:v>
                </c:pt>
                <c:pt idx="2">
                  <c:v>1.396993266795307E-2</c:v>
                </c:pt>
                <c:pt idx="3" formatCode="0.0%">
                  <c:v>8.4807917121120912E-3</c:v>
                </c:pt>
                <c:pt idx="4" formatCode="0.0%">
                  <c:v>2.3817062818467078E-3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8-4ADD-84A2-94BE115F7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5"/>
        <c:axId val="399292440"/>
        <c:axId val="399294400"/>
      </c:barChart>
      <c:catAx>
        <c:axId val="39929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399294400"/>
        <c:crosses val="autoZero"/>
        <c:auto val="1"/>
        <c:lblAlgn val="ctr"/>
        <c:lblOffset val="100"/>
        <c:noMultiLvlLbl val="0"/>
      </c:catAx>
      <c:valAx>
        <c:axId val="39929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9929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0483679091836"/>
          <c:y val="4.6566930545939758E-2"/>
          <c:w val="0.52026975155070165"/>
          <c:h val="0.906866138908120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1F-4E1C-9C40-423D25376BB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1F-4E1C-9C40-423D25376B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1F-4E1C-9C40-423D25376BB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1F-4E1C-9C40-423D25376BB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1F-4E1C-9C40-423D25376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5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Sheet1!$A$132:$A$137</c:f>
              <c:strCache>
                <c:ptCount val="6"/>
                <c:pt idx="0">
                  <c:v>Fue totalmente solucionado</c:v>
                </c:pt>
                <c:pt idx="1">
                  <c:v>Fue solucionado en gran parte</c:v>
                </c:pt>
                <c:pt idx="2">
                  <c:v>Fue solucionado solo en parte</c:v>
                </c:pt>
                <c:pt idx="3">
                  <c:v>Intentaron solucionarlo pero no lo lograron</c:v>
                </c:pt>
                <c:pt idx="4">
                  <c:v>No acudieron a solucionarlo</c:v>
                </c:pt>
                <c:pt idx="5">
                  <c:v>Ns/Nc</c:v>
                </c:pt>
              </c:strCache>
            </c:strRef>
          </c:cat>
          <c:val>
            <c:numRef>
              <c:f>Sheet1!$B$132:$B$137</c:f>
              <c:numCache>
                <c:formatCode>###0.0%</c:formatCode>
                <c:ptCount val="6"/>
                <c:pt idx="0">
                  <c:v>0.5701810793380695</c:v>
                </c:pt>
                <c:pt idx="1">
                  <c:v>0.13565340655867789</c:v>
                </c:pt>
                <c:pt idx="2">
                  <c:v>7.7484505548496674E-2</c:v>
                </c:pt>
                <c:pt idx="3">
                  <c:v>0.12578224349479777</c:v>
                </c:pt>
                <c:pt idx="4">
                  <c:v>8.2019629338073774E-2</c:v>
                </c:pt>
                <c:pt idx="5" formatCode="0.0%">
                  <c:v>8.8791357218854314E-3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1F-4E1C-9C40-423D25376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61541960"/>
        <c:axId val="361547448"/>
      </c:barChart>
      <c:catAx>
        <c:axId val="361541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s-DO"/>
          </a:p>
        </c:txPr>
        <c:crossAx val="361547448"/>
        <c:crosses val="autoZero"/>
        <c:auto val="1"/>
        <c:lblAlgn val="ctr"/>
        <c:lblOffset val="100"/>
        <c:noMultiLvlLbl val="0"/>
      </c:catAx>
      <c:valAx>
        <c:axId val="361547448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6154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07508815525538"/>
          <c:y val="4.4397128496059604E-2"/>
          <c:w val="0.88692500805073227"/>
          <c:h val="0.9314536632681838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6A-43A0-9364-2381B9556812}"/>
              </c:ext>
            </c:extLst>
          </c:dPt>
          <c:dLbls>
            <c:dLbl>
              <c:idx val="0"/>
              <c:layout>
                <c:manualLayout>
                  <c:x val="-8.2910621573763221E-2"/>
                  <c:y val="2.7212679845855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617350868987809"/>
                  <c:y val="-0.32484772846236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>
                    <c:manualLayout>
                      <c:w val="0.22082222017842362"/>
                      <c:h val="0.2686752753967507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4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4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4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400" b="1" i="0" u="none" strike="noStrike" kern="1200" baseline="0" dirty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6A-43A0-9364-2381B9556812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tablas!$C$100:$C$101</c:f>
              <c:numCache>
                <c:formatCode>###0.0%</c:formatCode>
                <c:ptCount val="2"/>
                <c:pt idx="0">
                  <c:v>3.2292838869280548E-2</c:v>
                </c:pt>
                <c:pt idx="1">
                  <c:v>0.96770716113071931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3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190260060287302E-2"/>
                  <c:y val="-0.21234710932158324"/>
                </c:manualLayout>
              </c:layout>
              <c:tx>
                <c:rich>
                  <a:bodyPr rot="0" spcFirstLastPara="1" vertOverflow="ellipsis" horzOverflow="clip" vert="horz" wrap="square" lIns="252000" tIns="19050" rIns="648000" bIns="19050" anchor="ctr" anchorCtr="0">
                    <a:spAutoFit/>
                  </a:bodyPr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 </a:t>
                    </a:r>
                    <a:fld id="{C704C104-4625-470C-A1BD-98CE425FA9B4}" type="XVALUE">
                      <a:rPr lang="en-US" sz="14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pPr algn="ctr" rtl="0">
                        <a:defRPr lang="es-ES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[VALOR DE X]</a:t>
                    </a:fld>
                    <a:endParaRPr lang="en-US" sz="1400" b="1" i="0" u="none" strike="noStrike" kern="1200" baseline="0" dirty="0">
                      <a:solidFill>
                        <a:schemeClr val="accent5">
                          <a:lumMod val="7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252000" tIns="19050" rIns="648000" bIns="19050" anchor="ctr" anchorCtr="0">
                  <a:spAutoFit/>
                </a:bodyPr>
                <a:lstStyle/>
                <a:p>
                  <a:pPr algn="ctr" rtl="0">
                    <a:defRPr lang="es-ES"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s-D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B83-47A4-A823-6036F68FC1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567421976183107"/>
                      <c:h val="0.842116369959566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7229003452131558E-2"/>
                  <c:y val="-6.5106822823359181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83-47A4-A823-6036F68FC1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'casa zona'!$I$82</c:f>
              <c:numCache>
                <c:formatCode>###0.00</c:formatCode>
                <c:ptCount val="1"/>
                <c:pt idx="0">
                  <c:v>7.1032371830030812</c:v>
                </c:pt>
              </c:numCache>
            </c:numRef>
          </c:xVal>
          <c:yVal>
            <c:numRef>
              <c:f>'casa zona'!$J$82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83-47A4-A823-6036F68FC1F9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61547056"/>
        <c:axId val="361542352"/>
      </c:scatterChart>
      <c:valAx>
        <c:axId val="361547056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61542352"/>
        <c:crosses val="autoZero"/>
        <c:crossBetween val="midCat"/>
        <c:majorUnit val="1"/>
      </c:valAx>
      <c:valAx>
        <c:axId val="361542352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36154705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5901271074743E-2"/>
          <c:y val="0.52948711455510811"/>
          <c:w val="0.93171586705299025"/>
          <c:h val="0.22664979317692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'[1]casa zona'!$I$81</c:f>
              <c:strCache>
                <c:ptCount val="1"/>
                <c:pt idx="0">
                  <c:v>6.93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716703534329026E-2"/>
                  <c:y val="-0.21234710932158324"/>
                </c:manualLayout>
              </c:layout>
              <c:tx>
                <c:rich>
                  <a:bodyPr rot="0" spcFirstLastPara="1" vertOverflow="ellipsis" horzOverflow="clip" vert="horz" wrap="square" lIns="252000" tIns="19050" rIns="6480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</a:t>
                    </a:r>
                    <a:fld id="{C704C104-4625-470C-A1BD-98CE425FA9B4}" type="XVALUE">
                      <a:rPr lang="en-US" baseline="0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[VALOR DE X]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252000" tIns="19050" rIns="6480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B0-4B69-A48E-30B8C2ADE8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7229003452131558E-2"/>
                  <c:y val="-6.5106822823359181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B0-4B69-A48E-30B8C2ADE8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'[1]casa zona'!$I$81</c:f>
              <c:numCache>
                <c:formatCode>###0.00</c:formatCode>
                <c:ptCount val="1"/>
                <c:pt idx="0">
                  <c:v>6.9284113747188343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BB0-4B69-A48E-30B8C2ADE823}"/>
            </c:ext>
          </c:extLst>
        </c:ser>
        <c:ser>
          <c:idx val="1"/>
          <c:order val="1"/>
          <c:tx>
            <c:strRef>
              <c:f>'[1]casa zona'!$I$81</c:f>
              <c:strCache>
                <c:ptCount val="1"/>
                <c:pt idx="0">
                  <c:v>6.93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1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BB0-4B69-A48E-30B8C2ADE823}"/>
              </c:ext>
            </c:extLst>
          </c:dPt>
          <c:dLbls>
            <c:dLbl>
              <c:idx val="0"/>
              <c:layout>
                <c:manualLayout>
                  <c:x val="-4.1727240426824366E-2"/>
                  <c:y val="-0.28810818624595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B0FD33E6-7FAC-4EB1-BB6A-0B2C7690329E}" type="CELLREF">
                      <a:rPr lang="en-US" sz="1400" b="1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[CELLREF]</a:t>
                    </a:fld>
                    <a:r>
                      <a:rPr lang="en-US" sz="1400" b="1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s-D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B0-4B69-A48E-30B8C2ADE823}"/>
                </c:ext>
                <c:ext xmlns:c15="http://schemas.microsoft.com/office/drawing/2012/chart" uri="{CE6537A1-D6FC-4f65-9D91-7224C49458BB}">
                  <c15:layout>
                    <c:manualLayout>
                      <c:w val="9.2751091703056773E-2"/>
                      <c:h val="0.28120700279402699"/>
                    </c:manualLayout>
                  </c15:layout>
                  <c15:dlblFieldTable>
                    <c15:dlblFTEntry>
                      <c15:txfldGUID>{B0FD33E6-7FAC-4EB1-BB6A-0B2C7690329E}</c15:txfldGUID>
                      <c15:f>'Medias (Cruces a NO multiple'!$C$17</c15:f>
                      <c15:dlblFieldTableCache>
                        <c:ptCount val="1"/>
                        <c:pt idx="0">
                          <c:v>6.93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'[1]casa zona'!$I$81</c:f>
              <c:numCache>
                <c:formatCode>###0.00</c:formatCode>
                <c:ptCount val="1"/>
                <c:pt idx="0">
                  <c:v>6.9284113747188343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BB0-4B69-A48E-30B8C2ADE823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61548232"/>
        <c:axId val="361543136"/>
      </c:scatterChart>
      <c:valAx>
        <c:axId val="361548232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61543136"/>
        <c:crosses val="autoZero"/>
        <c:crossBetween val="midCat"/>
        <c:majorUnit val="1"/>
      </c:valAx>
      <c:valAx>
        <c:axId val="361543136"/>
        <c:scaling>
          <c:orientation val="minMax"/>
          <c:max val="5"/>
        </c:scaling>
        <c:delete val="1"/>
        <c:axPos val="l"/>
        <c:numFmt formatCode="###0.00" sourceLinked="1"/>
        <c:majorTickMark val="out"/>
        <c:minorTickMark val="none"/>
        <c:tickLblPos val="nextTo"/>
        <c:crossAx val="361548232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3322715372573E-2"/>
          <c:y val="4.5370120479266959E-2"/>
          <c:w val="0.95225335456925486"/>
          <c:h val="0.74544536927608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Cruce!$C$108:$C$110</c:f>
              <c:strCache>
                <c:ptCount val="3"/>
                <c:pt idx="0">
                  <c:v>Prepago(tarjeta e híbridos)</c:v>
                </c:pt>
                <c:pt idx="1">
                  <c:v>Post pago</c:v>
                </c:pt>
                <c:pt idx="2">
                  <c:v>Ambos</c:v>
                </c:pt>
              </c:strCache>
            </c:strRef>
          </c:cat>
          <c:val>
            <c:numRef>
              <c:f>Cruce!$D$108:$D$110</c:f>
              <c:numCache>
                <c:formatCode>###0.0%</c:formatCode>
                <c:ptCount val="3"/>
                <c:pt idx="0">
                  <c:v>0.73553583430036651</c:v>
                </c:pt>
                <c:pt idx="1">
                  <c:v>0.2459609719496953</c:v>
                </c:pt>
                <c:pt idx="2">
                  <c:v>1.8503193749938668E-2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B7-4C71-B391-904A7CD90E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27"/>
        <c:axId val="361544704"/>
        <c:axId val="361545096"/>
      </c:barChart>
      <c:catAx>
        <c:axId val="3615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61545096"/>
        <c:crosses val="autoZero"/>
        <c:auto val="1"/>
        <c:lblAlgn val="ctr"/>
        <c:lblOffset val="100"/>
        <c:noMultiLvlLbl val="0"/>
      </c:catAx>
      <c:valAx>
        <c:axId val="361545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615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93445093069322"/>
          <c:y val="5.0912933513494796E-2"/>
          <c:w val="0.743466353163584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Cruce!$C$111:$C$115</c:f>
              <c:strCache>
                <c:ptCount val="5"/>
                <c:pt idx="0">
                  <c:v>Claro</c:v>
                </c:pt>
                <c:pt idx="1">
                  <c:v>Altice</c:v>
                </c:pt>
                <c:pt idx="2">
                  <c:v>Viva</c:v>
                </c:pt>
                <c:pt idx="3">
                  <c:v>Otro</c:v>
                </c:pt>
                <c:pt idx="4">
                  <c:v>Ns/Nc</c:v>
                </c:pt>
              </c:strCache>
            </c:strRef>
          </c:cat>
          <c:val>
            <c:numRef>
              <c:f>Cruce!$D$111:$D$115</c:f>
              <c:numCache>
                <c:formatCode>###0.0%</c:formatCode>
                <c:ptCount val="5"/>
                <c:pt idx="0">
                  <c:v>0.56821757995249544</c:v>
                </c:pt>
                <c:pt idx="1">
                  <c:v>0.40124932046278855</c:v>
                </c:pt>
                <c:pt idx="2">
                  <c:v>6.6084172968758889E-2</c:v>
                </c:pt>
                <c:pt idx="3">
                  <c:v>2.1341493574285534E-3</c:v>
                </c:pt>
                <c:pt idx="4">
                  <c:v>1.0658953781991561E-3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B-46B7-9C96-C7B2E010A4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61546664"/>
        <c:axId val="359689288"/>
      </c:barChart>
      <c:catAx>
        <c:axId val="361546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DO"/>
          </a:p>
        </c:txPr>
        <c:crossAx val="359689288"/>
        <c:crosses val="autoZero"/>
        <c:auto val="1"/>
        <c:lblAlgn val="ctr"/>
        <c:lblOffset val="100"/>
        <c:noMultiLvlLbl val="0"/>
      </c:catAx>
      <c:valAx>
        <c:axId val="359689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6154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23430996602028E-2"/>
          <c:y val="4.8501749781277338E-2"/>
          <c:w val="0.95475397681009111"/>
          <c:h val="0.77368242852930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9-424E-9C20-6E84F76E4F5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9-424E-9C20-6E84F76E4F54}"/>
              </c:ext>
            </c:extLst>
          </c:dPt>
          <c:dPt>
            <c:idx val="2"/>
            <c:invertIfNegative val="0"/>
            <c:bubble3D val="0"/>
            <c:spPr>
              <a:solidFill>
                <a:srgbClr val="A1C1DE">
                  <a:lumMod val="75000"/>
                </a:srgb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9-424E-9C20-6E84F76E4F5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39-424E-9C20-6E84F76E4F5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39-424E-9C20-6E84F76E4F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opperplate Gothic Bold" panose="020E0705020206020404" pitchFamily="34" charset="0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GRAFICAS!$A$7:$A$12</c:f>
              <c:strCache>
                <c:ptCount val="6"/>
                <c:pt idx="0">
                  <c:v>Muy satisfecho</c:v>
                </c:pt>
                <c:pt idx="1">
                  <c:v>Algo satisfecho</c:v>
                </c:pt>
                <c:pt idx="2">
                  <c:v>Ni satisfecho, ni insatisfecho</c:v>
                </c:pt>
                <c:pt idx="3">
                  <c:v>Algo insatisfecho</c:v>
                </c:pt>
                <c:pt idx="4">
                  <c:v>Muy insatisfecho</c:v>
                </c:pt>
                <c:pt idx="5">
                  <c:v>NS/NC</c:v>
                </c:pt>
              </c:strCache>
            </c:strRef>
          </c:cat>
          <c:val>
            <c:numRef>
              <c:f>GRAFICAS!$B$7:$B$12</c:f>
              <c:numCache>
                <c:formatCode>###0.0%</c:formatCode>
                <c:ptCount val="6"/>
                <c:pt idx="0">
                  <c:v>0.52940601957580657</c:v>
                </c:pt>
                <c:pt idx="1">
                  <c:v>0.33486122441200594</c:v>
                </c:pt>
                <c:pt idx="2">
                  <c:v>1.9655143631975097E-2</c:v>
                </c:pt>
                <c:pt idx="3">
                  <c:v>7.4981597835971719E-2</c:v>
                </c:pt>
                <c:pt idx="4">
                  <c:v>3.8219130197669676E-2</c:v>
                </c:pt>
                <c:pt idx="5" formatCode="0.0%">
                  <c:v>2.8768843465729471E-3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39-424E-9C20-6E84F76E4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5"/>
        <c:axId val="376595368"/>
        <c:axId val="376594584"/>
      </c:barChart>
      <c:catAx>
        <c:axId val="37659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6594584"/>
        <c:crosses val="autoZero"/>
        <c:auto val="1"/>
        <c:lblAlgn val="ctr"/>
        <c:lblOffset val="100"/>
        <c:noMultiLvlLbl val="0"/>
      </c:catAx>
      <c:valAx>
        <c:axId val="376594584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##0.0%" sourceLinked="1"/>
        <c:majorTickMark val="out"/>
        <c:minorTickMark val="none"/>
        <c:tickLblPos val="nextTo"/>
        <c:crossAx val="376595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D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Muy y algo satisfecho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La solicitud, compra y activación del servicio</c:v>
                </c:pt>
                <c:pt idx="2">
                  <c:v>El monto que usted  compra se carga correctamente </c:v>
                </c:pt>
                <c:pt idx="3">
                  <c:v>Servicio de atención al cliente de forma personal</c:v>
                </c:pt>
                <c:pt idx="4">
                  <c:v>Cumplimiento de las condiciones acordadas al contratar el servicio </c:v>
                </c:pt>
                <c:pt idx="5">
                  <c:v>El proceso de facturación es ágil y confiable</c:v>
                </c:pt>
                <c:pt idx="6">
                  <c:v>Asistencia telefónica de servicio al cliente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Sheet1!$B$37:$B$44</c:f>
              <c:numCache>
                <c:formatCode>###0.0%</c:formatCode>
                <c:ptCount val="8"/>
                <c:pt idx="0">
                  <c:v>0.81104910842004707</c:v>
                </c:pt>
                <c:pt idx="1">
                  <c:v>0.79160976049740639</c:v>
                </c:pt>
                <c:pt idx="2">
                  <c:v>0.79071158843908385</c:v>
                </c:pt>
                <c:pt idx="3">
                  <c:v>0.77437835511955799</c:v>
                </c:pt>
                <c:pt idx="4">
                  <c:v>0.76057595143930823</c:v>
                </c:pt>
                <c:pt idx="5">
                  <c:v>0.72856309820071563</c:v>
                </c:pt>
                <c:pt idx="6">
                  <c:v>0.72267561820834803</c:v>
                </c:pt>
                <c:pt idx="7">
                  <c:v>0.69084955982440288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8-483B-905A-85E5ADAC0568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Ni satisfecho, ni insatisfecho</c:v>
                </c:pt>
              </c:strCache>
            </c:strRef>
          </c:tx>
          <c:spPr>
            <a:solidFill>
              <a:srgbClr val="A1C1DE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001953486649632E-3"/>
                  <c:y val="-1.869178293848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89764100285156E-3"/>
                  <c:y val="-2.748195871603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2783E-3"/>
                  <c:y val="-2.473410908473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394882050143654E-3"/>
                  <c:y val="-2.473345988416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288208717550009E-2"/>
                  <c:y val="-2.198561025286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77998910022481E-16"/>
                  <c:y val="-2.4733676284356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697441025072367E-3"/>
                  <c:y val="-2.473410908473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794E-2"/>
                  <c:y val="-2.7481309515462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La solicitud, compra y activación del servicio</c:v>
                </c:pt>
                <c:pt idx="2">
                  <c:v>El monto que usted  compra se carga correctamente </c:v>
                </c:pt>
                <c:pt idx="3">
                  <c:v>Servicio de atención al cliente de forma personal</c:v>
                </c:pt>
                <c:pt idx="4">
                  <c:v>Cumplimiento de las condiciones acordadas al contratar el servicio </c:v>
                </c:pt>
                <c:pt idx="5">
                  <c:v>El proceso de facturación es ágil y confiable</c:v>
                </c:pt>
                <c:pt idx="6">
                  <c:v>Asistencia telefónica de servicio al cliente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Sheet1!$C$37:$C$44</c:f>
              <c:numCache>
                <c:formatCode>###0.0%</c:formatCode>
                <c:ptCount val="8"/>
                <c:pt idx="0" formatCode="0.0%">
                  <c:v>8.7795168421155936E-3</c:v>
                </c:pt>
                <c:pt idx="1">
                  <c:v>1.7692418867244035E-2</c:v>
                </c:pt>
                <c:pt idx="2" formatCode="0.0%">
                  <c:v>8.2887876312606173E-3</c:v>
                </c:pt>
                <c:pt idx="3">
                  <c:v>1.6898033605498863E-2</c:v>
                </c:pt>
                <c:pt idx="4">
                  <c:v>1.0612656032592725E-2</c:v>
                </c:pt>
                <c:pt idx="5">
                  <c:v>1.5707034141150062E-2</c:v>
                </c:pt>
                <c:pt idx="6">
                  <c:v>2.5051547941113465E-2</c:v>
                </c:pt>
                <c:pt idx="7">
                  <c:v>1.6186472569990795E-2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BA8-483B-905A-85E5ADAC0568}"/>
            </c:ext>
          </c:extLst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Muy y algo insatisfecho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La solicitud, compra y activación del servicio</c:v>
                </c:pt>
                <c:pt idx="2">
                  <c:v>El monto que usted  compra se carga correctamente </c:v>
                </c:pt>
                <c:pt idx="3">
                  <c:v>Servicio de atención al cliente de forma personal</c:v>
                </c:pt>
                <c:pt idx="4">
                  <c:v>Cumplimiento de las condiciones acordadas al contratar el servicio </c:v>
                </c:pt>
                <c:pt idx="5">
                  <c:v>El proceso de facturación es ágil y confiable</c:v>
                </c:pt>
                <c:pt idx="6">
                  <c:v>Asistencia telefónica de servicio al cliente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Sheet1!$D$37:$D$44</c:f>
              <c:numCache>
                <c:formatCode>0.0%</c:formatCode>
                <c:ptCount val="8"/>
                <c:pt idx="0">
                  <c:v>0.17731619100309082</c:v>
                </c:pt>
                <c:pt idx="1">
                  <c:v>0.17142015348757325</c:v>
                </c:pt>
                <c:pt idx="2">
                  <c:v>0.19148057271394087</c:v>
                </c:pt>
                <c:pt idx="3">
                  <c:v>0.15496212653951749</c:v>
                </c:pt>
                <c:pt idx="4">
                  <c:v>0.16785964563761216</c:v>
                </c:pt>
                <c:pt idx="5">
                  <c:v>0.16512221960550888</c:v>
                </c:pt>
                <c:pt idx="6">
                  <c:v>0.17482363272939358</c:v>
                </c:pt>
                <c:pt idx="7">
                  <c:v>0.2132889749231191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BA8-483B-905A-85E5ADAC0568}"/>
            </c:ext>
          </c:extLst>
        </c:ser>
        <c:ser>
          <c:idx val="3"/>
          <c:order val="3"/>
          <c:tx>
            <c:strRef>
              <c:f>Sheet1!$E$36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8184646150427735E-3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88208717549902E-2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57952820057031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184646150426659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88208717549902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BA8-483B-905A-85E5ADAC05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La solicitud, compra y activación del servicio</c:v>
                </c:pt>
                <c:pt idx="2">
                  <c:v>El monto que usted  compra se carga correctamente </c:v>
                </c:pt>
                <c:pt idx="3">
                  <c:v>Servicio de atención al cliente de forma personal</c:v>
                </c:pt>
                <c:pt idx="4">
                  <c:v>Cumplimiento de las condiciones acordadas al contratar el servicio </c:v>
                </c:pt>
                <c:pt idx="5">
                  <c:v>El proceso de facturación es ágil y confiable</c:v>
                </c:pt>
                <c:pt idx="6">
                  <c:v>Asistencia telefónica de servicio al cliente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Sheet1!$E$37:$E$44</c:f>
              <c:numCache>
                <c:formatCode>###0.0%</c:formatCode>
                <c:ptCount val="8"/>
                <c:pt idx="0" formatCode="0.0%">
                  <c:v>2.8551837347483215E-3</c:v>
                </c:pt>
                <c:pt idx="1">
                  <c:v>1.9277667147777771E-2</c:v>
                </c:pt>
                <c:pt idx="2" formatCode="####.0%">
                  <c:v>9.5190512157166066E-3</c:v>
                </c:pt>
                <c:pt idx="3">
                  <c:v>5.376148473542771E-2</c:v>
                </c:pt>
                <c:pt idx="4">
                  <c:v>6.0951746890488358E-2</c:v>
                </c:pt>
                <c:pt idx="5">
                  <c:v>9.060764805262686E-2</c:v>
                </c:pt>
                <c:pt idx="6">
                  <c:v>7.7449201121146186E-2</c:v>
                </c:pt>
                <c:pt idx="7">
                  <c:v>7.9674992682488441E-2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BA8-483B-905A-85E5ADAC05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76596152"/>
        <c:axId val="376599288"/>
      </c:barChart>
      <c:catAx>
        <c:axId val="376596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pPr>
            <a:endParaRPr lang="es-DO"/>
          </a:p>
        </c:txPr>
        <c:crossAx val="376599288"/>
        <c:crosses val="autoZero"/>
        <c:auto val="1"/>
        <c:lblAlgn val="ctr"/>
        <c:lblOffset val="100"/>
        <c:noMultiLvlLbl val="0"/>
      </c:catAx>
      <c:valAx>
        <c:axId val="376599288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7659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014350257378814E-2"/>
          <c:y val="1.6489694590081774E-2"/>
          <c:w val="0.9"/>
          <c:h val="6.058015160131814E-2"/>
        </c:manualLayout>
      </c:layout>
      <c:overlay val="0"/>
      <c:spPr>
        <a:solidFill>
          <a:srgbClr val="A1C1DE">
            <a:lumMod val="75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ES" sz="1400" b="0" i="0" u="none" strike="noStrike" kern="1200" baseline="0">
              <a:solidFill>
                <a:schemeClr val="bg1"/>
              </a:solidFill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71474277363851E-2"/>
          <c:y val="0.10336707231453311"/>
          <c:w val="0.82666972954422169"/>
          <c:h val="0.7932658553709337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16-4056-89CE-9014A65306D0}"/>
              </c:ext>
            </c:extLst>
          </c:dPt>
          <c:dLbls>
            <c:dLbl>
              <c:idx val="0"/>
              <c:layout>
                <c:manualLayout>
                  <c:x val="-0.18183371748582181"/>
                  <c:y val="6.54276378717966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010702976848704"/>
                  <c:y val="-0.153494180574366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16-4056-89CE-9014A65306D0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tablas!$C$100:$C$101</c:f>
              <c:numCache>
                <c:formatCode>###0.0%</c:formatCode>
                <c:ptCount val="2"/>
                <c:pt idx="0">
                  <c:v>0.12398677777866415</c:v>
                </c:pt>
                <c:pt idx="1">
                  <c:v>0.87601322222133693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65154475427912"/>
          <c:y val="4.9134553056700288E-2"/>
          <c:w val="0.44455005703505374"/>
          <c:h val="0.90173089388659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Sheet1!$A$8:$A$11</c:f>
              <c:strCache>
                <c:ptCount val="4"/>
                <c:pt idx="0">
                  <c:v>Líneas fijas</c:v>
                </c:pt>
                <c:pt idx="1">
                  <c:v>Líneas móviles prepago (tarjeta e híbridos) y post pago individual</c:v>
                </c:pt>
                <c:pt idx="2">
                  <c:v>Internet fijo y móvil</c:v>
                </c:pt>
                <c:pt idx="3">
                  <c:v>TV por suscripción</c:v>
                </c:pt>
              </c:strCache>
            </c:strRef>
          </c:cat>
          <c:val>
            <c:numRef>
              <c:f>Sheet1!$B$8:$B$11</c:f>
              <c:numCache>
                <c:formatCode>###0.0%</c:formatCode>
                <c:ptCount val="4"/>
                <c:pt idx="0">
                  <c:v>0.59594136360731342</c:v>
                </c:pt>
                <c:pt idx="1">
                  <c:v>0.5334985042822169</c:v>
                </c:pt>
                <c:pt idx="2">
                  <c:v>0.67545544145849068</c:v>
                </c:pt>
                <c:pt idx="3">
                  <c:v>0.65990808689141289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E4-47E4-B381-584107C019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59688504"/>
        <c:axId val="359686152"/>
      </c:barChart>
      <c:catAx>
        <c:axId val="359688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59686152"/>
        <c:crosses val="autoZero"/>
        <c:auto val="1"/>
        <c:lblAlgn val="ctr"/>
        <c:lblOffset val="100"/>
        <c:noMultiLvlLbl val="0"/>
      </c:catAx>
      <c:valAx>
        <c:axId val="359686152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5968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02742119562471"/>
          <c:y val="5.0912933513494796E-2"/>
          <c:w val="0.51104675238104857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Sheet1!$A$82:$A$90</c:f>
              <c:strCache>
                <c:ptCount val="9"/>
                <c:pt idx="0">
                  <c:v>Problemas de calidad en el servicio</c:v>
                </c:pt>
                <c:pt idx="1">
                  <c:v>Por una avería</c:v>
                </c:pt>
                <c:pt idx="2">
                  <c:v>Facturación</c:v>
                </c:pt>
                <c:pt idx="3">
                  <c:v>Suspensión o corte</c:v>
                </c:pt>
                <c:pt idx="4">
                  <c:v>Contratación de un servicio</c:v>
                </c:pt>
                <c:pt idx="5">
                  <c:v>Falta de entrega o entrega tardía de la facturación</c:v>
                </c:pt>
                <c:pt idx="6">
                  <c:v>Instalación o activación</c:v>
                </c:pt>
                <c:pt idx="7">
                  <c:v>Otro</c:v>
                </c:pt>
                <c:pt idx="8">
                  <c:v>NS/NC</c:v>
                </c:pt>
              </c:strCache>
            </c:strRef>
          </c:cat>
          <c:val>
            <c:numRef>
              <c:f>Sheet1!$B$82:$B$90</c:f>
              <c:numCache>
                <c:formatCode>###0.0%</c:formatCode>
                <c:ptCount val="9"/>
                <c:pt idx="0">
                  <c:v>0.47655172299520182</c:v>
                </c:pt>
                <c:pt idx="1">
                  <c:v>0.14454177834030751</c:v>
                </c:pt>
                <c:pt idx="2">
                  <c:v>9.7223341172959665E-2</c:v>
                </c:pt>
                <c:pt idx="3" formatCode="0.0%">
                  <c:v>5.769780568658131E-2</c:v>
                </c:pt>
                <c:pt idx="4" formatCode="0.0%">
                  <c:v>3.637010450969573E-2</c:v>
                </c:pt>
                <c:pt idx="5" formatCode="0.0%">
                  <c:v>1.2672882435488251E-2</c:v>
                </c:pt>
                <c:pt idx="6" formatCode="0.0%">
                  <c:v>7.0547848586596873E-3</c:v>
                </c:pt>
                <c:pt idx="7" formatCode="0.0%">
                  <c:v>0.17329526011255114</c:v>
                </c:pt>
                <c:pt idx="8" formatCode="0.0%">
                  <c:v>1.0991190407386353E-2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C2-428D-A57E-42FEB0F337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2"/>
        <c:axId val="376597720"/>
        <c:axId val="376596936"/>
      </c:barChart>
      <c:catAx>
        <c:axId val="376597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376596936"/>
        <c:crosses val="autoZero"/>
        <c:auto val="1"/>
        <c:lblAlgn val="ctr"/>
        <c:lblOffset val="100"/>
        <c:noMultiLvlLbl val="0"/>
      </c:catAx>
      <c:valAx>
        <c:axId val="3765969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7659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3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9B-482D-88F7-CE45040333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2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9B-482D-88F7-CE45040333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1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9B-482D-88F7-CE450403331E}"/>
              </c:ext>
            </c:extLst>
          </c:dPt>
          <c:dLbls>
            <c:dLbl>
              <c:idx val="0"/>
              <c:layout>
                <c:manualLayout>
                  <c:x val="-0.23955578714427425"/>
                  <c:y val="-0.3000560123185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9B-482D-88F7-CE45040333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377834824294212"/>
                  <c:y val="6.9834441726357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9B-482D-88F7-CE45040333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65565382527008E-3"/>
                  <c:y val="3.83838812601254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defRPr>
                    </a:pPr>
                    <a:fld id="{AB28F600-B2F7-4FF3-8D58-7D768AB036EC}" type="CATEGORYNAME"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pPr algn="ctr" rtl="0">
                        <a:defRPr lang="en-US" sz="1400" b="1">
                          <a:solidFill>
                            <a:schemeClr val="bg1"/>
                          </a:solidFill>
                          <a:latin typeface="+mn-lt"/>
                          <a:cs typeface="Sakkal Majalla" panose="02000000000000000000" pitchFamily="2" charset="-78"/>
                        </a:defRPr>
                      </a:pPr>
                      <a:t>[NOMBRE DE CATEGORÍA]</a:t>
                    </a:fld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t>, </a:t>
                    </a:r>
                    <a:fld id="{4353316D-A1C2-4CE5-88C2-895FF3F44FB4}" type="VALUE"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pPr algn="ctr" rtl="0">
                        <a:defRPr lang="en-US" sz="1400" b="1">
                          <a:solidFill>
                            <a:schemeClr val="bg1"/>
                          </a:solidFill>
                          <a:latin typeface="+mn-lt"/>
                          <a:cs typeface="Sakkal Majalla" panose="02000000000000000000" pitchFamily="2" charset="-78"/>
                        </a:defRPr>
                      </a:pPr>
                      <a:t>[VALOR]</a:t>
                    </a:fld>
                    <a:endPara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9B-482D-88F7-CE450403331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Sakkal Majalla" panose="02000000000000000000" pitchFamily="2" charset="-78"/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Cruce!$C$89:$C$90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Cruce!$D$89:$D$90</c:f>
              <c:numCache>
                <c:formatCode>###0.0%</c:formatCode>
                <c:ptCount val="2"/>
                <c:pt idx="0">
                  <c:v>0.53378647335697227</c:v>
                </c:pt>
                <c:pt idx="1">
                  <c:v>0.46621352664302612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9B-482D-88F7-CE450403331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32841779925363E-2"/>
          <c:y val="6.8935004773804279E-2"/>
          <c:w val="0.83601775425505986"/>
          <c:h val="0.742512767926034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Sheet1!$A$122:$A$126</c:f>
              <c:strCache>
                <c:ptCount val="5"/>
                <c:pt idx="0">
                  <c:v>Oficina Comercial / Centro atención al cliente</c:v>
                </c:pt>
                <c:pt idx="1">
                  <c:v>Telefónica</c:v>
                </c:pt>
                <c:pt idx="2">
                  <c:v>Portal Web /Oficina Virtual</c:v>
                </c:pt>
                <c:pt idx="3">
                  <c:v>Otros</c:v>
                </c:pt>
                <c:pt idx="4">
                  <c:v>Ns/Nc</c:v>
                </c:pt>
              </c:strCache>
            </c:strRef>
          </c:cat>
          <c:val>
            <c:numRef>
              <c:f>Sheet1!$B$122:$B$126</c:f>
              <c:numCache>
                <c:formatCode>###0.0%</c:formatCode>
                <c:ptCount val="5"/>
                <c:pt idx="0">
                  <c:v>0.59579127825870737</c:v>
                </c:pt>
                <c:pt idx="1">
                  <c:v>0.32900871848066693</c:v>
                </c:pt>
                <c:pt idx="2">
                  <c:v>2.9321897046983892E-2</c:v>
                </c:pt>
                <c:pt idx="3">
                  <c:v>2.9444810892389442E-2</c:v>
                </c:pt>
                <c:pt idx="4">
                  <c:v>1.6433295321252116E-2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16-4B48-88AA-10457FDDE1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5"/>
        <c:axId val="633910872"/>
        <c:axId val="633919496"/>
      </c:barChart>
      <c:catAx>
        <c:axId val="63391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633919496"/>
        <c:crosses val="autoZero"/>
        <c:auto val="1"/>
        <c:lblAlgn val="ctr"/>
        <c:lblOffset val="100"/>
        <c:noMultiLvlLbl val="0"/>
      </c:catAx>
      <c:valAx>
        <c:axId val="633919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6339108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4F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0483679091836"/>
          <c:y val="4.6566930545939758E-2"/>
          <c:w val="0.52026975155070165"/>
          <c:h val="0.906866138908120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D2-4A92-B1E1-5C15BB4FD20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D2-4A92-B1E1-5C15BB4FD2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D2-4A92-B1E1-5C15BB4FD20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D2-4A92-B1E1-5C15BB4FD20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D2-4A92-B1E1-5C15BB4FD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5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Sheet1!$A$132:$A$137</c:f>
              <c:strCache>
                <c:ptCount val="6"/>
                <c:pt idx="0">
                  <c:v>Fue totalmente solucionado</c:v>
                </c:pt>
                <c:pt idx="1">
                  <c:v>Fue solucionado en gran parte</c:v>
                </c:pt>
                <c:pt idx="2">
                  <c:v>Fue solucionado solo en parte</c:v>
                </c:pt>
                <c:pt idx="3">
                  <c:v>Intentaron solucionarlo pero no lo lograron</c:v>
                </c:pt>
                <c:pt idx="4">
                  <c:v>No acudieron a solucionarlo</c:v>
                </c:pt>
                <c:pt idx="5">
                  <c:v>Ns/Nc</c:v>
                </c:pt>
              </c:strCache>
            </c:strRef>
          </c:cat>
          <c:val>
            <c:numRef>
              <c:f>Sheet1!$B$132:$B$137</c:f>
              <c:numCache>
                <c:formatCode>###0.0%</c:formatCode>
                <c:ptCount val="6"/>
                <c:pt idx="0">
                  <c:v>0.31819462346991101</c:v>
                </c:pt>
                <c:pt idx="1">
                  <c:v>0.1237002977981681</c:v>
                </c:pt>
                <c:pt idx="2">
                  <c:v>0.17766942721127513</c:v>
                </c:pt>
                <c:pt idx="3">
                  <c:v>0.13260772502398299</c:v>
                </c:pt>
                <c:pt idx="4">
                  <c:v>0.21423488609985497</c:v>
                </c:pt>
                <c:pt idx="5">
                  <c:v>3.3593040396807383E-2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D2-4A92-B1E1-5C15BB4FD2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76592232"/>
        <c:axId val="376593408"/>
      </c:barChart>
      <c:catAx>
        <c:axId val="376592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s-DO"/>
          </a:p>
        </c:txPr>
        <c:crossAx val="376593408"/>
        <c:crosses val="autoZero"/>
        <c:auto val="1"/>
        <c:lblAlgn val="ctr"/>
        <c:lblOffset val="100"/>
        <c:noMultiLvlLbl val="0"/>
      </c:catAx>
      <c:valAx>
        <c:axId val="376593408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7659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07508815525538"/>
          <c:y val="0.12271513822484871"/>
          <c:w val="0.72844690034183679"/>
          <c:h val="0.69711679288997208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A0-4604-97A9-9AF20CE0BBA6}"/>
              </c:ext>
            </c:extLst>
          </c:dPt>
          <c:dLbls>
            <c:dLbl>
              <c:idx val="0"/>
              <c:layout>
                <c:manualLayout>
                  <c:x val="-8.2910621573763221E-2"/>
                  <c:y val="2.7212679845855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118198200983904"/>
                  <c:y val="-0.35876487211638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>
                    <c:manualLayout>
                      <c:w val="0.2108391668183455"/>
                      <c:h val="0.2008409880886959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6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6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A0-4604-97A9-9AF20CE0BBA6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tablas!$C$100:$C$101</c:f>
              <c:numCache>
                <c:formatCode>###0.0%</c:formatCode>
                <c:ptCount val="2"/>
                <c:pt idx="0">
                  <c:v>4.2370752020355666E-2</c:v>
                </c:pt>
                <c:pt idx="1">
                  <c:v>0.95762924797964399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2"/>
          <c:order val="2"/>
          <c:tx>
            <c:strRef>
              <c:f>'Medias (Cruces a NO multiple'!$C$36</c:f>
              <c:strCache>
                <c:ptCount val="1"/>
                <c:pt idx="0">
                  <c:v>5.35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756914119359604E-2"/>
                  <c:y val="-0.24120641191217806"/>
                </c:manualLayout>
              </c:layout>
              <c:tx>
                <c:rich>
                  <a:bodyPr/>
                  <a:lstStyle/>
                  <a:p>
                    <a:fld id="{B94DCE03-31C6-44D3-A3C3-07F2F5CB0439}" type="XVALUE">
                      <a:rPr lang="en-US"/>
                      <a:pPr/>
                      <a:t>[VALOR DE X]</a:t>
                    </a:fld>
                    <a:endParaRPr lang="es-E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5C-4B1B-BF2F-A6BED3802D1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'Medias (Cruces a NO multiple'!$C$36</c:f>
              <c:numCache>
                <c:formatCode>###0.00</c:formatCode>
                <c:ptCount val="1"/>
                <c:pt idx="0">
                  <c:v>5.354582087097441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45C-4B1B-BF2F-A6BED3802D1E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75975608"/>
        <c:axId val="375974824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DO"/>
                    </a:p>
                  </c:txPr>
                  <c:dLblPos val="r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'Medias (Cruces a NO multiple'!$B$36</c15:sqref>
                        </c15:formulaRef>
                      </c:ext>
                    </c:extLst>
                    <c:strCache>
                      <c:ptCount val="1"/>
                      <c:pt idx="0">
                        <c:v>Satisfacción con la solución del problema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'Medias (Cruces a NO multiple'!$C$36</c15:sqref>
                        </c15:formulaRef>
                      </c:ext>
                    </c:extLst>
                    <c:numCache>
                      <c:formatCode>###0.00</c:formatCode>
                      <c:ptCount val="1"/>
                      <c:pt idx="0">
                        <c:v>5.354582087097441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645C-4B1B-BF2F-A6BED3802D1E}"/>
                  </c:ext>
                </c:extLst>
              </c15:ser>
            </c15:filteredScatterSeries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DO"/>
                    </a:p>
                  </c:txPr>
                  <c:dLblPos val="r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'Medias (Cruces a NO multiple'!$B$36</c15:sqref>
                        </c15:formulaRef>
                      </c:ext>
                    </c:extLst>
                    <c:strCache>
                      <c:ptCount val="1"/>
                      <c:pt idx="0">
                        <c:v>Satisfacción con la solución del problema</c:v>
                      </c:pt>
                    </c:strCache>
                  </c:strRef>
                </c:xVal>
                <c:y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'Medias (Cruces a NO multiple'!$D$36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3-645C-4B1B-BF2F-A6BED3802D1E}"/>
                  </c:ext>
                </c:extLst>
              </c15:ser>
            </c15:filteredScatterSeries>
          </c:ext>
        </c:extLst>
      </c:scatterChart>
      <c:valAx>
        <c:axId val="375975608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5974824"/>
        <c:crosses val="autoZero"/>
        <c:crossBetween val="midCat"/>
        <c:majorUnit val="1"/>
      </c:valAx>
      <c:valAx>
        <c:axId val="375974824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37597560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1"/>
          <c:order val="0"/>
          <c:tx>
            <c:strRef>
              <c:f>'Medias (Cruces a NO multiple'!$C$35</c:f>
              <c:strCache>
                <c:ptCount val="1"/>
                <c:pt idx="0">
                  <c:v>4.95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6875303250849104E-2"/>
                  <c:y val="-0.32160854921623744"/>
                </c:manualLayout>
              </c:layout>
              <c:tx>
                <c:rich>
                  <a:bodyPr/>
                  <a:lstStyle/>
                  <a:p>
                    <a:fld id="{E3C90002-17BA-493F-9B96-7BE183DE7362}" type="XVALUE">
                      <a:rPr lang="en-US"/>
                      <a:pPr/>
                      <a:t>[VALOR DE X]</a:t>
                    </a:fld>
                    <a:endParaRPr lang="es-E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9F-4152-9E65-C5182A7C68C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'Medias (Cruces a NO multiple'!$C$35</c:f>
              <c:numCache>
                <c:formatCode>###0.00</c:formatCode>
                <c:ptCount val="1"/>
                <c:pt idx="0">
                  <c:v>4.9511895517130347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9F-4152-9E65-C5182A7C68CD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75975216"/>
        <c:axId val="375976392"/>
        <c:extLst xmlns:c16r2="http://schemas.microsoft.com/office/drawing/2015/06/chart"/>
      </c:scatterChart>
      <c:valAx>
        <c:axId val="375975216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5976392"/>
        <c:crosses val="autoZero"/>
        <c:crossBetween val="midCat"/>
        <c:majorUnit val="1"/>
      </c:valAx>
      <c:valAx>
        <c:axId val="375976392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37597521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3322715372573E-2"/>
          <c:y val="4.5370120479266959E-2"/>
          <c:w val="0.95225335456925486"/>
          <c:h val="0.82566564398724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Cruce!$C$108:$C$110</c:f>
              <c:strCache>
                <c:ptCount val="3"/>
                <c:pt idx="0">
                  <c:v>Internet fijo</c:v>
                </c:pt>
                <c:pt idx="1">
                  <c:v>Internet móvil</c:v>
                </c:pt>
                <c:pt idx="2">
                  <c:v> Ambos</c:v>
                </c:pt>
              </c:strCache>
            </c:strRef>
          </c:cat>
          <c:val>
            <c:numRef>
              <c:f>Cruce!$D$108:$D$110</c:f>
              <c:numCache>
                <c:formatCode>###0.0%</c:formatCode>
                <c:ptCount val="3"/>
                <c:pt idx="0">
                  <c:v>0.79090479472438757</c:v>
                </c:pt>
                <c:pt idx="1">
                  <c:v>0.14101527726828336</c:v>
                </c:pt>
                <c:pt idx="2">
                  <c:v>6.8079928007324805E-2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7B-45C3-981F-C4A1F9EA06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27"/>
        <c:axId val="375973256"/>
        <c:axId val="375977568"/>
      </c:barChart>
      <c:catAx>
        <c:axId val="37597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5977568"/>
        <c:crosses val="autoZero"/>
        <c:auto val="1"/>
        <c:lblAlgn val="ctr"/>
        <c:lblOffset val="100"/>
        <c:noMultiLvlLbl val="0"/>
      </c:catAx>
      <c:valAx>
        <c:axId val="375977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7597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857438665888421"/>
          <c:y val="5.0912933513494796E-2"/>
          <c:w val="0.61782640690433477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A962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Cruce!$C$111:$C$120</c:f>
              <c:strCache>
                <c:ptCount val="10"/>
                <c:pt idx="0">
                  <c:v>Claro</c:v>
                </c:pt>
                <c:pt idx="1">
                  <c:v>Altice</c:v>
                </c:pt>
                <c:pt idx="2">
                  <c:v>Wind Telecom</c:v>
                </c:pt>
                <c:pt idx="3">
                  <c:v>Viva</c:v>
                </c:pt>
                <c:pt idx="4">
                  <c:v>Aster</c:v>
                </c:pt>
                <c:pt idx="5">
                  <c:v>Telecable Central</c:v>
                </c:pt>
                <c:pt idx="6">
                  <c:v>Rojas Nex</c:v>
                </c:pt>
                <c:pt idx="7">
                  <c:v>Skymax Dominicana</c:v>
                </c:pt>
                <c:pt idx="8">
                  <c:v>Otro </c:v>
                </c:pt>
                <c:pt idx="9">
                  <c:v>Ns/Nc</c:v>
                </c:pt>
              </c:strCache>
            </c:strRef>
          </c:cat>
          <c:val>
            <c:numRef>
              <c:f>Cruce!$D$111:$D$120</c:f>
              <c:numCache>
                <c:formatCode>0.0%</c:formatCode>
                <c:ptCount val="10"/>
                <c:pt idx="0" formatCode="###0.0%">
                  <c:v>0.59281912583037821</c:v>
                </c:pt>
                <c:pt idx="1">
                  <c:v>0.28024227565776433</c:v>
                </c:pt>
                <c:pt idx="2">
                  <c:v>3.5068642059660968E-2</c:v>
                </c:pt>
                <c:pt idx="3">
                  <c:v>1.3364037738727795E-2</c:v>
                </c:pt>
                <c:pt idx="4">
                  <c:v>1.2954864996598823E-2</c:v>
                </c:pt>
                <c:pt idx="5">
                  <c:v>1.2197934237641279E-2</c:v>
                </c:pt>
                <c:pt idx="6">
                  <c:v>5.8931720519401062E-3</c:v>
                </c:pt>
                <c:pt idx="7">
                  <c:v>1.7009033511534827E-3</c:v>
                </c:pt>
                <c:pt idx="8">
                  <c:v>5.7735641411547391E-2</c:v>
                </c:pt>
                <c:pt idx="9">
                  <c:v>2.1231254073094886E-2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41-4454-95EF-4866D281E4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2"/>
        <c:axId val="375977960"/>
        <c:axId val="375971296"/>
      </c:barChart>
      <c:catAx>
        <c:axId val="375977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DO"/>
          </a:p>
        </c:txPr>
        <c:crossAx val="375971296"/>
        <c:crosses val="autoZero"/>
        <c:auto val="1"/>
        <c:lblAlgn val="ctr"/>
        <c:lblOffset val="100"/>
        <c:noMultiLvlLbl val="0"/>
      </c:catAx>
      <c:valAx>
        <c:axId val="3759712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7597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23430996602028E-2"/>
          <c:y val="4.8501749781277338E-2"/>
          <c:w val="0.95475397681009111"/>
          <c:h val="0.77368242852930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9-424E-9C20-6E84F76E4F5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9-424E-9C20-6E84F76E4F54}"/>
              </c:ext>
            </c:extLst>
          </c:dPt>
          <c:dPt>
            <c:idx val="2"/>
            <c:invertIfNegative val="0"/>
            <c:bubble3D val="0"/>
            <c:spPr>
              <a:solidFill>
                <a:srgbClr val="A1C1DE">
                  <a:lumMod val="75000"/>
                </a:srgb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9-424E-9C20-6E84F76E4F5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39-424E-9C20-6E84F76E4F5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39-424E-9C20-6E84F76E4F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opperplate Gothic Bold" panose="020E0705020206020404" pitchFamily="34" charset="0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GRAFICAS!$A$7:$A$12</c:f>
              <c:strCache>
                <c:ptCount val="6"/>
                <c:pt idx="0">
                  <c:v>Muy satisfecho</c:v>
                </c:pt>
                <c:pt idx="1">
                  <c:v>Algo satisfecho</c:v>
                </c:pt>
                <c:pt idx="2">
                  <c:v>Ni satisfecho, ni insatisfecho</c:v>
                </c:pt>
                <c:pt idx="3">
                  <c:v>Algo insatisfecho</c:v>
                </c:pt>
                <c:pt idx="4">
                  <c:v>Muy insatisfecho</c:v>
                </c:pt>
                <c:pt idx="5">
                  <c:v>NS/NC</c:v>
                </c:pt>
              </c:strCache>
            </c:strRef>
          </c:cat>
          <c:val>
            <c:numRef>
              <c:f>GRAFICAS!$B$7:$B$12</c:f>
              <c:numCache>
                <c:formatCode>###0.0%</c:formatCode>
                <c:ptCount val="6"/>
                <c:pt idx="0">
                  <c:v>0.51091508524865392</c:v>
                </c:pt>
                <c:pt idx="1">
                  <c:v>0.29564444110761812</c:v>
                </c:pt>
                <c:pt idx="2">
                  <c:v>1.4074365500874059E-2</c:v>
                </c:pt>
                <c:pt idx="3">
                  <c:v>9.690895938499354E-2</c:v>
                </c:pt>
                <c:pt idx="4">
                  <c:v>8.0003315765237601E-2</c:v>
                </c:pt>
                <c:pt idx="5" formatCode="0.0%">
                  <c:v>2.4538329926196102E-3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39-424E-9C20-6E84F76E4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5"/>
        <c:axId val="375973648"/>
        <c:axId val="375974040"/>
      </c:barChart>
      <c:catAx>
        <c:axId val="3759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5974040"/>
        <c:crosses val="autoZero"/>
        <c:auto val="1"/>
        <c:lblAlgn val="ctr"/>
        <c:lblOffset val="100"/>
        <c:noMultiLvlLbl val="0"/>
      </c:catAx>
      <c:valAx>
        <c:axId val="375974040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##0.0%" sourceLinked="1"/>
        <c:majorTickMark val="out"/>
        <c:minorTickMark val="none"/>
        <c:tickLblPos val="nextTo"/>
        <c:crossAx val="37597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D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Sheet1!$B$17:$B$18</c:f>
              <c:strCache>
                <c:ptCount val="2"/>
                <c:pt idx="0">
                  <c:v>Pospago</c:v>
                </c:pt>
                <c:pt idx="1">
                  <c:v>Prepago</c:v>
                </c:pt>
              </c:strCache>
            </c:strRef>
          </c:cat>
          <c:val>
            <c:numRef>
              <c:f>Sheet1!$C$17:$C$18</c:f>
              <c:numCache>
                <c:formatCode>###0.0%</c:formatCode>
                <c:ptCount val="2"/>
                <c:pt idx="0">
                  <c:v>0.85934633445986652</c:v>
                </c:pt>
                <c:pt idx="1">
                  <c:v>0.14065366554013373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F-40F0-AC2C-0DD1ACA200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794752"/>
        <c:axId val="361797496"/>
      </c:barChart>
      <c:catAx>
        <c:axId val="3617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61797496"/>
        <c:crosses val="autoZero"/>
        <c:auto val="1"/>
        <c:lblAlgn val="ctr"/>
        <c:lblOffset val="100"/>
        <c:noMultiLvlLbl val="0"/>
      </c:catAx>
      <c:valAx>
        <c:axId val="361797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6179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Muy  y algo satisfecho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La solicitud, compra y activación del servicio</c:v>
                </c:pt>
                <c:pt idx="1">
                  <c:v>El proceso de facturación es ágil y confiable</c:v>
                </c:pt>
                <c:pt idx="2">
                  <c:v>Servicio de atención al cliente de forma personal</c:v>
                </c:pt>
                <c:pt idx="3">
                  <c:v>Calidad en el servicio </c:v>
                </c:pt>
                <c:pt idx="4">
                  <c:v>Cumplimiento de las condiciones acordadas al contratar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  <c:pt idx="7">
                  <c:v>Velocidad del servicio de datos</c:v>
                </c:pt>
              </c:strCache>
            </c:strRef>
          </c:cat>
          <c:val>
            <c:numRef>
              <c:f>Sheet1!$B$37:$B$44</c:f>
              <c:numCache>
                <c:formatCode>###0.0%</c:formatCode>
                <c:ptCount val="8"/>
                <c:pt idx="0">
                  <c:v>0.76998823377353276</c:v>
                </c:pt>
                <c:pt idx="1">
                  <c:v>0.76473063808490704</c:v>
                </c:pt>
                <c:pt idx="2">
                  <c:v>0.7453168980016539</c:v>
                </c:pt>
                <c:pt idx="3">
                  <c:v>0.74187735726628956</c:v>
                </c:pt>
                <c:pt idx="4">
                  <c:v>0.73810060808406586</c:v>
                </c:pt>
                <c:pt idx="5">
                  <c:v>0.73075925123312813</c:v>
                </c:pt>
                <c:pt idx="6">
                  <c:v>0.71601334474222011</c:v>
                </c:pt>
                <c:pt idx="7">
                  <c:v>0.67984480103314704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1D-4BDC-B153-5884623658CB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Ni satisfecho, ni insatisfecho</c:v>
                </c:pt>
              </c:strCache>
            </c:strRef>
          </c:tx>
          <c:spPr>
            <a:solidFill>
              <a:srgbClr val="A1C1DE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173073362229795E-4"/>
                  <c:y val="-1.869135013810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97441025072367E-3"/>
                  <c:y val="-1.923689502080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2783E-3"/>
                  <c:y val="-2.473410908473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789764100286232E-3"/>
                  <c:y val="-1.374011375725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19853938526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7205125356446E-3"/>
                  <c:y val="-2.473302708378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697441025072367E-3"/>
                  <c:y val="-2.473410908473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794E-2"/>
                  <c:y val="-2.7481309515462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La solicitud, compra y activación del servicio</c:v>
                </c:pt>
                <c:pt idx="1">
                  <c:v>El proceso de facturación es ágil y confiable</c:v>
                </c:pt>
                <c:pt idx="2">
                  <c:v>Servicio de atención al cliente de forma personal</c:v>
                </c:pt>
                <c:pt idx="3">
                  <c:v>Calidad en el servicio </c:v>
                </c:pt>
                <c:pt idx="4">
                  <c:v>Cumplimiento de las condiciones acordadas al contratar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  <c:pt idx="7">
                  <c:v>Velocidad del servicio de datos</c:v>
                </c:pt>
              </c:strCache>
            </c:strRef>
          </c:cat>
          <c:val>
            <c:numRef>
              <c:f>Sheet1!$C$37:$C$44</c:f>
              <c:numCache>
                <c:formatCode>###0.0%</c:formatCode>
                <c:ptCount val="8"/>
                <c:pt idx="0">
                  <c:v>1.6009013860488249E-2</c:v>
                </c:pt>
                <c:pt idx="1">
                  <c:v>1.4470225315465103E-2</c:v>
                </c:pt>
                <c:pt idx="2">
                  <c:v>1.8763274569615934E-2</c:v>
                </c:pt>
                <c:pt idx="3">
                  <c:v>1.4179574104908541E-2</c:v>
                </c:pt>
                <c:pt idx="4">
                  <c:v>2.0690817847572752E-2</c:v>
                </c:pt>
                <c:pt idx="5">
                  <c:v>2.4082838809375087E-2</c:v>
                </c:pt>
                <c:pt idx="6">
                  <c:v>2.4343028527258143E-2</c:v>
                </c:pt>
                <c:pt idx="7">
                  <c:v>1.8921924192141025E-2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1D-4BDC-B153-5884623658CB}"/>
            </c:ext>
          </c:extLst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Muy y algo insatisfecho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La solicitud, compra y activación del servicio</c:v>
                </c:pt>
                <c:pt idx="1">
                  <c:v>El proceso de facturación es ágil y confiable</c:v>
                </c:pt>
                <c:pt idx="2">
                  <c:v>Servicio de atención al cliente de forma personal</c:v>
                </c:pt>
                <c:pt idx="3">
                  <c:v>Calidad en el servicio </c:v>
                </c:pt>
                <c:pt idx="4">
                  <c:v>Cumplimiento de las condiciones acordadas al contratar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  <c:pt idx="7">
                  <c:v>Velocidad del servicio de datos</c:v>
                </c:pt>
              </c:strCache>
            </c:strRef>
          </c:cat>
          <c:val>
            <c:numRef>
              <c:f>Sheet1!$D$37:$D$44</c:f>
              <c:numCache>
                <c:formatCode>###0.0%</c:formatCode>
                <c:ptCount val="8"/>
                <c:pt idx="0">
                  <c:v>0.18214765308122061</c:v>
                </c:pt>
                <c:pt idx="1">
                  <c:v>0.1870667864850479</c:v>
                </c:pt>
                <c:pt idx="2">
                  <c:v>0.18124367476140849</c:v>
                </c:pt>
                <c:pt idx="3">
                  <c:v>0.24245214285502525</c:v>
                </c:pt>
                <c:pt idx="4">
                  <c:v>0.19783089416966149</c:v>
                </c:pt>
                <c:pt idx="5">
                  <c:v>0.18886351217660483</c:v>
                </c:pt>
                <c:pt idx="6">
                  <c:v>0.22462570141372779</c:v>
                </c:pt>
                <c:pt idx="7">
                  <c:v>0.29742494704869016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1D-4BDC-B153-5884623658CB}"/>
            </c:ext>
          </c:extLst>
        </c:ser>
        <c:ser>
          <c:idx val="3"/>
          <c:order val="3"/>
          <c:tx>
            <c:strRef>
              <c:f>Sheet1!$E$36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394882050142578E-3"/>
                  <c:y val="1.374141215840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84646150427735E-3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88208717549902E-2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57952820057031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184646150426659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88208717549902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1D-4BDC-B153-5884623658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La solicitud, compra y activación del servicio</c:v>
                </c:pt>
                <c:pt idx="1">
                  <c:v>El proceso de facturación es ágil y confiable</c:v>
                </c:pt>
                <c:pt idx="2">
                  <c:v>Servicio de atención al cliente de forma personal</c:v>
                </c:pt>
                <c:pt idx="3">
                  <c:v>Calidad en el servicio </c:v>
                </c:pt>
                <c:pt idx="4">
                  <c:v>Cumplimiento de las condiciones acordadas al contratar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  <c:pt idx="7">
                  <c:v>Velocidad del servicio de datos</c:v>
                </c:pt>
              </c:strCache>
            </c:strRef>
          </c:cat>
          <c:val>
            <c:numRef>
              <c:f>Sheet1!$E$37:$E$44</c:f>
              <c:numCache>
                <c:formatCode>###0.0%</c:formatCode>
                <c:ptCount val="8"/>
                <c:pt idx="0">
                  <c:v>3.1855099284755599E-2</c:v>
                </c:pt>
                <c:pt idx="1">
                  <c:v>3.373235011457737E-2</c:v>
                </c:pt>
                <c:pt idx="2">
                  <c:v>5.46761526673189E-2</c:v>
                </c:pt>
                <c:pt idx="3" formatCode="0.0%">
                  <c:v>1.4909257737739092E-3</c:v>
                </c:pt>
                <c:pt idx="4">
                  <c:v>4.3377679898697057E-2</c:v>
                </c:pt>
                <c:pt idx="5">
                  <c:v>5.6294397780889252E-2</c:v>
                </c:pt>
                <c:pt idx="6">
                  <c:v>3.5017925316790814E-2</c:v>
                </c:pt>
                <c:pt idx="7" formatCode="0.0%">
                  <c:v>3.8083277260185376E-3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61D-4BDC-B153-5884623658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0070600"/>
        <c:axId val="380074912"/>
      </c:barChart>
      <c:catAx>
        <c:axId val="380070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pPr>
            <a:endParaRPr lang="es-DO"/>
          </a:p>
        </c:txPr>
        <c:crossAx val="380074912"/>
        <c:crosses val="autoZero"/>
        <c:auto val="1"/>
        <c:lblAlgn val="ctr"/>
        <c:lblOffset val="100"/>
        <c:noMultiLvlLbl val="0"/>
      </c:catAx>
      <c:valAx>
        <c:axId val="380074912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007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014350257378814E-2"/>
          <c:y val="1.6489694590081774E-2"/>
          <c:w val="0.9"/>
          <c:h val="6.058015160131814E-2"/>
        </c:manualLayout>
      </c:layout>
      <c:overlay val="0"/>
      <c:spPr>
        <a:solidFill>
          <a:srgbClr val="A1C1DE">
            <a:lumMod val="75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ES" sz="1400" b="0" i="0" u="none" strike="noStrike" kern="1200" baseline="0">
              <a:solidFill>
                <a:schemeClr val="bg1"/>
              </a:solidFill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3106492681789E-2"/>
          <c:y val="4.7235633452836892E-2"/>
          <c:w val="0.95225378701463637"/>
          <c:h val="0.8009942813438182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Sheet1!$A$233:$A$236</c:f>
              <c:strCache>
                <c:ptCount val="4"/>
                <c:pt idx="0">
                  <c:v>Costoso</c:v>
                </c:pt>
                <c:pt idx="1">
                  <c:v>Precio justo (ni costoso, ni económico)</c:v>
                </c:pt>
                <c:pt idx="2">
                  <c:v>Económico</c:v>
                </c:pt>
                <c:pt idx="3">
                  <c:v>NS/NC</c:v>
                </c:pt>
              </c:strCache>
            </c:strRef>
          </c:cat>
          <c:val>
            <c:numRef>
              <c:f>Sheet1!$B$233:$B$236</c:f>
              <c:numCache>
                <c:formatCode>###0.0%</c:formatCode>
                <c:ptCount val="4"/>
                <c:pt idx="0">
                  <c:v>0.29584603338096366</c:v>
                </c:pt>
                <c:pt idx="1">
                  <c:v>0.46153627403392422</c:v>
                </c:pt>
                <c:pt idx="2">
                  <c:v>0.20247081294470856</c:v>
                </c:pt>
                <c:pt idx="3">
                  <c:v>4.0146879640400181E-2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2-4111-80C3-D76F81413B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80069032"/>
        <c:axId val="380072560"/>
      </c:barChart>
      <c:catAx>
        <c:axId val="3800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s-ES" sz="1100" b="1" i="0" u="none" strike="noStrike" kern="1200" baseline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0072560"/>
        <c:crosses val="autoZero"/>
        <c:auto val="1"/>
        <c:lblAlgn val="ctr"/>
        <c:lblOffset val="100"/>
        <c:noMultiLvlLbl val="0"/>
      </c:catAx>
      <c:valAx>
        <c:axId val="380072560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8006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71474277363851E-2"/>
          <c:y val="0.10336707231453311"/>
          <c:w val="0.82666972954422169"/>
          <c:h val="0.7932658553709337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3C-4968-916F-ED83F9E5D001}"/>
              </c:ext>
            </c:extLst>
          </c:dPt>
          <c:dLbls>
            <c:dLbl>
              <c:idx val="0"/>
              <c:layout>
                <c:manualLayout>
                  <c:x val="-0.18183371748582181"/>
                  <c:y val="6.54276378717966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010702976848704"/>
                  <c:y val="-0.153494180574366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3C-4968-916F-ED83F9E5D001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tablas!$C$100:$C$102</c:f>
              <c:numCache>
                <c:formatCode>###0.0%</c:formatCode>
                <c:ptCount val="3"/>
                <c:pt idx="0">
                  <c:v>0.29098684104915251</c:v>
                </c:pt>
                <c:pt idx="1">
                  <c:v>0.70662188535585413</c:v>
                </c:pt>
                <c:pt idx="2" formatCode="0.0%">
                  <c:v>2.3912735949897079E-3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02742119562471"/>
          <c:y val="5.0912933513494796E-2"/>
          <c:w val="0.51104675238104857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Sheet1!$A$82:$A$92</c:f>
              <c:strCache>
                <c:ptCount val="11"/>
                <c:pt idx="0">
                  <c:v>Problemas de calidad en el servicio</c:v>
                </c:pt>
                <c:pt idx="1">
                  <c:v>Por una avería</c:v>
                </c:pt>
                <c:pt idx="2">
                  <c:v>Cancelación de un servicio</c:v>
                </c:pt>
                <c:pt idx="3">
                  <c:v>Falta de entrega o entrega tardía de la facturación</c:v>
                </c:pt>
                <c:pt idx="4">
                  <c:v>Instalación o activación</c:v>
                </c:pt>
                <c:pt idx="5">
                  <c:v>Facturación</c:v>
                </c:pt>
                <c:pt idx="6">
                  <c:v>Suspensión o corte</c:v>
                </c:pt>
                <c:pt idx="7">
                  <c:v>Traslados</c:v>
                </c:pt>
                <c:pt idx="8">
                  <c:v>Retiro</c:v>
                </c:pt>
                <c:pt idx="9">
                  <c:v>Contratación de un servicio</c:v>
                </c:pt>
                <c:pt idx="10">
                  <c:v>NS/NC</c:v>
                </c:pt>
              </c:strCache>
            </c:strRef>
          </c:cat>
          <c:val>
            <c:numRef>
              <c:f>Sheet1!$B$82:$B$92</c:f>
              <c:numCache>
                <c:formatCode>###0.0%</c:formatCode>
                <c:ptCount val="11"/>
                <c:pt idx="0">
                  <c:v>0.55912402429893515</c:v>
                </c:pt>
                <c:pt idx="1">
                  <c:v>0.50552851442738411</c:v>
                </c:pt>
                <c:pt idx="2" formatCode="0.0%">
                  <c:v>2.3820320839475786E-2</c:v>
                </c:pt>
                <c:pt idx="3" formatCode="0.0%">
                  <c:v>1.90529091647056E-2</c:v>
                </c:pt>
                <c:pt idx="4" formatCode="0.0%">
                  <c:v>1.6073341294872461E-2</c:v>
                </c:pt>
                <c:pt idx="5" formatCode="0.0%">
                  <c:v>1.2857508123906718E-2</c:v>
                </c:pt>
                <c:pt idx="6" formatCode="0.0%">
                  <c:v>9.8427517627675404E-3</c:v>
                </c:pt>
                <c:pt idx="7" formatCode="0.0%">
                  <c:v>8.9867939148007888E-3</c:v>
                </c:pt>
                <c:pt idx="8" formatCode="0.0%">
                  <c:v>8.8562935665807349E-3</c:v>
                </c:pt>
                <c:pt idx="9" formatCode="0.0%">
                  <c:v>2.9520978555269118E-3</c:v>
                </c:pt>
                <c:pt idx="10" formatCode="0.0%">
                  <c:v>7.8464844273118759E-3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2F-4932-9E7C-EF61C57C5F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2"/>
        <c:axId val="380069424"/>
        <c:axId val="380071776"/>
      </c:barChart>
      <c:catAx>
        <c:axId val="38006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380071776"/>
        <c:crosses val="autoZero"/>
        <c:auto val="1"/>
        <c:lblAlgn val="ctr"/>
        <c:lblOffset val="100"/>
        <c:noMultiLvlLbl val="0"/>
      </c:catAx>
      <c:valAx>
        <c:axId val="3800717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8006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3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57-4172-8F2F-2BEBF93659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2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57-4172-8F2F-2BEBF93659D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1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57-4172-8F2F-2BEBF93659DD}"/>
              </c:ext>
            </c:extLst>
          </c:dPt>
          <c:dLbls>
            <c:dLbl>
              <c:idx val="0"/>
              <c:layout>
                <c:manualLayout>
                  <c:x val="-0.23170089520800422"/>
                  <c:y val="-0.327056476431012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57-4172-8F2F-2BEBF93659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964063141396425"/>
                  <c:y val="9.8307900191721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57-4172-8F2F-2BEBF93659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432212561107585E-2"/>
                  <c:y val="3.9532935741522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defRPr>
                    </a:pPr>
                    <a:fld id="{AB28F600-B2F7-4FF3-8D58-7D768AB036EC}" type="CATEGORYNAM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pPr algn="ctr" rtl="0">
                        <a:defRPr lang="en-US" sz="1600" b="1">
                          <a:solidFill>
                            <a:schemeClr val="bg1"/>
                          </a:solidFill>
                          <a:latin typeface="+mn-lt"/>
                          <a:cs typeface="Sakkal Majalla" panose="02000000000000000000" pitchFamily="2" charset="-78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t>, </a:t>
                    </a:r>
                    <a:fld id="{4353316D-A1C2-4CE5-88C2-895FF3F44FB4}" type="VALU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pPr algn="ctr" rtl="0">
                        <a:defRPr lang="en-US" sz="1600" b="1">
                          <a:solidFill>
                            <a:schemeClr val="bg1"/>
                          </a:solidFill>
                          <a:latin typeface="+mn-lt"/>
                          <a:cs typeface="Sakkal Majalla" panose="02000000000000000000" pitchFamily="2" charset="-78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57-4172-8F2F-2BEBF93659DD}"/>
                </c:ext>
                <c:ext xmlns:c15="http://schemas.microsoft.com/office/drawing/2012/chart" uri="{CE6537A1-D6FC-4f65-9D91-7224C49458BB}">
                  <c15:layout>
                    <c:manualLayout>
                      <c:w val="0.1897313546707135"/>
                      <c:h val="0.1798023360287510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Sakkal Majalla" panose="02000000000000000000" pitchFamily="2" charset="-78"/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Cruce!$C$89:$C$91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Cruce!$D$89:$D$91</c:f>
              <c:numCache>
                <c:formatCode>###0.0%</c:formatCode>
                <c:ptCount val="3"/>
                <c:pt idx="0">
                  <c:v>0.75524259415758688</c:v>
                </c:pt>
                <c:pt idx="1">
                  <c:v>0.2434445538251746</c:v>
                </c:pt>
                <c:pt idx="2" formatCode="0.0%">
                  <c:v>1.3128520172379044E-3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57-4172-8F2F-2BEBF93659D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67496204125467E-2"/>
          <c:y val="3.8299176978618107E-2"/>
          <c:w val="0.94381781875196424"/>
          <c:h val="0.8019015775778851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Sheet1!$A$122:$A$126</c:f>
              <c:strCache>
                <c:ptCount val="5"/>
                <c:pt idx="0">
                  <c:v>Telefónica</c:v>
                </c:pt>
                <c:pt idx="1">
                  <c:v>Oficina Comercial / Centro atención al cliente</c:v>
                </c:pt>
                <c:pt idx="2">
                  <c:v>Portal Web /Oficina Virtual</c:v>
                </c:pt>
                <c:pt idx="3">
                  <c:v>Otros</c:v>
                </c:pt>
                <c:pt idx="4">
                  <c:v>Ns/Nc</c:v>
                </c:pt>
              </c:strCache>
            </c:strRef>
          </c:cat>
          <c:val>
            <c:numRef>
              <c:f>Sheet1!$B$122:$B$126</c:f>
              <c:numCache>
                <c:formatCode>0.0%</c:formatCode>
                <c:ptCount val="5"/>
                <c:pt idx="0" formatCode="###0.0%">
                  <c:v>0.77092036790134688</c:v>
                </c:pt>
                <c:pt idx="1">
                  <c:v>0.18331281565466978</c:v>
                </c:pt>
                <c:pt idx="2">
                  <c:v>1.3339792953033187E-2</c:v>
                </c:pt>
                <c:pt idx="3">
                  <c:v>8.3174787680044601E-3</c:v>
                </c:pt>
                <c:pt idx="4">
                  <c:v>2.41095447229462E-2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9-4607-BBC6-1D2CF66178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5"/>
        <c:axId val="539132736"/>
        <c:axId val="539133520"/>
      </c:barChart>
      <c:catAx>
        <c:axId val="5391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8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539133520"/>
        <c:crosses val="autoZero"/>
        <c:auto val="1"/>
        <c:lblAlgn val="ctr"/>
        <c:lblOffset val="100"/>
        <c:noMultiLvlLbl val="0"/>
      </c:catAx>
      <c:valAx>
        <c:axId val="53913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5391327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0483679091836"/>
          <c:y val="4.6566930545939758E-2"/>
          <c:w val="0.52026975155070165"/>
          <c:h val="0.906866138908120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E5-4556-A3ED-72098EB34C9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E5-4556-A3ED-72098EB34C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E5-4556-A3ED-72098EB34C9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E5-4556-A3ED-72098EB34C9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E5-4556-A3ED-72098EB34C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5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Sheet1!$A$132:$A$137</c:f>
              <c:strCache>
                <c:ptCount val="6"/>
                <c:pt idx="0">
                  <c:v>Fue totalmente solucionado</c:v>
                </c:pt>
                <c:pt idx="1">
                  <c:v>Fue solucionado en gran parte</c:v>
                </c:pt>
                <c:pt idx="2">
                  <c:v>Fue solucionado solo en parte</c:v>
                </c:pt>
                <c:pt idx="3">
                  <c:v>Intentaron solucionarlo pero no lo lograron</c:v>
                </c:pt>
                <c:pt idx="4">
                  <c:v>No acudieron a solucionarlo</c:v>
                </c:pt>
                <c:pt idx="5">
                  <c:v>Ns/Nc</c:v>
                </c:pt>
              </c:strCache>
            </c:strRef>
          </c:cat>
          <c:val>
            <c:numRef>
              <c:f>Sheet1!$B$132:$B$137</c:f>
              <c:numCache>
                <c:formatCode>###0.0%</c:formatCode>
                <c:ptCount val="6"/>
                <c:pt idx="0">
                  <c:v>0.43049710734950958</c:v>
                </c:pt>
                <c:pt idx="1">
                  <c:v>0.1726143950875354</c:v>
                </c:pt>
                <c:pt idx="2">
                  <c:v>0.12527980715352752</c:v>
                </c:pt>
                <c:pt idx="3">
                  <c:v>0.14081848124704729</c:v>
                </c:pt>
                <c:pt idx="4">
                  <c:v>0.118386347201035</c:v>
                </c:pt>
                <c:pt idx="5">
                  <c:v>1.2403861961346302E-2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E5-4556-A3ED-72098EB34C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80075304"/>
        <c:axId val="380075696"/>
      </c:barChart>
      <c:catAx>
        <c:axId val="38007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s-DO"/>
          </a:p>
        </c:txPr>
        <c:crossAx val="380075696"/>
        <c:crosses val="autoZero"/>
        <c:auto val="1"/>
        <c:lblAlgn val="ctr"/>
        <c:lblOffset val="100"/>
        <c:noMultiLvlLbl val="0"/>
      </c:catAx>
      <c:valAx>
        <c:axId val="380075696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007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50907798836977"/>
          <c:y val="0.10825233754218912"/>
          <c:w val="0.80954997892894376"/>
          <c:h val="0.77543470785173518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97-4DB7-9417-5CD94181822B}"/>
              </c:ext>
            </c:extLst>
          </c:dPt>
          <c:dLbls>
            <c:dLbl>
              <c:idx val="0"/>
              <c:layout>
                <c:manualLayout>
                  <c:x val="-0.117669050492776"/>
                  <c:y val="5.07080365836887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275427576647685"/>
                  <c:y val="-0.318129961748567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>
                    <c:manualLayout>
                      <c:w val="0.21398375433162112"/>
                      <c:h val="0.2821108088243360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3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3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3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3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3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3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300" b="1" i="0" u="none" strike="noStrike" kern="1200" baseline="0" dirty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97-4DB7-9417-5CD94181822B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2"/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tablas!$C$100:$C$101</c:f>
              <c:numCache>
                <c:formatCode>###0.0%</c:formatCode>
                <c:ptCount val="2"/>
                <c:pt idx="0">
                  <c:v>8.5423576694981587E-2</c:v>
                </c:pt>
                <c:pt idx="1">
                  <c:v>0.91457642330501832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'Medias (Cruces a NO multiple'!$C$9</c:f>
              <c:numCache>
                <c:formatCode>###0.00</c:formatCode>
                <c:ptCount val="1"/>
                <c:pt idx="0">
                  <c:v>6.0605200121594169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97-4290-B202-EA76A4D49B33}"/>
            </c:ext>
          </c:extLst>
        </c:ser>
        <c:ser>
          <c:idx val="1"/>
          <c:order val="1"/>
          <c:tx>
            <c:strRef>
              <c:f>'Medias (Cruces a NO multiple'!$C$9</c:f>
              <c:strCache>
                <c:ptCount val="1"/>
                <c:pt idx="0">
                  <c:v>6.06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79330422125323E-2"/>
                  <c:y val="-0.24120641191217806"/>
                </c:manualLayout>
              </c:layout>
              <c:tx>
                <c:rich>
                  <a:bodyPr/>
                  <a:lstStyle/>
                  <a:p>
                    <a:fld id="{F173D4D9-8469-46E3-95E8-7E7438C8F280}" type="XVALUE">
                      <a:rPr lang="en-US" smtClean="0"/>
                      <a:pPr/>
                      <a:t>[VALOR DE X]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97-4290-B202-EA76A4D49B3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rgbClr val="31A962">
                        <a:lumMod val="75000"/>
                      </a:srgb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'Medias (Cruces a NO multiple'!$C$9</c:f>
              <c:numCache>
                <c:formatCode>###0.00</c:formatCode>
                <c:ptCount val="1"/>
                <c:pt idx="0">
                  <c:v>6.0605200121594169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97-4290-B202-EA76A4D49B33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80070992"/>
        <c:axId val="380076480"/>
        <c:extLst xmlns:c16r2="http://schemas.microsoft.com/office/drawing/2015/06/chart"/>
      </c:scatterChart>
      <c:valAx>
        <c:axId val="380070992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0076480"/>
        <c:crosses val="autoZero"/>
        <c:crossBetween val="midCat"/>
        <c:majorUnit val="1"/>
      </c:valAx>
      <c:valAx>
        <c:axId val="380076480"/>
        <c:scaling>
          <c:orientation val="minMax"/>
          <c:max val="5"/>
        </c:scaling>
        <c:delete val="1"/>
        <c:axPos val="l"/>
        <c:numFmt formatCode="###0.00" sourceLinked="1"/>
        <c:majorTickMark val="out"/>
        <c:minorTickMark val="none"/>
        <c:tickLblPos val="nextTo"/>
        <c:crossAx val="380070992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'Medias (Cruces a NO multiple'!$C$10</c:f>
              <c:numCache>
                <c:formatCode>###0.00</c:formatCode>
                <c:ptCount val="1"/>
                <c:pt idx="0">
                  <c:v>6.1536218806333132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F5-4588-A58D-D5BD6C9D7D77}"/>
            </c:ext>
          </c:extLst>
        </c:ser>
        <c:ser>
          <c:idx val="1"/>
          <c:order val="1"/>
          <c:tx>
            <c:strRef>
              <c:f>'Medias (Cruces a NO multiple'!$C$10</c:f>
              <c:strCache>
                <c:ptCount val="1"/>
                <c:pt idx="0">
                  <c:v>6.15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08054342552158E-2"/>
                  <c:y val="-0.26800712434686452"/>
                </c:manualLayout>
              </c:layout>
              <c:tx>
                <c:rich>
                  <a:bodyPr/>
                  <a:lstStyle/>
                  <a:p>
                    <a:fld id="{D4AD44FE-2E40-4873-BC96-0960A61D4720}" type="XVALUE">
                      <a:rPr lang="en-US" smtClean="0"/>
                      <a:pPr/>
                      <a:t>[VALOR DE X]</a:t>
                    </a:fld>
                    <a:endParaRPr lang="es-E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F5-4588-A58D-D5BD6C9D7D7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'Medias (Cruces a NO multiple'!$C$10</c:f>
              <c:numCache>
                <c:formatCode>###0.00</c:formatCode>
                <c:ptCount val="1"/>
                <c:pt idx="0">
                  <c:v>6.1536218806333132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F5-4588-A58D-D5BD6C9D7D77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76957544"/>
        <c:axId val="376958328"/>
        <c:extLst xmlns:c16r2="http://schemas.microsoft.com/office/drawing/2015/06/chart"/>
      </c:scatterChart>
      <c:valAx>
        <c:axId val="376957544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6958328"/>
        <c:crosses val="autoZero"/>
        <c:crossBetween val="midCat"/>
        <c:majorUnit val="1"/>
      </c:valAx>
      <c:valAx>
        <c:axId val="376958328"/>
        <c:scaling>
          <c:orientation val="minMax"/>
          <c:max val="5"/>
        </c:scaling>
        <c:delete val="1"/>
        <c:axPos val="l"/>
        <c:numFmt formatCode="###0.00" sourceLinked="1"/>
        <c:majorTickMark val="out"/>
        <c:minorTickMark val="none"/>
        <c:tickLblPos val="nextTo"/>
        <c:crossAx val="37695754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54030622111944"/>
          <c:y val="5.0912933513494796E-2"/>
          <c:w val="0.63753378051789344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66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Sheet1!$B$23:$B$29</c:f>
              <c:strCache>
                <c:ptCount val="7"/>
                <c:pt idx="0">
                  <c:v>Claro</c:v>
                </c:pt>
                <c:pt idx="1">
                  <c:v>Altice</c:v>
                </c:pt>
                <c:pt idx="2">
                  <c:v>Viva</c:v>
                </c:pt>
                <c:pt idx="3">
                  <c:v>Wind Telecom</c:v>
                </c:pt>
                <c:pt idx="4">
                  <c:v>Skymax Dominicana</c:v>
                </c:pt>
                <c:pt idx="5">
                  <c:v>Otro </c:v>
                </c:pt>
                <c:pt idx="6">
                  <c:v>NS/NC</c:v>
                </c:pt>
              </c:strCache>
            </c:strRef>
          </c:cat>
          <c:val>
            <c:numRef>
              <c:f>Sheet1!$C$23:$C$29</c:f>
              <c:numCache>
                <c:formatCode>###0.0%</c:formatCode>
                <c:ptCount val="7"/>
                <c:pt idx="0">
                  <c:v>0.75506709768938118</c:v>
                </c:pt>
                <c:pt idx="1">
                  <c:v>0.21524283994360224</c:v>
                </c:pt>
                <c:pt idx="2" formatCode="0.0%">
                  <c:v>1.9694355171317235E-2</c:v>
                </c:pt>
                <c:pt idx="3" formatCode="0.0%">
                  <c:v>3.6177021470496923E-3</c:v>
                </c:pt>
                <c:pt idx="4" formatCode="0.0%">
                  <c:v>1.9472749145278611E-3</c:v>
                </c:pt>
                <c:pt idx="5" formatCode="0.0%">
                  <c:v>2.0698876164534129E-3</c:v>
                </c:pt>
                <c:pt idx="6" formatCode="0.0%">
                  <c:v>2.3608425176674143E-3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3-4840-8EE6-CCED478C18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61798672"/>
        <c:axId val="361794360"/>
      </c:barChart>
      <c:catAx>
        <c:axId val="361798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DO"/>
          </a:p>
        </c:txPr>
        <c:crossAx val="361794360"/>
        <c:crosses val="autoZero"/>
        <c:auto val="1"/>
        <c:lblAlgn val="ctr"/>
        <c:lblOffset val="100"/>
        <c:noMultiLvlLbl val="0"/>
      </c:catAx>
      <c:valAx>
        <c:axId val="3617943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617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3322715372573E-2"/>
          <c:y val="4.5370120479266959E-2"/>
          <c:w val="0.95225335456925486"/>
          <c:h val="0.82566564398724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F6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Cruce!$C$108:$C$110</c:f>
              <c:strCache>
                <c:ptCount val="3"/>
                <c:pt idx="0">
                  <c:v>Cable</c:v>
                </c:pt>
                <c:pt idx="1">
                  <c:v>Satelital</c:v>
                </c:pt>
                <c:pt idx="2">
                  <c:v>Ambas</c:v>
                </c:pt>
              </c:strCache>
            </c:strRef>
          </c:cat>
          <c:val>
            <c:numRef>
              <c:f>Cruce!$D$108:$D$110</c:f>
              <c:numCache>
                <c:formatCode>###0.0%</c:formatCode>
                <c:ptCount val="3"/>
                <c:pt idx="0">
                  <c:v>0.76264726872344624</c:v>
                </c:pt>
                <c:pt idx="1">
                  <c:v>0.2186790781261001</c:v>
                </c:pt>
                <c:pt idx="2">
                  <c:v>1.867365315045055E-2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8-48A9-B612-1966446C6E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27"/>
        <c:axId val="376957152"/>
        <c:axId val="376959504"/>
      </c:barChart>
      <c:catAx>
        <c:axId val="3769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76959504"/>
        <c:crosses val="autoZero"/>
        <c:auto val="1"/>
        <c:lblAlgn val="ctr"/>
        <c:lblOffset val="100"/>
        <c:noMultiLvlLbl val="0"/>
      </c:catAx>
      <c:valAx>
        <c:axId val="376959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769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857438665888421"/>
          <c:y val="5.0912933513494796E-2"/>
          <c:w val="0.61782640690433477"/>
          <c:h val="0.9064760169896323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2"/>
        <c:axId val="376956368"/>
        <c:axId val="376956760"/>
      </c:barChart>
      <c:catAx>
        <c:axId val="37695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DO"/>
          </a:p>
        </c:txPr>
        <c:crossAx val="376956760"/>
        <c:crosses val="autoZero"/>
        <c:auto val="1"/>
        <c:lblAlgn val="ctr"/>
        <c:lblOffset val="100"/>
        <c:noMultiLvlLbl val="0"/>
      </c:catAx>
      <c:valAx>
        <c:axId val="3769567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76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857438665888421"/>
          <c:y val="5.0912933513494796E-2"/>
          <c:w val="0.61782640690433477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04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Sheet1!$A$1:$A$14</c:f>
              <c:strCache>
                <c:ptCount val="14"/>
                <c:pt idx="0">
                  <c:v>Claro</c:v>
                </c:pt>
                <c:pt idx="1">
                  <c:v>Altice</c:v>
                </c:pt>
                <c:pt idx="2">
                  <c:v>Aster</c:v>
                </c:pt>
                <c:pt idx="3">
                  <c:v>Telenord</c:v>
                </c:pt>
                <c:pt idx="4">
                  <c:v>Telecable Central</c:v>
                </c:pt>
                <c:pt idx="5">
                  <c:v>Wind Telecom</c:v>
                </c:pt>
                <c:pt idx="6">
                  <c:v>Star Cable</c:v>
                </c:pt>
                <c:pt idx="7">
                  <c:v>Global</c:v>
                </c:pt>
                <c:pt idx="8">
                  <c:v>Trebol Cable</c:v>
                </c:pt>
                <c:pt idx="9">
                  <c:v>Tele Cotuí</c:v>
                </c:pt>
                <c:pt idx="10">
                  <c:v>Musa Visión</c:v>
                </c:pt>
                <c:pt idx="11">
                  <c:v>Sky</c:v>
                </c:pt>
                <c:pt idx="12">
                  <c:v>Otro</c:v>
                </c:pt>
                <c:pt idx="13">
                  <c:v>Ns/Nc</c:v>
                </c:pt>
              </c:strCache>
            </c:strRef>
          </c:cat>
          <c:val>
            <c:numRef>
              <c:f>Sheet1!$B$1:$B$14</c:f>
              <c:numCache>
                <c:formatCode>0.0%</c:formatCode>
                <c:ptCount val="14"/>
                <c:pt idx="0">
                  <c:v>0.34100000000000003</c:v>
                </c:pt>
                <c:pt idx="1">
                  <c:v>0.2</c:v>
                </c:pt>
                <c:pt idx="2">
                  <c:v>0.114</c:v>
                </c:pt>
                <c:pt idx="3">
                  <c:v>3.4000000000000002E-2</c:v>
                </c:pt>
                <c:pt idx="4">
                  <c:v>2.5000000000000001E-2</c:v>
                </c:pt>
                <c:pt idx="5">
                  <c:v>2.4E-2</c:v>
                </c:pt>
                <c:pt idx="6">
                  <c:v>1.6E-2</c:v>
                </c:pt>
                <c:pt idx="7">
                  <c:v>1.4999999999999999E-2</c:v>
                </c:pt>
                <c:pt idx="8">
                  <c:v>1.4999999999999999E-2</c:v>
                </c:pt>
                <c:pt idx="9">
                  <c:v>1.4E-2</c:v>
                </c:pt>
                <c:pt idx="10">
                  <c:v>1.0999999999999999E-2</c:v>
                </c:pt>
                <c:pt idx="11">
                  <c:v>0.01</c:v>
                </c:pt>
                <c:pt idx="12">
                  <c:v>0.18</c:v>
                </c:pt>
                <c:pt idx="13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C6-4AB2-B2E8-6D914EC803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2"/>
        <c:axId val="380803080"/>
        <c:axId val="380801120"/>
      </c:barChart>
      <c:catAx>
        <c:axId val="380803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DO"/>
          </a:p>
        </c:txPr>
        <c:crossAx val="380801120"/>
        <c:crosses val="autoZero"/>
        <c:auto val="1"/>
        <c:lblAlgn val="ctr"/>
        <c:lblOffset val="100"/>
        <c:noMultiLvlLbl val="0"/>
      </c:catAx>
      <c:valAx>
        <c:axId val="3808011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080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23430996602028E-2"/>
          <c:y val="4.8501749781277338E-2"/>
          <c:w val="0.95475397681009111"/>
          <c:h val="0.77368242852930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9-424E-9C20-6E84F76E4F5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9-424E-9C20-6E84F76E4F54}"/>
              </c:ext>
            </c:extLst>
          </c:dPt>
          <c:dPt>
            <c:idx val="2"/>
            <c:invertIfNegative val="0"/>
            <c:bubble3D val="0"/>
            <c:spPr>
              <a:solidFill>
                <a:srgbClr val="A1C1DE">
                  <a:lumMod val="75000"/>
                </a:srgb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9-424E-9C20-6E84F76E4F5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39-424E-9C20-6E84F76E4F5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39-424E-9C20-6E84F76E4F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opperplate Gothic Bold" panose="020E0705020206020404" pitchFamily="34" charset="0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GRAFICAS!$A$7:$A$12</c:f>
              <c:strCache>
                <c:ptCount val="6"/>
                <c:pt idx="0">
                  <c:v>Muy satisfecho</c:v>
                </c:pt>
                <c:pt idx="1">
                  <c:v>Algo satisfecho</c:v>
                </c:pt>
                <c:pt idx="2">
                  <c:v>Ni satisfecho, ni insatisfecho</c:v>
                </c:pt>
                <c:pt idx="3">
                  <c:v>Algo insatisfecho</c:v>
                </c:pt>
                <c:pt idx="4">
                  <c:v>Muy insatisfecho</c:v>
                </c:pt>
                <c:pt idx="5">
                  <c:v>NS/NC</c:v>
                </c:pt>
              </c:strCache>
            </c:strRef>
          </c:cat>
          <c:val>
            <c:numRef>
              <c:f>GRAFICAS!$B$7:$B$12</c:f>
              <c:numCache>
                <c:formatCode>###0.0%</c:formatCode>
                <c:ptCount val="6"/>
                <c:pt idx="0">
                  <c:v>0.51729436058561495</c:v>
                </c:pt>
                <c:pt idx="1">
                  <c:v>0.28190598536474049</c:v>
                </c:pt>
                <c:pt idx="2">
                  <c:v>1.6429229654904176E-2</c:v>
                </c:pt>
                <c:pt idx="3">
                  <c:v>0.10720972060021547</c:v>
                </c:pt>
                <c:pt idx="4">
                  <c:v>7.3436031855299358E-2</c:v>
                </c:pt>
                <c:pt idx="5" formatCode="0.0%">
                  <c:v>3.7246719392238668E-3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39-424E-9C20-6E84F76E4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5"/>
        <c:axId val="380802296"/>
        <c:axId val="380801512"/>
      </c:barChart>
      <c:catAx>
        <c:axId val="3808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0801512"/>
        <c:crosses val="autoZero"/>
        <c:auto val="1"/>
        <c:lblAlgn val="ctr"/>
        <c:lblOffset val="100"/>
        <c:noMultiLvlLbl val="0"/>
      </c:catAx>
      <c:valAx>
        <c:axId val="380801512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##0.0%" sourceLinked="1"/>
        <c:majorTickMark val="out"/>
        <c:minorTickMark val="none"/>
        <c:tickLblPos val="nextTo"/>
        <c:crossAx val="380802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DO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Muy y algo satisfecho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Sheet1!$A$37:$A$43</c:f>
              <c:strCache>
                <c:ptCount val="7"/>
                <c:pt idx="0">
                  <c:v>El proceso de facturación es ágil y confiable</c:v>
                </c:pt>
                <c:pt idx="1">
                  <c:v>Cumplimiento de las condiciones acordadas al contratar el servicio 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Calidad en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</c:strCache>
            </c:strRef>
          </c:cat>
          <c:val>
            <c:numRef>
              <c:f>Sheet1!$B$37:$B$43</c:f>
              <c:numCache>
                <c:formatCode>###0.0%</c:formatCode>
                <c:ptCount val="7"/>
                <c:pt idx="0">
                  <c:v>0.79076490040234426</c:v>
                </c:pt>
                <c:pt idx="1">
                  <c:v>0.7733638170487438</c:v>
                </c:pt>
                <c:pt idx="2">
                  <c:v>0.76354780121208021</c:v>
                </c:pt>
                <c:pt idx="3">
                  <c:v>0.75990973219480673</c:v>
                </c:pt>
                <c:pt idx="4">
                  <c:v>0.74881803208839026</c:v>
                </c:pt>
                <c:pt idx="5">
                  <c:v>0.73360023778733807</c:v>
                </c:pt>
                <c:pt idx="6">
                  <c:v>0.72853448709950741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9-48D0-9C35-A94CD8CEE270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Ni satisfecho, ni insatisfecho</c:v>
                </c:pt>
              </c:strCache>
            </c:strRef>
          </c:tx>
          <c:spPr>
            <a:solidFill>
              <a:srgbClr val="A1C1DE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173073362229795E-4"/>
                  <c:y val="-1.869135013810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97441025072367E-3"/>
                  <c:y val="-1.923689502080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2783E-3"/>
                  <c:y val="-2.473410908473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789764100286232E-3"/>
                  <c:y val="-1.374011375725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19853938526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7205125356446E-3"/>
                  <c:y val="-2.473302708378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697441025072367E-3"/>
                  <c:y val="-2.473410908473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794E-2"/>
                  <c:y val="-2.7481309515462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49-48D0-9C35-A94CD8CEE2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Sheet1!$A$37:$A$43</c:f>
              <c:strCache>
                <c:ptCount val="7"/>
                <c:pt idx="0">
                  <c:v>El proceso de facturación es ágil y confiable</c:v>
                </c:pt>
                <c:pt idx="1">
                  <c:v>Cumplimiento de las condiciones acordadas al contratar el servicio 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Calidad en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</c:strCache>
            </c:strRef>
          </c:cat>
          <c:val>
            <c:numRef>
              <c:f>Sheet1!$C$37:$C$43</c:f>
              <c:numCache>
                <c:formatCode>###0.0%</c:formatCode>
                <c:ptCount val="7"/>
                <c:pt idx="0">
                  <c:v>2.0573194260262492E-2</c:v>
                </c:pt>
                <c:pt idx="1">
                  <c:v>2.1732697736388702E-2</c:v>
                </c:pt>
                <c:pt idx="2">
                  <c:v>2.1711475621478238E-2</c:v>
                </c:pt>
                <c:pt idx="3">
                  <c:v>2.4544541669251529E-2</c:v>
                </c:pt>
                <c:pt idx="4">
                  <c:v>1.2195750790836625E-2</c:v>
                </c:pt>
                <c:pt idx="5">
                  <c:v>2.8294070400358667E-2</c:v>
                </c:pt>
                <c:pt idx="6">
                  <c:v>2.2029210427000498E-2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949-48D0-9C35-A94CD8CEE270}"/>
            </c:ext>
          </c:extLst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Muy y algo insatisfecho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Sheet1!$A$37:$A$43</c:f>
              <c:strCache>
                <c:ptCount val="7"/>
                <c:pt idx="0">
                  <c:v>El proceso de facturación es ágil y confiable</c:v>
                </c:pt>
                <c:pt idx="1">
                  <c:v>Cumplimiento de las condiciones acordadas al contratar el servicio 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Calidad en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</c:strCache>
            </c:strRef>
          </c:cat>
          <c:val>
            <c:numRef>
              <c:f>Sheet1!$D$37:$D$43</c:f>
              <c:numCache>
                <c:formatCode>###0.0%</c:formatCode>
                <c:ptCount val="7"/>
                <c:pt idx="0">
                  <c:v>0.16093720217309559</c:v>
                </c:pt>
                <c:pt idx="1">
                  <c:v>0.1859133236712126</c:v>
                </c:pt>
                <c:pt idx="2">
                  <c:v>0.18785940582887672</c:v>
                </c:pt>
                <c:pt idx="3">
                  <c:v>0.1611155553704357</c:v>
                </c:pt>
                <c:pt idx="4">
                  <c:v>0.23147908020745672</c:v>
                </c:pt>
                <c:pt idx="5">
                  <c:v>0.18554685036917526</c:v>
                </c:pt>
                <c:pt idx="6">
                  <c:v>0.22811271527783508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49-48D0-9C35-A94CD8CEE270}"/>
            </c:ext>
          </c:extLst>
        </c:ser>
        <c:ser>
          <c:idx val="3"/>
          <c:order val="3"/>
          <c:tx>
            <c:strRef>
              <c:f>Sheet1!$E$36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394882050142578E-3"/>
                  <c:y val="1.374141215840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84646150427735E-3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88208717549902E-2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57952820057031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184646150426659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88208717549902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949-48D0-9C35-A94CD8CEE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Sheet1!$A$37:$A$43</c:f>
              <c:strCache>
                <c:ptCount val="7"/>
                <c:pt idx="0">
                  <c:v>El proceso de facturación es ágil y confiable</c:v>
                </c:pt>
                <c:pt idx="1">
                  <c:v>Cumplimiento de las condiciones acordadas al contratar el servicio 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Calidad en el servicio </c:v>
                </c:pt>
                <c:pt idx="5">
                  <c:v>Asistencia telefónica de servicio al cliente</c:v>
                </c:pt>
                <c:pt idx="6">
                  <c:v>El precio o tarifa del plan adecuado a sus necesidades</c:v>
                </c:pt>
              </c:strCache>
            </c:strRef>
          </c:cat>
          <c:val>
            <c:numRef>
              <c:f>Sheet1!$E$37:$E$43</c:f>
              <c:numCache>
                <c:formatCode>###0.0%</c:formatCode>
                <c:ptCount val="7"/>
                <c:pt idx="0">
                  <c:v>2.7724703164295799E-2</c:v>
                </c:pt>
                <c:pt idx="1">
                  <c:v>1.8990161543653489E-2</c:v>
                </c:pt>
                <c:pt idx="2">
                  <c:v>2.6881317337563149E-2</c:v>
                </c:pt>
                <c:pt idx="3">
                  <c:v>5.4430170765504375E-2</c:v>
                </c:pt>
                <c:pt idx="4" formatCode="0.0%">
                  <c:v>7.507136913314629E-3</c:v>
                </c:pt>
                <c:pt idx="5">
                  <c:v>5.2558841443126399E-2</c:v>
                </c:pt>
                <c:pt idx="6">
                  <c:v>2.1323587195655195E-2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949-48D0-9C35-A94CD8CEE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0801904"/>
        <c:axId val="380803472"/>
      </c:barChart>
      <c:catAx>
        <c:axId val="380801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pPr>
            <a:endParaRPr lang="es-DO"/>
          </a:p>
        </c:txPr>
        <c:crossAx val="380803472"/>
        <c:crosses val="autoZero"/>
        <c:auto val="1"/>
        <c:lblAlgn val="ctr"/>
        <c:lblOffset val="100"/>
        <c:noMultiLvlLbl val="0"/>
      </c:catAx>
      <c:valAx>
        <c:axId val="380803472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080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014350257378814E-2"/>
          <c:y val="1.6489694590081774E-2"/>
          <c:w val="0.9"/>
          <c:h val="6.058015160131814E-2"/>
        </c:manualLayout>
      </c:layout>
      <c:overlay val="0"/>
      <c:spPr>
        <a:solidFill>
          <a:srgbClr val="A1C1DE">
            <a:lumMod val="75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ES" sz="1400" b="0" i="0" u="none" strike="noStrike" kern="1200" baseline="0">
              <a:solidFill>
                <a:schemeClr val="bg1"/>
              </a:solidFill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1A96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Sheet1!$A$290:$A$293</c:f>
              <c:strCache>
                <c:ptCount val="4"/>
                <c:pt idx="0">
                  <c:v>Costoso</c:v>
                </c:pt>
                <c:pt idx="1">
                  <c:v>Precio justo (ni costoso, ni económico)</c:v>
                </c:pt>
                <c:pt idx="2">
                  <c:v>Económico</c:v>
                </c:pt>
                <c:pt idx="3">
                  <c:v>Ns/Nc</c:v>
                </c:pt>
              </c:strCache>
            </c:strRef>
          </c:cat>
          <c:val>
            <c:numRef>
              <c:f>Sheet1!$B$290:$B$293</c:f>
              <c:numCache>
                <c:formatCode>###0.0%</c:formatCode>
                <c:ptCount val="4"/>
                <c:pt idx="0">
                  <c:v>0.27128066331303879</c:v>
                </c:pt>
                <c:pt idx="1">
                  <c:v>0.49042282239252549</c:v>
                </c:pt>
                <c:pt idx="2">
                  <c:v>0.21642753710125434</c:v>
                </c:pt>
                <c:pt idx="3">
                  <c:v>2.1868977193178537E-2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E0-4C28-9E54-C019C74DF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0808568"/>
        <c:axId val="380804256"/>
      </c:barChart>
      <c:catAx>
        <c:axId val="38080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s-ES" sz="1100" b="1" i="0" u="none" strike="noStrike" kern="1200" baseline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0804256"/>
        <c:crosses val="autoZero"/>
        <c:auto val="1"/>
        <c:lblAlgn val="ctr"/>
        <c:lblOffset val="100"/>
        <c:noMultiLvlLbl val="0"/>
      </c:catAx>
      <c:valAx>
        <c:axId val="380804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8080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71474277363851E-2"/>
          <c:y val="0.10336707231453311"/>
          <c:w val="0.82666972954422169"/>
          <c:h val="0.7932658553709337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1B-425D-95EE-901EEEAB17E9}"/>
              </c:ext>
            </c:extLst>
          </c:dPt>
          <c:dLbls>
            <c:dLbl>
              <c:idx val="0"/>
              <c:layout>
                <c:manualLayout>
                  <c:x val="-0.18183371748582181"/>
                  <c:y val="6.54276378717966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010702976848704"/>
                  <c:y val="-0.153494180574366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1B-425D-95EE-901EEEAB17E9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tablas!$C$100:$C$102</c:f>
              <c:numCache>
                <c:formatCode>###0.0%</c:formatCode>
                <c:ptCount val="3"/>
                <c:pt idx="0">
                  <c:v>0.24067943115224477</c:v>
                </c:pt>
                <c:pt idx="1">
                  <c:v>0.7571858504322293</c:v>
                </c:pt>
                <c:pt idx="2" formatCode="0.0%">
                  <c:v>2.1347184155230251E-3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02742119562471"/>
          <c:y val="5.0912933513494796E-2"/>
          <c:w val="0.51104675238104857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2929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Sheet1!$A$82:$A$97</c:f>
              <c:strCache>
                <c:ptCount val="16"/>
                <c:pt idx="0">
                  <c:v>Inconvenientes con la señal</c:v>
                </c:pt>
                <c:pt idx="1">
                  <c:v>Por una avería</c:v>
                </c:pt>
                <c:pt idx="2">
                  <c:v>Problemas de calidad en el servicio</c:v>
                </c:pt>
                <c:pt idx="3">
                  <c:v>Problemas de velocidad</c:v>
                </c:pt>
                <c:pt idx="4">
                  <c:v>Suspensión o corte</c:v>
                </c:pt>
                <c:pt idx="5">
                  <c:v>Capacidad</c:v>
                </c:pt>
                <c:pt idx="6">
                  <c:v>Cancelación de un servicio</c:v>
                </c:pt>
                <c:pt idx="7">
                  <c:v>Facturación</c:v>
                </c:pt>
                <c:pt idx="8">
                  <c:v>Instalación o activación</c:v>
                </c:pt>
                <c:pt idx="9">
                  <c:v>Retiro</c:v>
                </c:pt>
                <c:pt idx="10">
                  <c:v>Cargos de penalidad</c:v>
                </c:pt>
                <c:pt idx="11">
                  <c:v>Contratación de un servicio</c:v>
                </c:pt>
                <c:pt idx="12">
                  <c:v>Traslados</c:v>
                </c:pt>
                <c:pt idx="13">
                  <c:v>Falta de entrega o entrega tardía de la facturación</c:v>
                </c:pt>
                <c:pt idx="14">
                  <c:v>Otro</c:v>
                </c:pt>
                <c:pt idx="15">
                  <c:v>NS/NC</c:v>
                </c:pt>
              </c:strCache>
            </c:strRef>
          </c:cat>
          <c:val>
            <c:numRef>
              <c:f>Sheet1!$B$82:$B$97</c:f>
              <c:numCache>
                <c:formatCode>###0.0%</c:formatCode>
                <c:ptCount val="16"/>
                <c:pt idx="0">
                  <c:v>0.45948187774328453</c:v>
                </c:pt>
                <c:pt idx="1">
                  <c:v>0.40937131442764868</c:v>
                </c:pt>
                <c:pt idx="2">
                  <c:v>0.2113268620262535</c:v>
                </c:pt>
                <c:pt idx="3">
                  <c:v>4.6689741938577931E-2</c:v>
                </c:pt>
                <c:pt idx="4" formatCode="0.0%">
                  <c:v>2.5423640667032833E-2</c:v>
                </c:pt>
                <c:pt idx="5" formatCode="0.0%">
                  <c:v>1.8155582186375707E-2</c:v>
                </c:pt>
                <c:pt idx="6" formatCode="0.0%">
                  <c:v>1.4426014345372544E-2</c:v>
                </c:pt>
                <c:pt idx="7" formatCode="0.0%">
                  <c:v>1.2300157621851229E-2</c:v>
                </c:pt>
                <c:pt idx="8" formatCode="0.0%">
                  <c:v>9.7479805482150305E-3</c:v>
                </c:pt>
                <c:pt idx="9" formatCode="0.0%">
                  <c:v>5.2779048784558956E-3</c:v>
                </c:pt>
                <c:pt idx="10" formatCode="0.0%">
                  <c:v>4.9754290638512524E-3</c:v>
                </c:pt>
                <c:pt idx="11" formatCode="0.0%">
                  <c:v>3.653241453753391E-3</c:v>
                </c:pt>
                <c:pt idx="12" formatCode="0.0%">
                  <c:v>3.653241453753391E-3</c:v>
                </c:pt>
                <c:pt idx="13" formatCode="0.0%">
                  <c:v>3.653241453753391E-3</c:v>
                </c:pt>
                <c:pt idx="14" formatCode="0.0%">
                  <c:v>4.0002377565981052E-2</c:v>
                </c:pt>
                <c:pt idx="15" formatCode="0.0%">
                  <c:v>9.1971985210119438E-3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BB-4E2E-8F8F-429E69B562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2"/>
        <c:axId val="380805432"/>
        <c:axId val="380805824"/>
      </c:barChart>
      <c:catAx>
        <c:axId val="380805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380805824"/>
        <c:crosses val="autoZero"/>
        <c:auto val="1"/>
        <c:lblAlgn val="ctr"/>
        <c:lblOffset val="100"/>
        <c:noMultiLvlLbl val="0"/>
      </c:catAx>
      <c:valAx>
        <c:axId val="3808058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8080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3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5F-4CC1-80AE-160EB72296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2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5F-4CC1-80AE-160EB72296C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1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5F-4CC1-80AE-160EB72296CE}"/>
              </c:ext>
            </c:extLst>
          </c:dPt>
          <c:dLbls>
            <c:dLbl>
              <c:idx val="0"/>
              <c:layout>
                <c:manualLayout>
                  <c:x val="-0.13059505002632965"/>
                  <c:y val="-0.373777051453473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5F-4CC1-80AE-160EB72296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964063141396425"/>
                  <c:y val="9.8307900191721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05F-4CC1-80AE-160EB72296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432212561107585E-2"/>
                  <c:y val="3.9532935741522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defRPr>
                    </a:pPr>
                    <a:fld id="{AB28F600-B2F7-4FF3-8D58-7D768AB036EC}" type="CATEGORYNAM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pPr algn="ctr" rtl="0">
                        <a:defRPr lang="en-US" sz="1600" b="1">
                          <a:solidFill>
                            <a:schemeClr val="bg1"/>
                          </a:solidFill>
                          <a:latin typeface="+mn-lt"/>
                          <a:cs typeface="Sakkal Majalla" panose="02000000000000000000" pitchFamily="2" charset="-78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t>, </a:t>
                    </a:r>
                    <a:fld id="{4353316D-A1C2-4CE5-88C2-895FF3F44FB4}" type="VALU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Sakkal Majalla" panose="02000000000000000000" pitchFamily="2" charset="-78"/>
                      </a:rPr>
                      <a:pPr algn="ctr" rtl="0">
                        <a:defRPr lang="en-US" sz="1600" b="1">
                          <a:solidFill>
                            <a:schemeClr val="bg1"/>
                          </a:solidFill>
                          <a:latin typeface="+mn-lt"/>
                          <a:cs typeface="Sakkal Majalla" panose="02000000000000000000" pitchFamily="2" charset="-78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Sakkal Majalla" panose="02000000000000000000" pitchFamily="2" charset="-78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05F-4CC1-80AE-160EB72296CE}"/>
                </c:ext>
                <c:ext xmlns:c15="http://schemas.microsoft.com/office/drawing/2012/chart" uri="{CE6537A1-D6FC-4f65-9D91-7224C49458BB}">
                  <c15:layout>
                    <c:manualLayout>
                      <c:w val="0.1897313546707135"/>
                      <c:h val="0.1798023360287510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Sakkal Majalla" panose="02000000000000000000" pitchFamily="2" charset="-78"/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Cruce!$C$89:$C$90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Cruce!$D$89:$D$90</c:f>
              <c:numCache>
                <c:formatCode>###0.0%</c:formatCode>
                <c:ptCount val="2"/>
                <c:pt idx="0">
                  <c:v>0.79069480752361121</c:v>
                </c:pt>
                <c:pt idx="1">
                  <c:v>0.20930519247638965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5F-4CC1-80AE-160EB72296C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67496204125467E-2"/>
          <c:y val="3.8299176978618107E-2"/>
          <c:w val="0.94381781875196424"/>
          <c:h val="0.801901577577885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CFFCC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Sheet1!$A$122:$A$126</c:f>
              <c:strCache>
                <c:ptCount val="5"/>
                <c:pt idx="0">
                  <c:v>Telefónica</c:v>
                </c:pt>
                <c:pt idx="1">
                  <c:v>Oficina Comercial / Centro atención al cliente</c:v>
                </c:pt>
                <c:pt idx="2">
                  <c:v>Portal Web /Oficina Virtual</c:v>
                </c:pt>
                <c:pt idx="3">
                  <c:v>Otros</c:v>
                </c:pt>
                <c:pt idx="4">
                  <c:v>NS/NC</c:v>
                </c:pt>
              </c:strCache>
            </c:strRef>
          </c:cat>
          <c:val>
            <c:numRef>
              <c:f>Sheet1!$B$122:$B$126</c:f>
              <c:numCache>
                <c:formatCode>###0.0%</c:formatCode>
                <c:ptCount val="5"/>
                <c:pt idx="0">
                  <c:v>0.62271855379442431</c:v>
                </c:pt>
                <c:pt idx="1">
                  <c:v>0.32897720475179276</c:v>
                </c:pt>
                <c:pt idx="2">
                  <c:v>3.3442870690042738E-2</c:v>
                </c:pt>
                <c:pt idx="3">
                  <c:v>1.0241078055364117E-2</c:v>
                </c:pt>
                <c:pt idx="4" formatCode="0.0%">
                  <c:v>4.6202927083776255E-3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24-4365-9948-0E3E038E18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5"/>
        <c:axId val="635529872"/>
        <c:axId val="635531048"/>
      </c:barChart>
      <c:catAx>
        <c:axId val="63552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635531048"/>
        <c:crosses val="autoZero"/>
        <c:auto val="1"/>
        <c:lblAlgn val="ctr"/>
        <c:lblOffset val="100"/>
        <c:noMultiLvlLbl val="0"/>
      </c:catAx>
      <c:valAx>
        <c:axId val="635531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6355298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23430996602028E-2"/>
          <c:y val="4.8501749781277338E-2"/>
          <c:w val="0.95475397681009111"/>
          <c:h val="0.77368242852930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9-424E-9C20-6E84F76E4F5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9-424E-9C20-6E84F76E4F54}"/>
              </c:ext>
            </c:extLst>
          </c:dPt>
          <c:dPt>
            <c:idx val="2"/>
            <c:invertIfNegative val="0"/>
            <c:bubble3D val="0"/>
            <c:spPr>
              <a:solidFill>
                <a:srgbClr val="A1C1DE">
                  <a:lumMod val="75000"/>
                </a:srgb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9-424E-9C20-6E84F76E4F5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39-424E-9C20-6E84F76E4F5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39-424E-9C20-6E84F76E4F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opperplate Gothic Bold" panose="020E0705020206020404" pitchFamily="34" charset="0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GRAFICAS!$A$7:$A$12</c:f>
              <c:strCache>
                <c:ptCount val="6"/>
                <c:pt idx="0">
                  <c:v>Muy satisfecho</c:v>
                </c:pt>
                <c:pt idx="1">
                  <c:v>Algo satisfecho</c:v>
                </c:pt>
                <c:pt idx="2">
                  <c:v>Ni satisfecho, ni insatisfecho</c:v>
                </c:pt>
                <c:pt idx="3">
                  <c:v>Algo insatisfecho</c:v>
                </c:pt>
                <c:pt idx="4">
                  <c:v>Muy insatisfecho</c:v>
                </c:pt>
                <c:pt idx="5">
                  <c:v>NS/NC</c:v>
                </c:pt>
              </c:strCache>
            </c:strRef>
          </c:cat>
          <c:val>
            <c:numRef>
              <c:f>GRAFICAS!$B$7:$B$12</c:f>
              <c:numCache>
                <c:formatCode>###0.0%</c:formatCode>
                <c:ptCount val="6"/>
                <c:pt idx="0">
                  <c:v>0.54821020007857646</c:v>
                </c:pt>
                <c:pt idx="1">
                  <c:v>0.34338040200505299</c:v>
                </c:pt>
                <c:pt idx="2">
                  <c:v>1.9902293205010524E-2</c:v>
                </c:pt>
                <c:pt idx="3">
                  <c:v>4.996830096461452E-2</c:v>
                </c:pt>
                <c:pt idx="4">
                  <c:v>3.6936997394237212E-2</c:v>
                </c:pt>
                <c:pt idx="5" formatCode="0.0%">
                  <c:v>1.6018063525081532E-3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39-424E-9C20-6E84F76E4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5"/>
        <c:axId val="361793968"/>
        <c:axId val="361795928"/>
      </c:barChart>
      <c:catAx>
        <c:axId val="3617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DO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61795928"/>
        <c:crosses val="autoZero"/>
        <c:auto val="1"/>
        <c:lblAlgn val="ctr"/>
        <c:lblOffset val="100"/>
        <c:noMultiLvlLbl val="0"/>
      </c:catAx>
      <c:valAx>
        <c:axId val="361795928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##0.0%" sourceLinked="1"/>
        <c:majorTickMark val="out"/>
        <c:minorTickMark val="none"/>
        <c:tickLblPos val="nextTo"/>
        <c:crossAx val="36179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DO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0483679091836"/>
          <c:y val="4.6566930545939758E-2"/>
          <c:w val="0.52026975155070165"/>
          <c:h val="0.906866138908120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35-4FB8-9444-B39E10B1774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35-4FB8-9444-B39E10B177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35-4FB8-9444-B39E10B1774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35-4FB8-9444-B39E10B1774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35-4FB8-9444-B39E10B17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5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Sheet1!$A$132:$A$136</c:f>
              <c:strCache>
                <c:ptCount val="5"/>
                <c:pt idx="0">
                  <c:v>Fue totalmente solucionado</c:v>
                </c:pt>
                <c:pt idx="1">
                  <c:v>Fue solucionado en gran parte</c:v>
                </c:pt>
                <c:pt idx="2">
                  <c:v>Fue solucionado solo en parte</c:v>
                </c:pt>
                <c:pt idx="3">
                  <c:v>Intentaron solucionarlo pero no lo lograron</c:v>
                </c:pt>
                <c:pt idx="4">
                  <c:v>No acudieron a solucionarlo</c:v>
                </c:pt>
              </c:strCache>
            </c:strRef>
          </c:cat>
          <c:val>
            <c:numRef>
              <c:f>Sheet1!$B$132:$B$136</c:f>
              <c:numCache>
                <c:formatCode>###0.0%</c:formatCode>
                <c:ptCount val="5"/>
                <c:pt idx="0">
                  <c:v>0.48143535610809063</c:v>
                </c:pt>
                <c:pt idx="1">
                  <c:v>0.19193058202588062</c:v>
                </c:pt>
                <c:pt idx="2">
                  <c:v>8.2039154209299581E-2</c:v>
                </c:pt>
                <c:pt idx="3">
                  <c:v>0.15369082972104758</c:v>
                </c:pt>
                <c:pt idx="4">
                  <c:v>9.0904077935682975E-2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35-4FB8-9444-B39E10B177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82800560"/>
        <c:axId val="382801736"/>
      </c:barChart>
      <c:catAx>
        <c:axId val="382800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s-DO"/>
          </a:p>
        </c:txPr>
        <c:crossAx val="382801736"/>
        <c:crosses val="autoZero"/>
        <c:auto val="1"/>
        <c:lblAlgn val="ctr"/>
        <c:lblOffset val="100"/>
        <c:noMultiLvlLbl val="0"/>
      </c:catAx>
      <c:valAx>
        <c:axId val="382801736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280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21793788977296"/>
          <c:y val="3.46776881388179E-2"/>
          <c:w val="0.80954997892894376"/>
          <c:h val="0.77543470785173518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38-46A0-B4EF-6D4E77269118}"/>
              </c:ext>
            </c:extLst>
          </c:dPt>
          <c:dLbls>
            <c:dLbl>
              <c:idx val="0"/>
              <c:layout>
                <c:manualLayout>
                  <c:x val="-8.2910621573763221E-2"/>
                  <c:y val="2.7212679845855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118198200983904"/>
                  <c:y val="-0.35876487211638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>
                    <c:manualLayout>
                      <c:w val="0.2108391668183455"/>
                      <c:h val="0.2008409880886959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4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4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4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400" b="1" i="0" u="none" strike="noStrike" kern="1200" baseline="0" dirty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38-46A0-B4EF-6D4E77269118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tablas!$C$100:$C$101</c:f>
              <c:numCache>
                <c:formatCode>###0.0%</c:formatCode>
                <c:ptCount val="2"/>
                <c:pt idx="0">
                  <c:v>6.2876006320474756E-2</c:v>
                </c:pt>
                <c:pt idx="1">
                  <c:v>0.93712399367952526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'Medias (Cruces a NO multiple'!$C$13</c:f>
              <c:numCache>
                <c:formatCode>###0.00</c:formatCode>
                <c:ptCount val="1"/>
                <c:pt idx="0">
                  <c:v>6.4422578806517459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56-4135-9061-F75E0076C70A}"/>
            </c:ext>
          </c:extLst>
        </c:ser>
        <c:ser>
          <c:idx val="1"/>
          <c:order val="1"/>
          <c:tx>
            <c:strRef>
              <c:f>'Medias (Cruces a NO multiple'!$C$13</c:f>
              <c:strCache>
                <c:ptCount val="1"/>
                <c:pt idx="0">
                  <c:v>6.44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2993692382338811E-2"/>
                  <c:y val="-0.26800712434686458"/>
                </c:manualLayout>
              </c:layout>
              <c:tx>
                <c:rich>
                  <a:bodyPr/>
                  <a:lstStyle/>
                  <a:p>
                    <a:fld id="{95B7A4B3-E1DA-49AA-81B2-716C806DFA97}" type="XVALUE">
                      <a:rPr lang="en-US"/>
                      <a:pPr/>
                      <a:t>[VALOR DE X]</a:t>
                    </a:fld>
                    <a:endParaRPr lang="es-E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56-4135-9061-F75E0076C70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rgbClr val="31A962">
                        <a:lumMod val="75000"/>
                      </a:srgb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'Medias (Cruces a NO multiple'!$C$13</c:f>
              <c:numCache>
                <c:formatCode>###0.00</c:formatCode>
                <c:ptCount val="1"/>
                <c:pt idx="0">
                  <c:v>6.4422578806517459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56-4135-9061-F75E0076C70A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82801344"/>
        <c:axId val="382798208"/>
        <c:extLst xmlns:c16r2="http://schemas.microsoft.com/office/drawing/2015/06/chart"/>
      </c:scatterChart>
      <c:valAx>
        <c:axId val="382801344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2798208"/>
        <c:crosses val="autoZero"/>
        <c:crossBetween val="midCat"/>
        <c:majorUnit val="1"/>
      </c:valAx>
      <c:valAx>
        <c:axId val="382798208"/>
        <c:scaling>
          <c:orientation val="minMax"/>
          <c:max val="5"/>
        </c:scaling>
        <c:delete val="1"/>
        <c:axPos val="l"/>
        <c:numFmt formatCode="###0.00" sourceLinked="1"/>
        <c:majorTickMark val="out"/>
        <c:minorTickMark val="none"/>
        <c:tickLblPos val="nextTo"/>
        <c:crossAx val="38280134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85901271074743E-2"/>
          <c:y val="0.72295693662433258"/>
          <c:w val="0.93171586705299025"/>
          <c:h val="0.226649793176920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'Medias (Cruces a NO multiple'!$C$12</c:f>
              <c:numCache>
                <c:formatCode>###0.00</c:formatCode>
                <c:ptCount val="1"/>
                <c:pt idx="0">
                  <c:v>6.2297134708083517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03-4D95-BFAD-FC5BEB33540E}"/>
            </c:ext>
          </c:extLst>
        </c:ser>
        <c:ser>
          <c:idx val="1"/>
          <c:order val="1"/>
          <c:tx>
            <c:strRef>
              <c:f>'Medias (Cruces a NO multiple'!$C$12</c:f>
              <c:strCache>
                <c:ptCount val="1"/>
                <c:pt idx="0">
                  <c:v>6.23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8224163027656407E-2"/>
                  <c:y val="-0.28140748056420778"/>
                </c:manualLayout>
              </c:layout>
              <c:tx>
                <c:rich>
                  <a:bodyPr/>
                  <a:lstStyle/>
                  <a:p>
                    <a:fld id="{31C99818-F485-4913-9CD9-5436716DB539}" type="XVALUE">
                      <a:rPr lang="en-US"/>
                      <a:pPr/>
                      <a:t>[VALOR DE X]</a:t>
                    </a:fld>
                    <a:endParaRPr lang="es-E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03-4D95-BFAD-FC5BEB33540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ES" sz="1400" b="1" i="0" u="none" strike="noStrike" kern="1200" baseline="0">
                    <a:solidFill>
                      <a:srgbClr val="31A962">
                        <a:lumMod val="75000"/>
                      </a:srgb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'Medias (Cruces a NO multiple'!$C$12</c:f>
              <c:numCache>
                <c:formatCode>###0.00</c:formatCode>
                <c:ptCount val="1"/>
                <c:pt idx="0">
                  <c:v>6.2297134708083517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F03-4D95-BFAD-FC5BEB33540E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82802128"/>
        <c:axId val="382800168"/>
        <c:extLst xmlns:c16r2="http://schemas.microsoft.com/office/drawing/2015/06/chart"/>
      </c:scatterChart>
      <c:valAx>
        <c:axId val="382802128"/>
        <c:scaling>
          <c:orientation val="minMax"/>
          <c:max val="10"/>
          <c:min val="1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2800168"/>
        <c:crosses val="autoZero"/>
        <c:crossBetween val="midCat"/>
        <c:majorUnit val="1"/>
      </c:valAx>
      <c:valAx>
        <c:axId val="382800168"/>
        <c:scaling>
          <c:orientation val="minMax"/>
          <c:max val="5"/>
        </c:scaling>
        <c:delete val="1"/>
        <c:axPos val="l"/>
        <c:numFmt formatCode="###0.00" sourceLinked="1"/>
        <c:majorTickMark val="out"/>
        <c:minorTickMark val="none"/>
        <c:tickLblPos val="nextTo"/>
        <c:crossAx val="38280212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93660950525291E-2"/>
          <c:y val="0.10336707231453311"/>
          <c:w val="0.82666972954422169"/>
          <c:h val="0.7932658553709337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20-4369-A0AA-DE462E8F0519}"/>
              </c:ext>
            </c:extLst>
          </c:dPt>
          <c:dLbls>
            <c:dLbl>
              <c:idx val="0"/>
              <c:layout>
                <c:manualLayout>
                  <c:x val="-0.11812565040020379"/>
                  <c:y val="6.54276854668850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328795984678228"/>
                  <c:y val="-0.235228469459396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877514853241842"/>
                  <c:y val="-2.5178983380931591E-3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400" b="1" i="0" u="none" strike="noStrike" kern="120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4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4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4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400" b="1" i="0" u="none" strike="noStrike" kern="1200" baseline="0" dirty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20-4369-A0AA-DE462E8F0519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tablas!$C$100:$C$102</c:f>
              <c:numCache>
                <c:formatCode>###0.0%</c:formatCode>
                <c:ptCount val="3"/>
                <c:pt idx="0">
                  <c:v>9.1730728353082505E-2</c:v>
                </c:pt>
                <c:pt idx="1">
                  <c:v>0.90514355161363003</c:v>
                </c:pt>
                <c:pt idx="2" formatCode="0.0%">
                  <c:v>3.1257200332848499E-3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45074259174233"/>
          <c:y val="5.1277063149336645E-2"/>
          <c:w val="0.52885066783220902"/>
          <c:h val="0.897445873701326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Sheet1!$A$325:$A$332</c:f>
              <c:strCache>
                <c:ptCount val="8"/>
                <c:pt idx="0">
                  <c:v>Mala calidad del servicio</c:v>
                </c:pt>
                <c:pt idx="1">
                  <c:v>Mejores precios</c:v>
                </c:pt>
                <c:pt idx="2">
                  <c:v>Acceso a nuevos servicios ofrecidos por otras prestadoras</c:v>
                </c:pt>
                <c:pt idx="3">
                  <c:v>Perdida/Cambio de aparato</c:v>
                </c:pt>
                <c:pt idx="4">
                  <c:v>Por gusto</c:v>
                </c:pt>
                <c:pt idx="5">
                  <c:v>Familiares tienen esa compañía</c:v>
                </c:pt>
                <c:pt idx="6">
                  <c:v>Otro</c:v>
                </c:pt>
                <c:pt idx="7">
                  <c:v>NS/NC</c:v>
                </c:pt>
              </c:strCache>
            </c:strRef>
          </c:cat>
          <c:val>
            <c:numRef>
              <c:f>Sheet1!$B$325:$B$332</c:f>
              <c:numCache>
                <c:formatCode>###0.0%</c:formatCode>
                <c:ptCount val="8"/>
                <c:pt idx="0">
                  <c:v>0.4142105801379396</c:v>
                </c:pt>
                <c:pt idx="1">
                  <c:v>0.3129693049602178</c:v>
                </c:pt>
                <c:pt idx="2">
                  <c:v>0.20684031606043923</c:v>
                </c:pt>
                <c:pt idx="3">
                  <c:v>4.3019012556442998E-2</c:v>
                </c:pt>
                <c:pt idx="4">
                  <c:v>1.5681876401457625E-2</c:v>
                </c:pt>
                <c:pt idx="5">
                  <c:v>1.4668827519964874E-2</c:v>
                </c:pt>
                <c:pt idx="6">
                  <c:v>7.1252626732998287E-2</c:v>
                </c:pt>
                <c:pt idx="7">
                  <c:v>1.5798193482191265E-2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01-42B4-9FB5-2A1A465345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5"/>
        <c:axId val="635486752"/>
        <c:axId val="635507920"/>
      </c:barChart>
      <c:catAx>
        <c:axId val="63548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635507920"/>
        <c:crosses val="autoZero"/>
        <c:auto val="1"/>
        <c:lblAlgn val="ctr"/>
        <c:lblOffset val="100"/>
        <c:noMultiLvlLbl val="0"/>
      </c:catAx>
      <c:valAx>
        <c:axId val="635507920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63548675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3322715372573E-2"/>
          <c:y val="4.5370120479266959E-2"/>
          <c:w val="0.95225335456925486"/>
          <c:h val="0.808538655862963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Cruce!$C$108:$C$111</c:f>
              <c:strCache>
                <c:ptCount val="4"/>
                <c:pt idx="0">
                  <c:v>Línea móvil</c:v>
                </c:pt>
                <c:pt idx="1">
                  <c:v>Línea fija</c:v>
                </c:pt>
                <c:pt idx="2">
                  <c:v>Ambos</c:v>
                </c:pt>
                <c:pt idx="3">
                  <c:v>Ns/Nc</c:v>
                </c:pt>
              </c:strCache>
            </c:strRef>
          </c:cat>
          <c:val>
            <c:numRef>
              <c:f>Cruce!$D$108:$D$111</c:f>
              <c:numCache>
                <c:formatCode>###0.0%</c:formatCode>
                <c:ptCount val="4"/>
                <c:pt idx="0">
                  <c:v>0.62605506239054554</c:v>
                </c:pt>
                <c:pt idx="1">
                  <c:v>0.33501347117006347</c:v>
                </c:pt>
                <c:pt idx="2">
                  <c:v>2.9332434352733232E-2</c:v>
                </c:pt>
                <c:pt idx="3" formatCode="####.0%">
                  <c:v>9.5990320866580006E-3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99-4078-A770-BE88BE69D0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27"/>
        <c:axId val="382796248"/>
        <c:axId val="382796640"/>
      </c:barChart>
      <c:catAx>
        <c:axId val="38279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2796640"/>
        <c:crosses val="autoZero"/>
        <c:auto val="1"/>
        <c:lblAlgn val="ctr"/>
        <c:lblOffset val="100"/>
        <c:noMultiLvlLbl val="0"/>
      </c:catAx>
      <c:valAx>
        <c:axId val="382796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8279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334864772110837E-2"/>
          <c:y val="9.222150713784226E-2"/>
          <c:w val="0.875"/>
          <c:h val="0.84156330446992744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1D-4E60-BCB3-D5A022C32A97}"/>
              </c:ext>
            </c:extLst>
          </c:dPt>
          <c:dLbls>
            <c:dLbl>
              <c:idx val="0"/>
              <c:layout>
                <c:manualLayout>
                  <c:x val="-0.21478619131176035"/>
                  <c:y val="-0.35524660659957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1003180041847"/>
                  <c:y val="8.24052188158202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600" b="1" i="0" u="none" strike="noStrike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1D-4E60-BCB3-D5A022C32A97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tablas!$C$100:$C$102</c:f>
              <c:numCache>
                <c:formatCode>###0.0%</c:formatCode>
                <c:ptCount val="3"/>
                <c:pt idx="0">
                  <c:v>0.73222601046148805</c:v>
                </c:pt>
                <c:pt idx="1">
                  <c:v>0.25543005684899106</c:v>
                </c:pt>
                <c:pt idx="2">
                  <c:v>1.2343932689521508E-2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857438665888421"/>
          <c:y val="5.0912933513494796E-2"/>
          <c:w val="0.60914356531088776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pct5">
              <a:fgClr>
                <a:srgbClr val="FFC000"/>
              </a:fgClr>
              <a:bgClr>
                <a:sysClr val="window" lastClr="FFFFFF"/>
              </a:bgClr>
            </a:pattFill>
            <a:ln w="9525" cap="flat" cmpd="sng" algn="ctr">
              <a:solidFill>
                <a:srgbClr val="404040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Sheet1!$E$442:$E$446</c:f>
              <c:strCache>
                <c:ptCount val="5"/>
                <c:pt idx="0">
                  <c:v>Trabajando actualmente</c:v>
                </c:pt>
                <c:pt idx="1">
                  <c:v>Sin trabajo</c:v>
                </c:pt>
                <c:pt idx="2">
                  <c:v>Jubilado o pensionado</c:v>
                </c:pt>
                <c:pt idx="3">
                  <c:v>A los oficios del hogar</c:v>
                </c:pt>
                <c:pt idx="4">
                  <c:v>Estudiando</c:v>
                </c:pt>
              </c:strCache>
            </c:strRef>
          </c:cat>
          <c:val>
            <c:numRef>
              <c:f>Sheet1!$F$442:$F$446</c:f>
              <c:numCache>
                <c:formatCode>###0.0%</c:formatCode>
                <c:ptCount val="5"/>
                <c:pt idx="0">
                  <c:v>0.61130310840927971</c:v>
                </c:pt>
                <c:pt idx="1">
                  <c:v>0.16444789549432476</c:v>
                </c:pt>
                <c:pt idx="2">
                  <c:v>2.6923496679228821E-2</c:v>
                </c:pt>
                <c:pt idx="3">
                  <c:v>0.14827018586596882</c:v>
                </c:pt>
                <c:pt idx="4">
                  <c:v>4.9055313551187446E-2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63-4E90-B5D7-F6F65B0D91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2"/>
        <c:axId val="383320504"/>
        <c:axId val="383321680"/>
      </c:barChart>
      <c:catAx>
        <c:axId val="383320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DO"/>
          </a:p>
        </c:txPr>
        <c:crossAx val="383321680"/>
        <c:crosses val="autoZero"/>
        <c:auto val="1"/>
        <c:lblAlgn val="ctr"/>
        <c:lblOffset val="100"/>
        <c:noMultiLvlLbl val="0"/>
      </c:catAx>
      <c:valAx>
        <c:axId val="3833216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8332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31227247513777E-2"/>
          <c:y val="8.4247116028843022E-2"/>
          <c:w val="0.93632608337955803"/>
          <c:h val="0.77107629007542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DO" sz="14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Sheet1!$A$484:$A$488</c:f>
              <c:strCache>
                <c:ptCount val="5"/>
                <c:pt idx="0">
                  <c:v>18-24 </c:v>
                </c:pt>
                <c:pt idx="1">
                  <c:v>25-34 </c:v>
                </c:pt>
                <c:pt idx="2">
                  <c:v>35-49</c:v>
                </c:pt>
                <c:pt idx="3">
                  <c:v>50-64 </c:v>
                </c:pt>
                <c:pt idx="4">
                  <c:v>65 o más</c:v>
                </c:pt>
              </c:strCache>
            </c:strRef>
          </c:cat>
          <c:val>
            <c:numRef>
              <c:f>Sheet1!$B$484:$B$488</c:f>
              <c:numCache>
                <c:formatCode>###0.0%</c:formatCode>
                <c:ptCount val="5"/>
                <c:pt idx="0">
                  <c:v>0.15716720592187028</c:v>
                </c:pt>
                <c:pt idx="1">
                  <c:v>0.24787204217482639</c:v>
                </c:pt>
                <c:pt idx="2">
                  <c:v>0.30942677915415867</c:v>
                </c:pt>
                <c:pt idx="3">
                  <c:v>0.19167695162916445</c:v>
                </c:pt>
                <c:pt idx="4">
                  <c:v>9.3857021119969616E-2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5-4AF7-83D9-98DF7CBB8E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3321288"/>
        <c:axId val="383320112"/>
      </c:barChart>
      <c:catAx>
        <c:axId val="38332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3320112"/>
        <c:crosses val="autoZero"/>
        <c:auto val="1"/>
        <c:lblAlgn val="ctr"/>
        <c:lblOffset val="100"/>
        <c:noMultiLvlLbl val="0"/>
      </c:catAx>
      <c:valAx>
        <c:axId val="383320112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8332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Muy y algo satisfecho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El proceso de facturación es ágil y confiable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Asistencia telefónica de servicio al cliente</c:v>
                </c:pt>
                <c:pt idx="5">
                  <c:v>El monto que usted  compra se carga correctamente </c:v>
                </c:pt>
                <c:pt idx="6">
                  <c:v>Cumplimiento de las condiciones acordadas al contratar el servicio 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Sheet1!$B$37:$B$44</c:f>
              <c:numCache>
                <c:formatCode>###0.0%</c:formatCode>
                <c:ptCount val="8"/>
                <c:pt idx="0">
                  <c:v>0.81065208916495168</c:v>
                </c:pt>
                <c:pt idx="1">
                  <c:v>0.77879649631725889</c:v>
                </c:pt>
                <c:pt idx="2">
                  <c:v>0.7772852126586387</c:v>
                </c:pt>
                <c:pt idx="3">
                  <c:v>0.77428387597924631</c:v>
                </c:pt>
                <c:pt idx="4">
                  <c:v>0.7741306914989875</c:v>
                </c:pt>
                <c:pt idx="5">
                  <c:v>0.76399821401124512</c:v>
                </c:pt>
                <c:pt idx="6">
                  <c:v>0.75655569453292637</c:v>
                </c:pt>
                <c:pt idx="7">
                  <c:v>0.69593643231925273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5-454A-BD28-5F96E057E595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Ni satisfecho, ni insatisfecho</c:v>
                </c:pt>
              </c:strCache>
            </c:strRef>
          </c:tx>
          <c:spPr>
            <a:solidFill>
              <a:srgbClr val="A1C1DE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001458331636026E-3"/>
                  <c:y val="3.29421432210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89764100285156E-3"/>
                  <c:y val="-2.748195871603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2783E-3"/>
                  <c:y val="-2.473410908473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789764100285156E-3"/>
                  <c:y val="-2.473367628435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092323075213867E-3"/>
                  <c:y val="-1.0993129726721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77998910022481E-16"/>
                  <c:y val="-2.473389268454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El proceso de facturación es ágil y confiable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Asistencia telefónica de servicio al cliente</c:v>
                </c:pt>
                <c:pt idx="5">
                  <c:v>El monto que usted  compra se carga correctamente </c:v>
                </c:pt>
                <c:pt idx="6">
                  <c:v>Cumplimiento de las condiciones acordadas al contratar el servicio 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Sheet1!$C$37:$C$44</c:f>
              <c:numCache>
                <c:formatCode>###0.0%</c:formatCode>
                <c:ptCount val="8"/>
                <c:pt idx="0">
                  <c:v>1.3941559469931255E-2</c:v>
                </c:pt>
                <c:pt idx="1">
                  <c:v>3.0404812315592122E-2</c:v>
                </c:pt>
                <c:pt idx="2">
                  <c:v>3.4671973524991177E-2</c:v>
                </c:pt>
                <c:pt idx="3">
                  <c:v>3.7089543874114651E-2</c:v>
                </c:pt>
                <c:pt idx="4">
                  <c:v>2.6428261447951212E-2</c:v>
                </c:pt>
                <c:pt idx="5">
                  <c:v>2.5814378172783217E-2</c:v>
                </c:pt>
                <c:pt idx="6">
                  <c:v>3.3676897404561534E-2</c:v>
                </c:pt>
                <c:pt idx="7">
                  <c:v>4.3089854566188898E-2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1E5-454A-BD28-5F96E057E595}"/>
            </c:ext>
          </c:extLst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Muy y algo insatisfecho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El proceso de facturación es ágil y confiable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Asistencia telefónica de servicio al cliente</c:v>
                </c:pt>
                <c:pt idx="5">
                  <c:v>El monto que usted  compra se carga correctamente </c:v>
                </c:pt>
                <c:pt idx="6">
                  <c:v>Cumplimiento de las condiciones acordadas al contratar el servicio 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Sheet1!$D$37:$D$44</c:f>
              <c:numCache>
                <c:formatCode>###0.0%</c:formatCode>
                <c:ptCount val="8"/>
                <c:pt idx="0">
                  <c:v>0.17540635136511723</c:v>
                </c:pt>
                <c:pt idx="1">
                  <c:v>0.17699603029013761</c:v>
                </c:pt>
                <c:pt idx="2">
                  <c:v>0.16739850327224501</c:v>
                </c:pt>
                <c:pt idx="3">
                  <c:v>0.16759476488033126</c:v>
                </c:pt>
                <c:pt idx="4">
                  <c:v>0.18551529199362574</c:v>
                </c:pt>
                <c:pt idx="5">
                  <c:v>0.18830147152530108</c:v>
                </c:pt>
                <c:pt idx="6">
                  <c:v>0.19677382791176967</c:v>
                </c:pt>
                <c:pt idx="7">
                  <c:v>0.2504727712956763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E5-454A-BD28-5F96E057E595}"/>
            </c:ext>
          </c:extLst>
        </c:ser>
        <c:ser>
          <c:idx val="3"/>
          <c:order val="3"/>
          <c:tx>
            <c:strRef>
              <c:f>Sheet1!$E$36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8184646150427735E-3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88208717549902E-2"/>
                  <c:y val="8.244847295040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57952820057031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184646150426659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88208717549902E-2"/>
                  <c:y val="5.4967812635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5.496781263552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1E5-454A-BD28-5F96E057E5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Sheet1!$A$37:$A$44</c:f>
              <c:strCache>
                <c:ptCount val="8"/>
                <c:pt idx="0">
                  <c:v>Calidad en el servicio </c:v>
                </c:pt>
                <c:pt idx="1">
                  <c:v>El proceso de facturación es ágil y confiable</c:v>
                </c:pt>
                <c:pt idx="2">
                  <c:v>La solicitud, compra y activación del servicio</c:v>
                </c:pt>
                <c:pt idx="3">
                  <c:v>Servicio de atención al cliente de forma personal</c:v>
                </c:pt>
                <c:pt idx="4">
                  <c:v>Asistencia telefónica de servicio al cliente</c:v>
                </c:pt>
                <c:pt idx="5">
                  <c:v>El monto que usted  compra se carga correctamente </c:v>
                </c:pt>
                <c:pt idx="6">
                  <c:v>Cumplimiento de las condiciones acordadas al contratar el servicio </c:v>
                </c:pt>
                <c:pt idx="7">
                  <c:v>El precio o tarifa del plan adecuado a sus necesidades</c:v>
                </c:pt>
              </c:strCache>
            </c:strRef>
          </c:cat>
          <c:val>
            <c:numRef>
              <c:f>Sheet1!$E$37:$E$44</c:f>
              <c:numCache>
                <c:formatCode>###0.0%</c:formatCode>
                <c:ptCount val="8"/>
                <c:pt idx="1">
                  <c:v>1.3802661077011537E-2</c:v>
                </c:pt>
                <c:pt idx="2">
                  <c:v>2.0644310544125095E-2</c:v>
                </c:pt>
                <c:pt idx="3">
                  <c:v>2.1031815266307999E-2</c:v>
                </c:pt>
                <c:pt idx="4">
                  <c:v>1.392575505943552E-2</c:v>
                </c:pt>
                <c:pt idx="5">
                  <c:v>2.1885936290670462E-2</c:v>
                </c:pt>
                <c:pt idx="6">
                  <c:v>1.2993580150742675E-2</c:v>
                </c:pt>
                <c:pt idx="7">
                  <c:v>1.0500941818882082E-2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1E5-454A-BD28-5F96E057E5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61795144"/>
        <c:axId val="361793576"/>
      </c:barChart>
      <c:catAx>
        <c:axId val="361795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pPr>
            <a:endParaRPr lang="es-DO"/>
          </a:p>
        </c:txPr>
        <c:crossAx val="361793576"/>
        <c:crosses val="autoZero"/>
        <c:auto val="1"/>
        <c:lblAlgn val="ctr"/>
        <c:lblOffset val="100"/>
        <c:noMultiLvlLbl val="0"/>
      </c:catAx>
      <c:valAx>
        <c:axId val="361793576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6179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014350257378814E-2"/>
          <c:y val="1.6489694590081774E-2"/>
          <c:w val="0.9"/>
          <c:h val="6.058015160131814E-2"/>
        </c:manualLayout>
      </c:layout>
      <c:overlay val="0"/>
      <c:spPr>
        <a:solidFill>
          <a:srgbClr val="A1C1DE">
            <a:lumMod val="75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ES" sz="1400" b="0" i="0" u="none" strike="noStrike" kern="1200" baseline="0">
              <a:solidFill>
                <a:schemeClr val="bg1"/>
              </a:solidFill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51421697287839"/>
          <c:y val="5.0925765192756357E-2"/>
          <c:w val="0.5212635608048994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DO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Sheet1!$A$446:$A$453</c:f>
              <c:strCache>
                <c:ptCount val="8"/>
                <c:pt idx="0">
                  <c:v>No sabe leer ni escribir</c:v>
                </c:pt>
                <c:pt idx="1">
                  <c:v>Estudios primarios incompletos</c:v>
                </c:pt>
                <c:pt idx="2">
                  <c:v>Estudios primarios completos</c:v>
                </c:pt>
                <c:pt idx="3">
                  <c:v>Estudios secundarios incompletos</c:v>
                </c:pt>
                <c:pt idx="4">
                  <c:v>Estudios secundarios completos</c:v>
                </c:pt>
                <c:pt idx="5">
                  <c:v>Estudios universitarios incompletos</c:v>
                </c:pt>
                <c:pt idx="6">
                  <c:v>Estudios universitarios completos</c:v>
                </c:pt>
                <c:pt idx="7">
                  <c:v>Maestría, post-grado o Doctorado</c:v>
                </c:pt>
              </c:strCache>
            </c:strRef>
          </c:cat>
          <c:val>
            <c:numRef>
              <c:f>Sheet1!$B$446:$B$453</c:f>
              <c:numCache>
                <c:formatCode>###0.0%</c:formatCode>
                <c:ptCount val="8"/>
                <c:pt idx="0">
                  <c:v>1.4362795263471008E-2</c:v>
                </c:pt>
                <c:pt idx="1">
                  <c:v>0.14941727850395933</c:v>
                </c:pt>
                <c:pt idx="2">
                  <c:v>6.6210492004254898E-2</c:v>
                </c:pt>
                <c:pt idx="3">
                  <c:v>0.1820068883545003</c:v>
                </c:pt>
                <c:pt idx="4">
                  <c:v>0.2373537986837039</c:v>
                </c:pt>
                <c:pt idx="5">
                  <c:v>0.20320926721405638</c:v>
                </c:pt>
                <c:pt idx="6">
                  <c:v>0.12982887200767826</c:v>
                </c:pt>
                <c:pt idx="7">
                  <c:v>1.5507140882484978E-2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58-43B6-A391-F5F3491F67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25"/>
        <c:axId val="383316584"/>
        <c:axId val="383316976"/>
      </c:barChart>
      <c:catAx>
        <c:axId val="383316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3316976"/>
        <c:crosses val="autoZero"/>
        <c:auto val="1"/>
        <c:lblAlgn val="ctr"/>
        <c:lblOffset val="100"/>
        <c:noMultiLvlLbl val="0"/>
      </c:catAx>
      <c:valAx>
        <c:axId val="383316976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331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DO" sz="9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Sheet1!$E$459:$E$464</c:f>
              <c:strCache>
                <c:ptCount val="6"/>
                <c:pt idx="0">
                  <c:v>Muy superiores (más de 100.000 RD$)</c:v>
                </c:pt>
                <c:pt idx="1">
                  <c:v>Superiores (entre 60.000 y 90.000 RD$)</c:v>
                </c:pt>
                <c:pt idx="2">
                  <c:v>Alrededor de esa cifra (entre 35.000 y 60.000 RD$)</c:v>
                </c:pt>
                <c:pt idx="3">
                  <c:v>Inferiores (entre 15.000 y 35.000 RD$)</c:v>
                </c:pt>
                <c:pt idx="4">
                  <c:v>Bastante inferiores (menos de 15.000 RD$)</c:v>
                </c:pt>
                <c:pt idx="5">
                  <c:v>NS/NC</c:v>
                </c:pt>
              </c:strCache>
            </c:strRef>
          </c:cat>
          <c:val>
            <c:numRef>
              <c:f>Sheet1!$F$459:$F$464</c:f>
              <c:numCache>
                <c:formatCode>###0.0%</c:formatCode>
                <c:ptCount val="6"/>
                <c:pt idx="0">
                  <c:v>1.1358971698088288E-2</c:v>
                </c:pt>
                <c:pt idx="1">
                  <c:v>4.3705850997700732E-2</c:v>
                </c:pt>
                <c:pt idx="2">
                  <c:v>0.15256500821577693</c:v>
                </c:pt>
                <c:pt idx="3">
                  <c:v>0.40269860520236572</c:v>
                </c:pt>
                <c:pt idx="4">
                  <c:v>0.32113699742428004</c:v>
                </c:pt>
                <c:pt idx="5">
                  <c:v>6.8534566461777136E-2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D2-4797-93E9-EA91763196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83317368"/>
        <c:axId val="383322072"/>
      </c:barChart>
      <c:catAx>
        <c:axId val="383317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DO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3322072"/>
        <c:crosses val="autoZero"/>
        <c:auto val="1"/>
        <c:lblAlgn val="ctr"/>
        <c:lblOffset val="100"/>
        <c:noMultiLvlLbl val="0"/>
      </c:catAx>
      <c:valAx>
        <c:axId val="383322072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331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 algn="ctr">
        <a:defRPr lang="es-DO" sz="900" b="0" i="0" u="none" strike="noStrike" kern="1200" baseline="0">
          <a:solidFill>
            <a:schemeClr val="tx1"/>
          </a:solidFill>
          <a:latin typeface="Copperplate Gothic Bold" panose="020E0705020206020404" pitchFamily="34" charset="0"/>
          <a:ea typeface="+mn-ea"/>
          <a:cs typeface="+mn-cs"/>
        </a:defRPr>
      </a:pPr>
      <a:endParaRPr lang="es-D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1334503560676"/>
          <c:y val="6.3977036045129221E-2"/>
          <c:w val="0.81814600437724283"/>
          <c:h val="0.8720459279097415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DO" sz="105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Cruce!$C$625:$C$629</c:f>
              <c:strCache>
                <c:ptCount val="5"/>
                <c:pt idx="0">
                  <c:v>Metro</c:v>
                </c:pt>
                <c:pt idx="1">
                  <c:v>Norte</c:v>
                </c:pt>
                <c:pt idx="2">
                  <c:v>Cibao</c:v>
                </c:pt>
                <c:pt idx="3">
                  <c:v>Sur</c:v>
                </c:pt>
                <c:pt idx="4">
                  <c:v>Este</c:v>
                </c:pt>
              </c:strCache>
            </c:strRef>
          </c:cat>
          <c:val>
            <c:numRef>
              <c:f>Cruce!$D$625:$D$629</c:f>
              <c:numCache>
                <c:formatCode>###0.0%</c:formatCode>
                <c:ptCount val="5"/>
                <c:pt idx="0">
                  <c:v>0.38566840711844319</c:v>
                </c:pt>
                <c:pt idx="1">
                  <c:v>0.21146088127360485</c:v>
                </c:pt>
                <c:pt idx="2">
                  <c:v>0.13030632768640715</c:v>
                </c:pt>
                <c:pt idx="3">
                  <c:v>0.16218897158325038</c:v>
                </c:pt>
                <c:pt idx="4">
                  <c:v>0.11037541233828201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41-4FE5-AE2A-9DF5A38572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83315800"/>
        <c:axId val="383318544"/>
      </c:barChart>
      <c:catAx>
        <c:axId val="383315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DO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3318544"/>
        <c:crosses val="autoZero"/>
        <c:auto val="1"/>
        <c:lblAlgn val="ctr"/>
        <c:lblOffset val="100"/>
        <c:noMultiLvlLbl val="0"/>
      </c:catAx>
      <c:valAx>
        <c:axId val="383318544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38331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s-DO" sz="900" b="0" i="0" u="none" strike="noStrike" kern="1200" baseline="0">
          <a:solidFill>
            <a:schemeClr val="tx1"/>
          </a:solidFill>
          <a:latin typeface="Copperplate Gothic Bold" panose="020E0705020206020404" pitchFamily="34" charset="0"/>
          <a:ea typeface="+mn-ea"/>
          <a:cs typeface="+mn-cs"/>
        </a:defRPr>
      </a:pPr>
      <a:endParaRPr lang="es-D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7-448B-A5E5-EE66352ED84E}"/>
              </c:ext>
            </c:extLst>
          </c:dPt>
          <c:dPt>
            <c:idx val="1"/>
            <c:bubble3D val="0"/>
            <c:spPr>
              <a:solidFill>
                <a:srgbClr val="FF252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7-448B-A5E5-EE66352ED84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7D-4B4A-BF02-88F808C74CE6}"/>
              </c:ext>
            </c:extLst>
          </c:dPt>
          <c:dLbls>
            <c:dLbl>
              <c:idx val="0"/>
              <c:layout>
                <c:manualLayout>
                  <c:x val="-0.18183371748582181"/>
                  <c:y val="6.5427637871796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010702976848704"/>
                  <c:y val="-0.153494180574366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F7-448B-A5E5-EE66352ED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48007699631356E-2"/>
                  <c:y val="1.823133629768312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B7603-0B7B-475E-90CE-3D8F4831BC9D}" type="CATEGORYNAME">
                      <a:rPr lang="en-US" sz="1600" b="1" i="0" u="none" strike="noStrike" kern="1200" baseline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="1" i="0" u="none" strike="noStrike" kern="1200" baseline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fld id="{8BFD3259-FCC3-4DD2-9F56-F634F4F1D60A}" type="VALUE">
                      <a:rPr lang="en-US" sz="1600" b="1" i="0" u="none" strike="noStrike" kern="1200" baseline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 i="0" u="none" strike="noStrike" kern="1200" baseline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="1" i="0" u="none" strike="noStrike" kern="1200" baseline="0" dirty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7D-4B4A-BF02-88F808C74CE6}"/>
                </c:ext>
                <c:ext xmlns:c15="http://schemas.microsoft.com/office/drawing/2012/chart" uri="{CE6537A1-D6FC-4f65-9D91-7224C49458BB}">
                  <c15:layout>
                    <c:manualLayout>
                      <c:w val="0.23213753103197127"/>
                      <c:h val="0.109076773566569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tablas!$B$100:$B$102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tablas!$C$100:$C$102</c:f>
              <c:numCache>
                <c:formatCode>###0.0%</c:formatCode>
                <c:ptCount val="3"/>
                <c:pt idx="0">
                  <c:v>0.20336226084970743</c:v>
                </c:pt>
                <c:pt idx="1">
                  <c:v>0.79223928845247416</c:v>
                </c:pt>
                <c:pt idx="2" formatCode="0.0%">
                  <c:v>4.3984506978173646E-3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7-448B-A5E5-EE66352ED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02742119562471"/>
          <c:y val="5.0912933513494796E-2"/>
          <c:w val="0.51104675238104857"/>
          <c:h val="0.906476016989632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Sheet1!$A$82:$A$93</c:f>
              <c:strCache>
                <c:ptCount val="12"/>
                <c:pt idx="0">
                  <c:v>Por una avería</c:v>
                </c:pt>
                <c:pt idx="1">
                  <c:v>Problemas de calidad en el servicio</c:v>
                </c:pt>
                <c:pt idx="2">
                  <c:v>Facturación</c:v>
                </c:pt>
                <c:pt idx="3">
                  <c:v>Suspensión o corte</c:v>
                </c:pt>
                <c:pt idx="4">
                  <c:v>Instalación o activación</c:v>
                </c:pt>
                <c:pt idx="5">
                  <c:v>Contratación de un servicio</c:v>
                </c:pt>
                <c:pt idx="6">
                  <c:v>Falta de entrega o entrega tardía de la facturación</c:v>
                </c:pt>
                <c:pt idx="7">
                  <c:v>Cancelación de un servicio</c:v>
                </c:pt>
                <c:pt idx="8">
                  <c:v>Traslados</c:v>
                </c:pt>
                <c:pt idx="9">
                  <c:v>Cargos de penalidad</c:v>
                </c:pt>
                <c:pt idx="10">
                  <c:v>Otro</c:v>
                </c:pt>
                <c:pt idx="11">
                  <c:v>Ns/Nc</c:v>
                </c:pt>
              </c:strCache>
            </c:strRef>
          </c:cat>
          <c:val>
            <c:numRef>
              <c:f>Sheet1!$B$82:$B$93</c:f>
              <c:numCache>
                <c:formatCode>###0.0%</c:formatCode>
                <c:ptCount val="12"/>
                <c:pt idx="0">
                  <c:v>0.58479014280904895</c:v>
                </c:pt>
                <c:pt idx="1">
                  <c:v>0.2639908785431781</c:v>
                </c:pt>
                <c:pt idx="2">
                  <c:v>4.3394210396784615E-2</c:v>
                </c:pt>
                <c:pt idx="3" formatCode="0.0%">
                  <c:v>3.9550679855854295E-2</c:v>
                </c:pt>
                <c:pt idx="4" formatCode="0.0%">
                  <c:v>2.9940189519326733E-2</c:v>
                </c:pt>
                <c:pt idx="5" formatCode="0.0%">
                  <c:v>1.8401704885585974E-2</c:v>
                </c:pt>
                <c:pt idx="6" formatCode="0.0%">
                  <c:v>1.1318734404166196E-2</c:v>
                </c:pt>
                <c:pt idx="7" formatCode="0.0%">
                  <c:v>6.9316825634607795E-3</c:v>
                </c:pt>
                <c:pt idx="8" formatCode="0.0%">
                  <c:v>5.9990077001850087E-3</c:v>
                </c:pt>
                <c:pt idx="9" formatCode="0.0%">
                  <c:v>5.9990077001850087E-3</c:v>
                </c:pt>
                <c:pt idx="10" formatCode="0.0%">
                  <c:v>7.0148669764501029E-2</c:v>
                </c:pt>
                <c:pt idx="11" formatCode="0.0%">
                  <c:v>4.6921716745634548E-3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E-4E61-B0DD-19570924C4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2"/>
        <c:axId val="361792008"/>
        <c:axId val="361796712"/>
      </c:barChart>
      <c:catAx>
        <c:axId val="361792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s-DO"/>
          </a:p>
        </c:txPr>
        <c:crossAx val="361796712"/>
        <c:crosses val="autoZero"/>
        <c:auto val="1"/>
        <c:lblAlgn val="ctr"/>
        <c:lblOffset val="100"/>
        <c:noMultiLvlLbl val="0"/>
      </c:catAx>
      <c:valAx>
        <c:axId val="3617967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6179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3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9D-43DC-BA6F-A070E7F1E84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2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9D-43DC-BA6F-A070E7F1E84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accent1">
                    <a:shade val="95000"/>
                    <a:satMod val="10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9D-43DC-BA6F-A070E7F1E84A}"/>
              </c:ext>
            </c:extLst>
          </c:dPt>
          <c:dLbls>
            <c:dLbl>
              <c:idx val="0"/>
              <c:layout>
                <c:manualLayout>
                  <c:x val="0.20352112384056259"/>
                  <c:y val="-0.39174650338519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s-E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9D-43DC-BA6F-A070E7F1E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980669477926632E-2"/>
                  <c:y val="0.10190179057806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s-E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9D-43DC-BA6F-A070E7F1E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65565382527008E-3"/>
                  <c:y val="3.83838812601254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s-ES" sz="14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28F600-B2F7-4FF3-8D58-7D768AB036EC}" type="CATEGORYNAME">
                      <a:rPr lang="en-US" sz="14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s-ES" sz="1400"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400" baseline="0" dirty="0"/>
                      <a:t>, </a:t>
                    </a:r>
                    <a:fld id="{4353316D-A1C2-4CE5-88C2-895FF3F44FB4}" type="VALUE">
                      <a:rPr lang="en-US" sz="14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s-ES" sz="1400"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s-ES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9D-43DC-BA6F-A070E7F1E84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Cruce!$C$89:$C$91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Cruce!$D$89:$D$91</c:f>
              <c:numCache>
                <c:formatCode>###0.0%</c:formatCode>
                <c:ptCount val="3"/>
                <c:pt idx="0">
                  <c:v>0.89397162929729101</c:v>
                </c:pt>
                <c:pt idx="1">
                  <c:v>0.10389919285741925</c:v>
                </c:pt>
                <c:pt idx="2" formatCode="0.0%">
                  <c:v>2.1291778452900943E-3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9D-43DC-BA6F-A070E7F1E84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7/25/2018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7/25/2018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75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16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829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2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404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664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265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816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53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25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430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93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06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084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349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534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616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33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839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619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97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724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321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261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271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453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502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903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962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756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289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80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45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2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19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65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23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67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2" y="3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4"/>
            <a:ext cx="2972574" cy="4724399"/>
          </a:xfrm>
        </p:spPr>
        <p:txBody>
          <a:bodyPr>
            <a:normAutofit/>
          </a:bodyPr>
          <a:lstStyle>
            <a:lvl1pPr>
              <a:defRPr sz="36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1F48-5EE1-412D-9A40-9A8162679396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5EE3-2EE8-421F-BC18-A34D31494EB5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9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D54E-AC2F-41C9-A223-58DE59564BD6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26A-5E43-4710-A9FF-E01DC9B01962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39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344A-AA01-4BA4-9108-1D0F53D46E5E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30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5C5B-AADC-49F8-AA71-6A3CE5307DD1}" type="datetime1">
              <a:rPr lang="en-US" smtClean="0"/>
              <a:pPr/>
              <a:t>7/25/2018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  <p:sp>
        <p:nvSpPr>
          <p:cNvPr id="4" name="Rectangle 3"/>
          <p:cNvSpPr/>
          <p:nvPr userDrawn="1"/>
        </p:nvSpPr>
        <p:spPr>
          <a:xfrm>
            <a:off x="0" y="157303"/>
            <a:ext cx="7452320" cy="393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68" y="141750"/>
            <a:ext cx="1548000" cy="4086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464944"/>
            <a:ext cx="9144000" cy="393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685800"/>
            <a:ext cx="3772883" cy="4191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2712-2451-4391-A9BA-1335966E1922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1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1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1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9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1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799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B827-98A9-4EB8-80B9-66C9CE018908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45B-77C9-4630-BB16-37F952B373A0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3315-BDD1-469F-A4D0-68DE6401C78D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9F90-07FB-4482-AAF0-F8F3CA9C3690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1D89-3830-4DD8-A977-EA67D4B4EDFA}" type="datetime1">
              <a:rPr lang="en-US" smtClean="0"/>
              <a:pPr/>
              <a:t>7/25/2018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3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B31C845-8FC0-4DFE-96ED-9F8EDEBD32F4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62086" indent="-214370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2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35834" indent="-212655" algn="l" defTabSz="685983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23947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12060" indent="-212655" algn="l" defTabSz="685983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0017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8285" indent="-212655" algn="l" defTabSz="685983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6398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9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image" Target="../media/image39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chart" Target="../charts/chart23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20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5.xml"/><Relationship Id="rId5" Type="http://schemas.openxmlformats.org/officeDocument/2006/relationships/image" Target="../media/image48.jpe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chart" Target="../charts/chart1.xml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chart" Target="../charts/chart41.xm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45.jpeg"/><Relationship Id="rId9" Type="http://schemas.openxmlformats.org/officeDocument/2006/relationships/chart" Target="../charts/chart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chart" Target="../charts/chart43.xml"/><Relationship Id="rId4" Type="http://schemas.openxmlformats.org/officeDocument/2006/relationships/image" Target="../media/image20.png"/><Relationship Id="rId9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9.xml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5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chart" Target="../charts/chart58.xml"/><Relationship Id="rId7" Type="http://schemas.openxmlformats.org/officeDocument/2006/relationships/chart" Target="../charts/chart6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chart" Target="../charts/chart59.xml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chart" Target="../charts/chart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chart" Target="../charts/chart4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97260" y="1887989"/>
            <a:ext cx="8712968" cy="1872208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s-DO" sz="3200" b="1" dirty="0">
                <a:solidFill>
                  <a:srgbClr val="39527B"/>
                </a:solidFill>
                <a:ea typeface="+mn-ea"/>
                <a:cs typeface="+mn-cs"/>
              </a:rPr>
              <a:t>ESTUDIO DE SATISFACCIÓN DE LOS USUARIOS DE LOS SERVICIOS PÚBLICOS DE TELECOMUNICACIONES</a:t>
            </a:r>
            <a:endParaRPr lang="es-ES" sz="3200" b="1" dirty="0">
              <a:solidFill>
                <a:srgbClr val="39527B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Picture 2" descr="Ind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060000" cy="8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1726" y="5880215"/>
            <a:ext cx="2488218" cy="494816"/>
          </a:xfrm>
          <a:prstGeom prst="rect">
            <a:avLst/>
          </a:prstGeom>
        </p:spPr>
      </p:pic>
      <p:sp>
        <p:nvSpPr>
          <p:cNvPr id="18" name="19 CuadroTexto"/>
          <p:cNvSpPr txBox="1"/>
          <p:nvPr/>
        </p:nvSpPr>
        <p:spPr>
          <a:xfrm>
            <a:off x="6357764" y="6375031"/>
            <a:ext cx="2766223" cy="40011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JULIO </a:t>
            </a:r>
            <a:r>
              <a:rPr lang="es-MX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es-DO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CuadroTexto 6"/>
          <p:cNvSpPr txBox="1"/>
          <p:nvPr/>
        </p:nvSpPr>
        <p:spPr>
          <a:xfrm>
            <a:off x="6387683" y="552609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600" b="1" dirty="0">
                <a:solidFill>
                  <a:srgbClr val="1F497D"/>
                </a:solidFill>
                <a:latin typeface="Corbel" panose="020B0503020204020204" pitchFamily="34" charset="0"/>
              </a:rPr>
              <a:t>Realizado por:</a:t>
            </a:r>
          </a:p>
        </p:txBody>
      </p:sp>
    </p:spTree>
    <p:extLst>
      <p:ext uri="{BB962C8B-B14F-4D97-AF65-F5344CB8AC3E}">
        <p14:creationId xmlns:p14="http://schemas.microsoft.com/office/powerpoint/2010/main" val="31252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481192"/>
          </a:xfrm>
        </p:spPr>
        <p:txBody>
          <a:bodyPr>
            <a:noAutofit/>
          </a:bodyPr>
          <a:lstStyle/>
          <a:p>
            <a:r>
              <a:rPr lang="es-ES" sz="1400" b="1" dirty="0"/>
              <a:t>En relación a la telefonía fija  y pensando en su proveedor principal  ¿Qué tan satisfecho está usted en general con el servicio de telefonía fija ofrecido por su proveedor?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1028" name="Picture 4" descr="Resultado de imagen para altice y cla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12456"/>
            <a:ext cx="628514" cy="6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04" y="2346908"/>
            <a:ext cx="590414" cy="6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viv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6463" r="18431" b="13570"/>
          <a:stretch/>
        </p:blipFill>
        <p:spPr bwMode="auto">
          <a:xfrm>
            <a:off x="6984636" y="3374120"/>
            <a:ext cx="63536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wind tele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7985285" y="2924944"/>
            <a:ext cx="733148" cy="2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skymax dominica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12485" r="14045" b="13881"/>
          <a:stretch/>
        </p:blipFill>
        <p:spPr bwMode="auto">
          <a:xfrm>
            <a:off x="8021016" y="2035353"/>
            <a:ext cx="661685" cy="3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875960"/>
              </p:ext>
            </p:extLst>
          </p:nvPr>
        </p:nvGraphicFramePr>
        <p:xfrm>
          <a:off x="323528" y="1977549"/>
          <a:ext cx="5911360" cy="274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11 Rectángulo redondeado"/>
          <p:cNvSpPr>
            <a:spLocks noChangeArrowheads="1"/>
          </p:cNvSpPr>
          <p:nvPr/>
        </p:nvSpPr>
        <p:spPr bwMode="auto">
          <a:xfrm>
            <a:off x="526310" y="1799878"/>
            <a:ext cx="1755449" cy="2997274"/>
          </a:xfrm>
          <a:prstGeom prst="roundRect">
            <a:avLst>
              <a:gd name="adj" fmla="val 11343"/>
            </a:avLst>
          </a:prstGeom>
          <a:noFill/>
          <a:ln w="158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5" name="12 Rectángulo redondeado"/>
          <p:cNvSpPr>
            <a:spLocks noChangeArrowheads="1"/>
          </p:cNvSpPr>
          <p:nvPr/>
        </p:nvSpPr>
        <p:spPr bwMode="auto">
          <a:xfrm>
            <a:off x="3301414" y="3663526"/>
            <a:ext cx="1796807" cy="1057840"/>
          </a:xfrm>
          <a:prstGeom prst="roundRect">
            <a:avLst>
              <a:gd name="adj" fmla="val 10750"/>
            </a:avLst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6" name="13 Rectángulo redondeado"/>
          <p:cNvSpPr>
            <a:spLocks noChangeArrowheads="1"/>
          </p:cNvSpPr>
          <p:nvPr/>
        </p:nvSpPr>
        <p:spPr bwMode="auto">
          <a:xfrm>
            <a:off x="187379" y="1635098"/>
            <a:ext cx="677862" cy="304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>
                <a:solidFill>
                  <a:srgbClr val="003300"/>
                </a:solidFill>
              </a:rPr>
              <a:t>89,1%</a:t>
            </a:r>
          </a:p>
        </p:txBody>
      </p:sp>
      <p:sp>
        <p:nvSpPr>
          <p:cNvPr id="18" name="14 Rectángulo redondeado"/>
          <p:cNvSpPr>
            <a:spLocks noChangeArrowheads="1"/>
          </p:cNvSpPr>
          <p:nvPr/>
        </p:nvSpPr>
        <p:spPr bwMode="auto">
          <a:xfrm>
            <a:off x="2987824" y="3475566"/>
            <a:ext cx="696057" cy="304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 smtClean="0">
                <a:solidFill>
                  <a:srgbClr val="660033"/>
                </a:solidFill>
              </a:rPr>
              <a:t>8,7%</a:t>
            </a:r>
            <a:endParaRPr lang="es-ES" altLang="es-DO" dirty="0">
              <a:solidFill>
                <a:srgbClr val="660033"/>
              </a:solidFill>
            </a:endParaRPr>
          </a:p>
        </p:txBody>
      </p:sp>
      <p:pic>
        <p:nvPicPr>
          <p:cNvPr id="2050" name="Picture 2" descr="Resultado de imagen para SATISFEC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93" y="1678334"/>
            <a:ext cx="714000" cy="7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107092" y="161752"/>
            <a:ext cx="7727093" cy="397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PROVEEDOR DEL  SERVICIO DE TELEFONIA FIJA</a:t>
            </a:r>
            <a:endParaRPr lang="es-ES" sz="1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LOS SERVICIOS DE TELEFONIA FIJA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481192"/>
          </a:xfrm>
        </p:spPr>
        <p:txBody>
          <a:bodyPr>
            <a:noAutofit/>
          </a:bodyPr>
          <a:lstStyle/>
          <a:p>
            <a:r>
              <a:rPr lang="es-ES" sz="1400" b="1" dirty="0"/>
              <a:t>¿Cómo valora los siguientes servicios brindados por su proveedor de telefonía fija?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fld id="{A3F31473-23EB-4724-8B59-FE6D21D89FA4}" type="slidenum">
              <a:rPr lang="es-ES" smtClean="0"/>
              <a:pPr/>
              <a:t>11</a:t>
            </a:fld>
            <a:endParaRPr lang="es-ES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429139"/>
              </p:ext>
            </p:extLst>
          </p:nvPr>
        </p:nvGraphicFramePr>
        <p:xfrm>
          <a:off x="251520" y="1616244"/>
          <a:ext cx="8640960" cy="462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07504" y="1488441"/>
            <a:ext cx="8496944" cy="4748871"/>
          </a:xfrm>
          <a:prstGeom prst="roundRect">
            <a:avLst/>
          </a:prstGeom>
          <a:noFill/>
          <a:ln w="19050">
            <a:solidFill>
              <a:srgbClr val="99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074" name="Picture 2" descr="Resultado de imagen para SATISFE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43" y="538173"/>
            <a:ext cx="1908000" cy="9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PROBLEMAS CON EL SERVICIO DE TELEFONIA FIJA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En los últimos 3 meses, ¿Ha tenido usted algún problema con el servicio de telefonía fija con su proveedor actual?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12</a:t>
            </a:fld>
            <a:endParaRPr lang="es-ES"/>
          </a:p>
        </p:txBody>
      </p:sp>
      <p:graphicFrame>
        <p:nvGraphicFramePr>
          <p:cNvPr id="19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780968"/>
              </p:ext>
            </p:extLst>
          </p:nvPr>
        </p:nvGraphicFramePr>
        <p:xfrm>
          <a:off x="286470" y="1522768"/>
          <a:ext cx="5781056" cy="3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Resultado de imagen para pro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85" y="1285497"/>
            <a:ext cx="2629347" cy="19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PROBLEMAS EXPERIMENTADOS CON EL SERVICIO DE TELEFONIA FIJA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¿Cuáles problemas ha experimentado con su proveedor de telefonía fija en los últimos 3 meses?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SI </a:t>
            </a:r>
            <a:r>
              <a:rPr lang="es-ES" sz="1400" b="1" dirty="0">
                <a:solidFill>
                  <a:srgbClr val="FF0000"/>
                </a:solidFill>
              </a:rPr>
              <a:t>han tenido un problema con su servicio de telefonía </a:t>
            </a:r>
            <a:r>
              <a:rPr lang="es-ES" sz="1400" b="1" dirty="0" smtClean="0">
                <a:solidFill>
                  <a:srgbClr val="FF0000"/>
                </a:solidFill>
              </a:rPr>
              <a:t>fija N=218. </a:t>
            </a:r>
            <a:endParaRPr lang="es-ES" sz="1400" b="1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rgbClr val="FF0000"/>
                </a:solidFill>
              </a:rPr>
              <a:t>Respuesta espontánea y múltiple.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13</a:t>
            </a:fld>
            <a:endParaRPr lang="es-E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357520"/>
              </p:ext>
            </p:extLst>
          </p:nvPr>
        </p:nvGraphicFramePr>
        <p:xfrm>
          <a:off x="395536" y="1427028"/>
          <a:ext cx="8121384" cy="32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Resultado de imagen para problema de un servicio de telefono fi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89220"/>
            <a:ext cx="31820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3215" r="11962"/>
          <a:stretch/>
        </p:blipFill>
        <p:spPr bwMode="auto">
          <a:xfrm>
            <a:off x="179512" y="3813773"/>
            <a:ext cx="1512168" cy="10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RECLAMACIONES REALIZADAS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¿Usted realizó una reclamación?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SI han tenido un problema con su servicio de telefonía fija </a:t>
            </a:r>
            <a:r>
              <a:rPr lang="es-ES" sz="1400" b="1" dirty="0" smtClean="0">
                <a:solidFill>
                  <a:srgbClr val="FF0000"/>
                </a:solidFill>
              </a:rPr>
              <a:t>N=218. 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14</a:t>
            </a:fld>
            <a:endParaRPr lang="es-E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487767"/>
              </p:ext>
            </p:extLst>
          </p:nvPr>
        </p:nvGraphicFramePr>
        <p:xfrm>
          <a:off x="-157254" y="1162819"/>
          <a:ext cx="3662830" cy="223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lecha doblada hacia arriba 4"/>
          <p:cNvSpPr/>
          <p:nvPr/>
        </p:nvSpPr>
        <p:spPr>
          <a:xfrm rot="10800000" flipH="1">
            <a:off x="2994362" y="1909295"/>
            <a:ext cx="1001574" cy="556757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505576" y="2591606"/>
            <a:ext cx="5256584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¿Por cuál vía realizó su reclamación?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SI han tenido un problema con su servicio de telefonía fija y han realizado una reclamación N=195.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383759"/>
              </p:ext>
            </p:extLst>
          </p:nvPr>
        </p:nvGraphicFramePr>
        <p:xfrm>
          <a:off x="3145536" y="3501008"/>
          <a:ext cx="5832648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3950"/>
            <a:ext cx="936104" cy="4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vias de reclamacion por oficina comercial anim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58" y="4800238"/>
            <a:ext cx="590204" cy="5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sultado de imagen para vias de reclamacion por telefon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0" t="11306" r="27850" b="12381"/>
          <a:stretch/>
        </p:blipFill>
        <p:spPr bwMode="auto">
          <a:xfrm>
            <a:off x="3505576" y="4851527"/>
            <a:ext cx="7331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RECLAMAC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24" y="1394313"/>
            <a:ext cx="1593754" cy="12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LA SOLUCIÓN AL RECLAMO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5" y="588109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¿Cómo diría usted que fue solucionado este reclamo por parte de su proveedor?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SI han tenido un problema con su servicio de telefonía fija y </a:t>
            </a:r>
            <a:r>
              <a:rPr lang="es-ES" sz="1400" b="1" dirty="0" smtClean="0">
                <a:solidFill>
                  <a:srgbClr val="FF0000"/>
                </a:solidFill>
              </a:rPr>
              <a:t>han </a:t>
            </a:r>
            <a:r>
              <a:rPr lang="es-ES" sz="1400" b="1" dirty="0">
                <a:solidFill>
                  <a:srgbClr val="FF0000"/>
                </a:solidFill>
              </a:rPr>
              <a:t>realizado una reclamación</a:t>
            </a:r>
            <a:r>
              <a:rPr lang="es-ES" sz="1400" b="1" dirty="0" smtClean="0">
                <a:solidFill>
                  <a:srgbClr val="FF0000"/>
                </a:solidFill>
              </a:rPr>
              <a:t>. N= 195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97728"/>
              </p:ext>
            </p:extLst>
          </p:nvPr>
        </p:nvGraphicFramePr>
        <p:xfrm>
          <a:off x="1211289" y="1456551"/>
          <a:ext cx="6408712" cy="29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23257" y="1433675"/>
            <a:ext cx="6696744" cy="149999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ounded Rectangle 18"/>
          <p:cNvSpPr/>
          <p:nvPr/>
        </p:nvSpPr>
        <p:spPr>
          <a:xfrm>
            <a:off x="920260" y="2987898"/>
            <a:ext cx="6696744" cy="8998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13 Rectángulo redondeado"/>
          <p:cNvSpPr>
            <a:spLocks noChangeArrowheads="1"/>
          </p:cNvSpPr>
          <p:nvPr/>
        </p:nvSpPr>
        <p:spPr bwMode="auto">
          <a:xfrm>
            <a:off x="6323857" y="1196330"/>
            <a:ext cx="930511" cy="32943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003300"/>
                </a:solidFill>
              </a:rPr>
              <a:t>78,3%</a:t>
            </a:r>
          </a:p>
        </p:txBody>
      </p:sp>
      <p:sp>
        <p:nvSpPr>
          <p:cNvPr id="24" name="14 Rectángulo redondeado"/>
          <p:cNvSpPr>
            <a:spLocks noChangeArrowheads="1"/>
          </p:cNvSpPr>
          <p:nvPr/>
        </p:nvSpPr>
        <p:spPr bwMode="auto">
          <a:xfrm>
            <a:off x="6323857" y="3755989"/>
            <a:ext cx="963137" cy="32943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660033"/>
                </a:solidFill>
              </a:rPr>
              <a:t>20,8%</a:t>
            </a:r>
          </a:p>
        </p:txBody>
      </p:sp>
      <p:pic>
        <p:nvPicPr>
          <p:cNvPr id="6146" name="Picture 2" descr="Resultado de imagen para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4" y="1610316"/>
            <a:ext cx="1014870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29" y="2783163"/>
            <a:ext cx="1159851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2185391" y="4766868"/>
            <a:ext cx="2880320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¿Dado que su reclamo no fue solucionado satisfactoriamente, recurrió a otra instancia para lograr una solución?</a:t>
            </a:r>
          </a:p>
          <a:p>
            <a:r>
              <a:rPr lang="es-ES" sz="1200" b="1" dirty="0" smtClean="0">
                <a:solidFill>
                  <a:srgbClr val="FF0000"/>
                </a:solidFill>
              </a:rPr>
              <a:t>Base de respuesta: número de personas que han realizado una reclamación y afirman que su reclamo no fue solucionado N=40.</a:t>
            </a:r>
            <a:endParaRPr lang="es-E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1062"/>
              </p:ext>
            </p:extLst>
          </p:nvPr>
        </p:nvGraphicFramePr>
        <p:xfrm>
          <a:off x="4716016" y="4365104"/>
          <a:ext cx="3888432" cy="206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Flecha derecha 5"/>
          <p:cNvSpPr/>
          <p:nvPr/>
        </p:nvSpPr>
        <p:spPr>
          <a:xfrm rot="5400000">
            <a:off x="4823448" y="4113656"/>
            <a:ext cx="978408" cy="3291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9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PROCESO DE RECLAMO Y SOLUCIÓN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3" y="673244"/>
            <a:ext cx="9124927" cy="739531"/>
          </a:xfrm>
        </p:spPr>
        <p:txBody>
          <a:bodyPr>
            <a:noAutofit/>
          </a:bodyPr>
          <a:lstStyle/>
          <a:p>
            <a:r>
              <a:rPr lang="es-ES" sz="1400" b="1" dirty="0"/>
              <a:t>Si usted tuviera que evaluar en una escala del 1 al 10, donde 1 sería Pésimo y 10 sería Excelente, ¿Qué puntuación le daría al proceso y a la solución dada durante el proceso de reclamación?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han realizado una </a:t>
            </a:r>
            <a:r>
              <a:rPr lang="es-ES" sz="1400" b="1" dirty="0" smtClean="0">
                <a:solidFill>
                  <a:srgbClr val="FF0000"/>
                </a:solidFill>
              </a:rPr>
              <a:t>reclamación N=195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6948264" y="1695545"/>
            <a:ext cx="213754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sz="1200" b="1" dirty="0">
                <a:solidFill>
                  <a:prstClr val="white"/>
                </a:solidFill>
              </a:rPr>
              <a:t>MEDIA EN ESCALA 1 A 10</a:t>
            </a:r>
            <a:endParaRPr lang="es-DO" sz="105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Resultado de imagen para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" y="1781793"/>
            <a:ext cx="849841" cy="8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134828"/>
              </p:ext>
            </p:extLst>
          </p:nvPr>
        </p:nvGraphicFramePr>
        <p:xfrm>
          <a:off x="404589" y="2005028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51183"/>
              </p:ext>
            </p:extLst>
          </p:nvPr>
        </p:nvGraphicFramePr>
        <p:xfrm>
          <a:off x="382346" y="2962983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375450" y="3073946"/>
            <a:ext cx="566195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FF0000"/>
                </a:solidFill>
              </a:rPr>
              <a:t>Mínima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225029" y="3103384"/>
            <a:ext cx="560941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008000"/>
                </a:solidFill>
              </a:rPr>
              <a:t>Máxima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46" y="3904619"/>
            <a:ext cx="2448273" cy="244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Pésimo </a:t>
            </a:r>
            <a:endParaRPr lang="es-ES" sz="1400" dirty="0"/>
          </a:p>
        </p:txBody>
      </p:sp>
      <p:sp>
        <p:nvSpPr>
          <p:cNvPr id="21" name="Rectangle 20"/>
          <p:cNvSpPr/>
          <p:nvPr/>
        </p:nvSpPr>
        <p:spPr>
          <a:xfrm>
            <a:off x="2814545" y="3901568"/>
            <a:ext cx="1024186" cy="2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Intermedio</a:t>
            </a:r>
            <a:endParaRPr lang="es-ES" sz="1400" dirty="0"/>
          </a:p>
        </p:txBody>
      </p:sp>
      <p:sp>
        <p:nvSpPr>
          <p:cNvPr id="22" name="Rectangle 21"/>
          <p:cNvSpPr/>
          <p:nvPr/>
        </p:nvSpPr>
        <p:spPr>
          <a:xfrm>
            <a:off x="3838730" y="3898518"/>
            <a:ext cx="1024315" cy="244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>
                <a:solidFill>
                  <a:schemeClr val="accent5">
                    <a:lumMod val="75000"/>
                  </a:schemeClr>
                </a:solidFill>
              </a:rPr>
              <a:t>Mejorable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287" y="3898518"/>
            <a:ext cx="1056459" cy="244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b="1" dirty="0">
                <a:solidFill>
                  <a:schemeClr val="bg1"/>
                </a:solidFill>
              </a:rPr>
              <a:t>Satisfactorio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7194" y="3898518"/>
            <a:ext cx="1246738" cy="244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b="1" dirty="0">
                <a:solidFill>
                  <a:schemeClr val="bg1"/>
                </a:solidFill>
              </a:rPr>
              <a:t>Excelente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008682" y="2469161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Satisfacción con la solución del problema</a:t>
            </a:r>
            <a:endParaRPr lang="es-ES" sz="1400" b="1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7008681" y="3323393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Evaluación del proceso de reclamo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7756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7504" y="0"/>
            <a:ext cx="3855787" cy="681337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LINEAS MÓVILES PREPAGO Y POST PAGO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5" name="Picture 2" descr="Resultado de imagen para LINEAS MOV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85" y="-1955"/>
            <a:ext cx="5077246" cy="30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OV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5579"/>
            <a:ext cx="3672408" cy="35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" y="149104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TIPO DE LINEA MÓVIL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¿Qué tipo de línea(s) móvil(es) tiene usted</a:t>
            </a:r>
            <a:r>
              <a:rPr lang="es-ES" sz="1400" b="1" dirty="0" smtClean="0"/>
              <a:t>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</a:t>
            </a:r>
            <a:r>
              <a:rPr lang="es-ES" sz="1400" b="1" dirty="0">
                <a:solidFill>
                  <a:srgbClr val="FF0000"/>
                </a:solidFill>
              </a:rPr>
              <a:t>de personas </a:t>
            </a:r>
            <a:r>
              <a:rPr lang="es-ES" sz="1400" b="1" dirty="0" smtClean="0">
                <a:solidFill>
                  <a:srgbClr val="FF0000"/>
                </a:solidFill>
              </a:rPr>
              <a:t>que poseen líneas móviles prepago y post pago N=958</a:t>
            </a:r>
            <a:r>
              <a:rPr lang="es-ES" sz="1400" b="1" dirty="0">
                <a:solidFill>
                  <a:srgbClr val="FF0000"/>
                </a:solidFill>
              </a:rPr>
              <a:t> </a:t>
            </a:r>
            <a:r>
              <a:rPr lang="es-ES" sz="1400" b="1" dirty="0" smtClean="0">
                <a:solidFill>
                  <a:srgbClr val="FF0000"/>
                </a:solidFill>
              </a:rPr>
              <a:t>(53,3%)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18</a:t>
            </a:fld>
            <a:endParaRPr lang="es-E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260409"/>
              </p:ext>
            </p:extLst>
          </p:nvPr>
        </p:nvGraphicFramePr>
        <p:xfrm>
          <a:off x="1160067" y="1604674"/>
          <a:ext cx="5419672" cy="322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4" descr="Resultado de imagen para MOVI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586">
            <a:off x="5373538" y="1397576"/>
            <a:ext cx="1622798" cy="15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PROVEEDORES CONTRATADO DEL SERVICIO DE TELEFONIA MÓVIL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¿Cuál es el proveedor del servicio de líneas de móviles que tiene contratado? </a:t>
            </a:r>
            <a:r>
              <a:rPr lang="es-ES" sz="1400" b="1" dirty="0">
                <a:solidFill>
                  <a:srgbClr val="FF0000"/>
                </a:solidFill>
              </a:rPr>
              <a:t>Respuesta múltiple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19</a:t>
            </a:fld>
            <a:endParaRPr lang="es-E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924567"/>
              </p:ext>
            </p:extLst>
          </p:nvPr>
        </p:nvGraphicFramePr>
        <p:xfrm>
          <a:off x="1289206" y="1449642"/>
          <a:ext cx="5251623" cy="305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11" y="1430976"/>
            <a:ext cx="837301" cy="8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n para altice y cla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89" y="2110439"/>
            <a:ext cx="54532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esultado de imagen para viv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6463" r="18431" b="13570"/>
          <a:stretch/>
        </p:blipFill>
        <p:spPr bwMode="auto">
          <a:xfrm>
            <a:off x="3180487" y="2825707"/>
            <a:ext cx="63536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5534" y="836712"/>
            <a:ext cx="8291265" cy="56274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CONTENIDO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2224" y="1772816"/>
            <a:ext cx="8291265" cy="3758951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s-DO" sz="1600" dirty="0" smtClean="0"/>
          </a:p>
          <a:p>
            <a:pPr marL="0" indent="0" algn="ctr">
              <a:buNone/>
            </a:pPr>
            <a:r>
              <a:rPr lang="es-DO" sz="1600" dirty="0" smtClean="0"/>
              <a:t>PERFILES DE USUARIOS DE LOS SERVICIOS............................................................3</a:t>
            </a:r>
            <a:endParaRPr lang="es-DO" sz="1600" dirty="0"/>
          </a:p>
          <a:p>
            <a:pPr marL="0" indent="0" algn="ctr">
              <a:buNone/>
            </a:pPr>
            <a:r>
              <a:rPr lang="es-DO" sz="1600" dirty="0"/>
              <a:t>SERVICIO DE TELEFONIA FIJA . ………</a:t>
            </a:r>
            <a:r>
              <a:rPr lang="en-US" sz="1600" dirty="0" smtClean="0"/>
              <a:t>..…………….………..…………….……………………….7</a:t>
            </a:r>
            <a:endParaRPr lang="en-US" sz="1600" dirty="0"/>
          </a:p>
          <a:p>
            <a:pPr marL="0" indent="0" algn="ctr">
              <a:buNone/>
            </a:pPr>
            <a:r>
              <a:rPr lang="es-DO" sz="1600" dirty="0"/>
              <a:t>SERVICIO DE LINEAS </a:t>
            </a:r>
            <a:r>
              <a:rPr lang="es-DO" sz="1600" dirty="0" err="1"/>
              <a:t>MOVILES</a:t>
            </a:r>
            <a:r>
              <a:rPr lang="en-US" sz="1600" dirty="0" smtClean="0"/>
              <a:t>.…………….……………………………….……………………..</a:t>
            </a:r>
            <a:r>
              <a:rPr lang="en-US" sz="1600" dirty="0" smtClean="0"/>
              <a:t>17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SERVICIO DE INERNET FIJO Y </a:t>
            </a:r>
            <a:r>
              <a:rPr lang="en-US" sz="1600" dirty="0" err="1"/>
              <a:t>MÓVIL</a:t>
            </a:r>
            <a:r>
              <a:rPr lang="en-US" sz="1600" dirty="0" smtClean="0"/>
              <a:t>……...……………..….……………..…………………….27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SERVICIO DE TV POR </a:t>
            </a:r>
            <a:r>
              <a:rPr lang="en-US" sz="1600" dirty="0" err="1"/>
              <a:t>SUSCRIPCIÓN</a:t>
            </a:r>
            <a:r>
              <a:rPr lang="en-US" sz="1600" dirty="0" smtClean="0"/>
              <a:t>…………………….…….…………..……………………..38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 err="1"/>
              <a:t>PORTABILIDAD</a:t>
            </a:r>
            <a:r>
              <a:rPr lang="en-US" sz="1600" dirty="0"/>
              <a:t> </a:t>
            </a:r>
            <a:r>
              <a:rPr lang="en-US" sz="1600" dirty="0" err="1"/>
              <a:t>NUMÉRICA</a:t>
            </a:r>
            <a:r>
              <a:rPr lang="en-US" sz="1600" dirty="0" smtClean="0"/>
              <a:t>………..………………………………..…………………………….…49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 err="1" smtClean="0"/>
              <a:t>PERFIL</a:t>
            </a:r>
            <a:r>
              <a:rPr lang="en-US" sz="1600" dirty="0" smtClean="0"/>
              <a:t> DE LA MUESTRA Y </a:t>
            </a:r>
            <a:r>
              <a:rPr lang="en-US" sz="1600" dirty="0" err="1" smtClean="0"/>
              <a:t>FICHA</a:t>
            </a:r>
            <a:r>
              <a:rPr lang="en-US" sz="1600" dirty="0" smtClean="0"/>
              <a:t> </a:t>
            </a:r>
            <a:r>
              <a:rPr lang="en-US" sz="1600" dirty="0" err="1"/>
              <a:t>TÉCNICA</a:t>
            </a:r>
            <a:r>
              <a:rPr lang="en-US" sz="1600" dirty="0" smtClean="0"/>
              <a:t>……….…………..………...……………..………53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481192"/>
          </a:xfrm>
        </p:spPr>
        <p:txBody>
          <a:bodyPr>
            <a:noAutofit/>
          </a:bodyPr>
          <a:lstStyle/>
          <a:p>
            <a:r>
              <a:rPr lang="es-ES" sz="1400" b="1" dirty="0"/>
              <a:t>En relación a las líneas móviles y pensando en su proveedor principal  ¿Qué tan satisfecho está usted en general con el servicio de línea móvil ofrecido por su proveedor?</a:t>
            </a:r>
            <a:endParaRPr lang="en-US" sz="1400" b="1" dirty="0"/>
          </a:p>
        </p:txBody>
      </p:sp>
      <p:pic>
        <p:nvPicPr>
          <p:cNvPr id="1028" name="Picture 4" descr="Resultado de imagen para altice y cla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93" y="1383228"/>
            <a:ext cx="837301" cy="8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42" y="1322049"/>
            <a:ext cx="745304" cy="8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viv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6463" r="18431" b="13570"/>
          <a:stretch/>
        </p:blipFill>
        <p:spPr bwMode="auto">
          <a:xfrm>
            <a:off x="8184046" y="1554006"/>
            <a:ext cx="708434" cy="4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945244"/>
              </p:ext>
            </p:extLst>
          </p:nvPr>
        </p:nvGraphicFramePr>
        <p:xfrm>
          <a:off x="621342" y="1871186"/>
          <a:ext cx="5839351" cy="274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1 Rectángulo redondeado"/>
          <p:cNvSpPr>
            <a:spLocks noChangeArrowheads="1"/>
          </p:cNvSpPr>
          <p:nvPr/>
        </p:nvSpPr>
        <p:spPr bwMode="auto">
          <a:xfrm>
            <a:off x="773996" y="1763732"/>
            <a:ext cx="1755449" cy="2961412"/>
          </a:xfrm>
          <a:prstGeom prst="roundRect">
            <a:avLst>
              <a:gd name="adj" fmla="val 11343"/>
            </a:avLst>
          </a:prstGeom>
          <a:noFill/>
          <a:ln w="158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5" name="12 Rectángulo redondeado"/>
          <p:cNvSpPr>
            <a:spLocks noChangeArrowheads="1"/>
          </p:cNvSpPr>
          <p:nvPr/>
        </p:nvSpPr>
        <p:spPr bwMode="auto">
          <a:xfrm>
            <a:off x="3588906" y="3467432"/>
            <a:ext cx="1796807" cy="1186316"/>
          </a:xfrm>
          <a:prstGeom prst="roundRect">
            <a:avLst>
              <a:gd name="adj" fmla="val 10750"/>
            </a:avLst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6" name="13 Rectángulo redondeado"/>
          <p:cNvSpPr>
            <a:spLocks noChangeArrowheads="1"/>
          </p:cNvSpPr>
          <p:nvPr/>
        </p:nvSpPr>
        <p:spPr bwMode="auto">
          <a:xfrm>
            <a:off x="477326" y="1626372"/>
            <a:ext cx="677862" cy="304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>
                <a:solidFill>
                  <a:srgbClr val="003300"/>
                </a:solidFill>
              </a:rPr>
              <a:t>86,4%</a:t>
            </a:r>
          </a:p>
        </p:txBody>
      </p:sp>
      <p:sp>
        <p:nvSpPr>
          <p:cNvPr id="18" name="14 Rectángulo redondeado"/>
          <p:cNvSpPr>
            <a:spLocks noChangeArrowheads="1"/>
          </p:cNvSpPr>
          <p:nvPr/>
        </p:nvSpPr>
        <p:spPr bwMode="auto">
          <a:xfrm>
            <a:off x="3307631" y="3272281"/>
            <a:ext cx="696057" cy="304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 smtClean="0">
                <a:solidFill>
                  <a:srgbClr val="660033"/>
                </a:solidFill>
              </a:rPr>
              <a:t>11,3%</a:t>
            </a:r>
            <a:endParaRPr lang="es-ES" altLang="es-DO" dirty="0">
              <a:solidFill>
                <a:srgbClr val="660033"/>
              </a:solidFill>
            </a:endParaRPr>
          </a:p>
        </p:txBody>
      </p:sp>
      <p:pic>
        <p:nvPicPr>
          <p:cNvPr id="2050" name="Picture 2" descr="Resultado de imagen para SATISFEC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03" y="1534320"/>
            <a:ext cx="859284" cy="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155872"/>
            <a:ext cx="7727093" cy="397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PROVEEDOR DEL SERVICIO DE TELEFONIA MÓVIL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r>
              <a:rPr lang="es-ES" dirty="0" smtClean="0"/>
              <a:t>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39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LOS SERVICIOS DE TELEFONIA MÓVIL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481192"/>
          </a:xfrm>
        </p:spPr>
        <p:txBody>
          <a:bodyPr>
            <a:noAutofit/>
          </a:bodyPr>
          <a:lstStyle/>
          <a:p>
            <a:r>
              <a:rPr lang="es-ES" sz="1400" b="1" dirty="0"/>
              <a:t>¿Cómo valora los siguientes servicios brindados por su proveedor de línea móvil?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fld id="{A3F31473-23EB-4724-8B59-FE6D21D89FA4}" type="slidenum">
              <a:rPr lang="es-ES" smtClean="0"/>
              <a:pPr/>
              <a:t>21</a:t>
            </a:fld>
            <a:endParaRPr lang="es-ES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743382"/>
              </p:ext>
            </p:extLst>
          </p:nvPr>
        </p:nvGraphicFramePr>
        <p:xfrm>
          <a:off x="251520" y="1616244"/>
          <a:ext cx="8640960" cy="462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07504" y="1488441"/>
            <a:ext cx="8496944" cy="4748871"/>
          </a:xfrm>
          <a:prstGeom prst="roundRect">
            <a:avLst/>
          </a:prstGeom>
          <a:noFill/>
          <a:ln w="19050">
            <a:solidFill>
              <a:srgbClr val="99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074" name="Picture 2" descr="Resultado de imagen para SATISFE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43" y="538173"/>
            <a:ext cx="1908000" cy="9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PROBLEMAS CON EL SERVICIO DE TELEFONIA MÓVIL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En los últimos 3 meses, ¿Ha tenido usted algún problema con el servicio de telefonía móvil con su proveedor actual?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22</a:t>
            </a:fld>
            <a:endParaRPr lang="es-ES"/>
          </a:p>
        </p:txBody>
      </p:sp>
      <p:graphicFrame>
        <p:nvGraphicFramePr>
          <p:cNvPr id="19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15967"/>
              </p:ext>
            </p:extLst>
          </p:nvPr>
        </p:nvGraphicFramePr>
        <p:xfrm>
          <a:off x="62653" y="1406610"/>
          <a:ext cx="5781056" cy="3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Resultado de imagen para pro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93" y="1439528"/>
            <a:ext cx="2629347" cy="19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PROBLEMAS EXPERIMENTADOS CON EL SERVICIO DE TELEFONIA MÓVIL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¿Cuáles problemas ha experimentado con su proveedor de telefonía móvil en los últimos 3 meses?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SI han tenido un problema con su servicio de telefonía móvil N=119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s-ES" sz="1400" b="1" dirty="0" smtClean="0">
                <a:solidFill>
                  <a:srgbClr val="FF0000"/>
                </a:solidFill>
              </a:rPr>
              <a:t>Respuesta </a:t>
            </a:r>
            <a:r>
              <a:rPr lang="es-ES" sz="1400" b="1" dirty="0">
                <a:solidFill>
                  <a:srgbClr val="FF0000"/>
                </a:solidFill>
              </a:rPr>
              <a:t>espontánea y múltiple</a:t>
            </a:r>
            <a:r>
              <a:rPr lang="es-ES" sz="1400" b="1" dirty="0" smtClean="0">
                <a:solidFill>
                  <a:srgbClr val="FF0000"/>
                </a:solidFill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23</a:t>
            </a:fld>
            <a:endParaRPr lang="es-E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77717"/>
              </p:ext>
            </p:extLst>
          </p:nvPr>
        </p:nvGraphicFramePr>
        <p:xfrm>
          <a:off x="381640" y="1323820"/>
          <a:ext cx="8121384" cy="32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3215" r="11962"/>
          <a:stretch/>
        </p:blipFill>
        <p:spPr bwMode="auto">
          <a:xfrm>
            <a:off x="6012160" y="2953606"/>
            <a:ext cx="2014719" cy="13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7975" r="-777" b="-529"/>
          <a:stretch/>
        </p:blipFill>
        <p:spPr bwMode="auto">
          <a:xfrm>
            <a:off x="7878492" y="2953606"/>
            <a:ext cx="1203304" cy="17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RECLAMACIONES REALIZADAS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¿Usted realizó una reclamación?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</a:t>
            </a:r>
            <a:r>
              <a:rPr lang="es-ES" sz="1400" b="1" dirty="0" smtClean="0">
                <a:solidFill>
                  <a:srgbClr val="FF0000"/>
                </a:solidFill>
              </a:rPr>
              <a:t>: número de personas que </a:t>
            </a:r>
            <a:r>
              <a:rPr lang="es-ES" sz="1400" b="1" dirty="0">
                <a:solidFill>
                  <a:srgbClr val="FF0000"/>
                </a:solidFill>
              </a:rPr>
              <a:t>SI han tenido un problema con su servicio de telefonía </a:t>
            </a:r>
            <a:r>
              <a:rPr lang="es-ES" sz="1400" b="1" dirty="0" smtClean="0">
                <a:solidFill>
                  <a:srgbClr val="FF0000"/>
                </a:solidFill>
              </a:rPr>
              <a:t>móvil N=119. 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24</a:t>
            </a:fld>
            <a:endParaRPr lang="es-E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879835"/>
              </p:ext>
            </p:extLst>
          </p:nvPr>
        </p:nvGraphicFramePr>
        <p:xfrm>
          <a:off x="-67598" y="1268760"/>
          <a:ext cx="3840141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Resultado de imagen para RECLAM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1" y="1347742"/>
            <a:ext cx="1872208" cy="14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7975" r="-777" b="-529"/>
          <a:stretch/>
        </p:blipFill>
        <p:spPr bwMode="auto">
          <a:xfrm>
            <a:off x="7524328" y="1428783"/>
            <a:ext cx="1203304" cy="17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oblada hacia arriba 7"/>
          <p:cNvSpPr/>
          <p:nvPr/>
        </p:nvSpPr>
        <p:spPr>
          <a:xfrm rot="10800000" flipH="1">
            <a:off x="3156064" y="2390043"/>
            <a:ext cx="1001574" cy="556757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756454" y="3023413"/>
            <a:ext cx="5139309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¿Por cuál vía realizó su reclamación?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SI han tenido un problema con su servicio de telefonía móvil y han realizado una reclamación N=63.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169197"/>
              </p:ext>
            </p:extLst>
          </p:nvPr>
        </p:nvGraphicFramePr>
        <p:xfrm>
          <a:off x="3491880" y="3842802"/>
          <a:ext cx="5423351" cy="25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71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LA SOLUCIÓN AL RECLAMO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5" y="588109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¿Cómo diría Ud. que fue solucionado este reclamo por parte de su proveedor?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SI han tenido un problema con su servicio de telefonía móvil y han realizado una reclamación N=63.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25</a:t>
            </a:fld>
            <a:endParaRPr lang="es-E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717920"/>
              </p:ext>
            </p:extLst>
          </p:nvPr>
        </p:nvGraphicFramePr>
        <p:xfrm>
          <a:off x="1211289" y="1456551"/>
          <a:ext cx="6408712" cy="29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23257" y="1433675"/>
            <a:ext cx="6696744" cy="149999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ounded Rectangle 18"/>
          <p:cNvSpPr/>
          <p:nvPr/>
        </p:nvSpPr>
        <p:spPr>
          <a:xfrm>
            <a:off x="920260" y="2987898"/>
            <a:ext cx="6696744" cy="8998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13 Rectángulo redondeado"/>
          <p:cNvSpPr>
            <a:spLocks noChangeArrowheads="1"/>
          </p:cNvSpPr>
          <p:nvPr/>
        </p:nvSpPr>
        <p:spPr bwMode="auto">
          <a:xfrm>
            <a:off x="6323857" y="1196330"/>
            <a:ext cx="930511" cy="32943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003300"/>
                </a:solidFill>
              </a:rPr>
              <a:t>62,0%</a:t>
            </a:r>
          </a:p>
        </p:txBody>
      </p:sp>
      <p:sp>
        <p:nvSpPr>
          <p:cNvPr id="24" name="14 Rectángulo redondeado"/>
          <p:cNvSpPr>
            <a:spLocks noChangeArrowheads="1"/>
          </p:cNvSpPr>
          <p:nvPr/>
        </p:nvSpPr>
        <p:spPr bwMode="auto">
          <a:xfrm>
            <a:off x="6467873" y="3759075"/>
            <a:ext cx="963137" cy="32943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660033"/>
                </a:solidFill>
              </a:rPr>
              <a:t>34,7%</a:t>
            </a:r>
          </a:p>
        </p:txBody>
      </p:sp>
      <p:pic>
        <p:nvPicPr>
          <p:cNvPr id="6146" name="Picture 2" descr="Resultado de imagen para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4" y="1610316"/>
            <a:ext cx="1014870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29" y="2783163"/>
            <a:ext cx="1159851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7975" r="-777" b="-529"/>
          <a:stretch/>
        </p:blipFill>
        <p:spPr bwMode="auto">
          <a:xfrm>
            <a:off x="243815" y="1405940"/>
            <a:ext cx="627618" cy="89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derecha 13"/>
          <p:cNvSpPr/>
          <p:nvPr/>
        </p:nvSpPr>
        <p:spPr>
          <a:xfrm rot="5400000">
            <a:off x="4663542" y="4122649"/>
            <a:ext cx="978408" cy="3291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835696" y="4746652"/>
            <a:ext cx="3096344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¿Dado que su reclamo no fue solucionado satisfactoriamente, recurrió a otra instancia para lograr una solución?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han realizado una reclamación y afirman que su reclamo no fue solucionado N=11.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945679"/>
              </p:ext>
            </p:extLst>
          </p:nvPr>
        </p:nvGraphicFramePr>
        <p:xfrm>
          <a:off x="4415976" y="4263019"/>
          <a:ext cx="4783213" cy="271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Picture 2" descr="Resultado de imagen para solucion anima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" y="4515405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PROCESO DE RECLAMO Y SOLUCIÓN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3" y="673244"/>
            <a:ext cx="9124927" cy="739531"/>
          </a:xfrm>
        </p:spPr>
        <p:txBody>
          <a:bodyPr>
            <a:noAutofit/>
          </a:bodyPr>
          <a:lstStyle/>
          <a:p>
            <a:r>
              <a:rPr lang="es-ES" sz="1400" b="1" dirty="0"/>
              <a:t>Si usted tuviera que evaluar en una escala del 1 al 10, donde 1 sería Pésimo y 10 sería Excelente, ¿Qué puntuación le daría al proceso y a la solución dada durante el proceso de reclamación?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han realizado una reclamación </a:t>
            </a:r>
            <a:r>
              <a:rPr lang="es-ES" sz="1400" b="1" dirty="0" smtClean="0">
                <a:solidFill>
                  <a:srgbClr val="FF0000"/>
                </a:solidFill>
              </a:rPr>
              <a:t>N=63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6948264" y="1274275"/>
            <a:ext cx="213754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sz="1200" b="1" dirty="0">
                <a:solidFill>
                  <a:prstClr val="white"/>
                </a:solidFill>
              </a:rPr>
              <a:t>MEDIA EN ESCALA 1 A 10</a:t>
            </a:r>
            <a:endParaRPr lang="es-DO" sz="105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Resultado de imagen para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" y="1360523"/>
            <a:ext cx="849841" cy="8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375450" y="2652676"/>
            <a:ext cx="566195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FF0000"/>
                </a:solidFill>
              </a:rPr>
              <a:t>Mínima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225029" y="2682114"/>
            <a:ext cx="560941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008000"/>
                </a:solidFill>
              </a:rPr>
              <a:t>Máxima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46" y="3472571"/>
            <a:ext cx="2428751" cy="244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Pésimo </a:t>
            </a:r>
            <a:endParaRPr lang="es-ES" sz="1400" dirty="0"/>
          </a:p>
        </p:txBody>
      </p:sp>
      <p:sp>
        <p:nvSpPr>
          <p:cNvPr id="21" name="Rectangle 20"/>
          <p:cNvSpPr/>
          <p:nvPr/>
        </p:nvSpPr>
        <p:spPr>
          <a:xfrm>
            <a:off x="2814545" y="3472570"/>
            <a:ext cx="1024186" cy="2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Intermedio</a:t>
            </a:r>
            <a:endParaRPr lang="es-ES" sz="1400" dirty="0"/>
          </a:p>
        </p:txBody>
      </p:sp>
      <p:sp>
        <p:nvSpPr>
          <p:cNvPr id="22" name="Rectangle 21"/>
          <p:cNvSpPr/>
          <p:nvPr/>
        </p:nvSpPr>
        <p:spPr>
          <a:xfrm>
            <a:off x="3838730" y="3477248"/>
            <a:ext cx="1024315" cy="244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>
                <a:solidFill>
                  <a:schemeClr val="accent5">
                    <a:lumMod val="75000"/>
                  </a:schemeClr>
                </a:solidFill>
              </a:rPr>
              <a:t>Mejorable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287" y="3477248"/>
            <a:ext cx="1056459" cy="244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b="1" dirty="0">
                <a:solidFill>
                  <a:schemeClr val="bg1"/>
                </a:solidFill>
              </a:rPr>
              <a:t>Satisfactorio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7194" y="3477248"/>
            <a:ext cx="1246738" cy="244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b="1" dirty="0">
                <a:solidFill>
                  <a:schemeClr val="bg1"/>
                </a:solidFill>
              </a:rPr>
              <a:t>Excelente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008682" y="2047891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Satisfacción con la solución del problema</a:t>
            </a:r>
            <a:endParaRPr lang="es-ES" sz="1400" b="1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7008681" y="2902123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Evaluación del proceso de reclamo</a:t>
            </a:r>
            <a:endParaRPr lang="es-ES" sz="1400" b="1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996101"/>
              </p:ext>
            </p:extLst>
          </p:nvPr>
        </p:nvGraphicFramePr>
        <p:xfrm>
          <a:off x="382346" y="1483180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068060"/>
              </p:ext>
            </p:extLst>
          </p:nvPr>
        </p:nvGraphicFramePr>
        <p:xfrm>
          <a:off x="382345" y="2484625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58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7504" y="0"/>
            <a:ext cx="3855787" cy="681337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INTERNET FIJO Y MOVIL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1032" name="Picture 8" descr="Resultado de imagen para inter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94" y="3848435"/>
            <a:ext cx="508382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nter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90" y="435898"/>
            <a:ext cx="50244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1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" y="149104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TIPO DE INTERNET 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¿Qué tipo de servicio de Internet tiene usted</a:t>
            </a:r>
            <a:r>
              <a:rPr lang="es-ES" sz="1400" b="1" dirty="0" smtClean="0"/>
              <a:t>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poseen internet fijo y móvil N=1,213 (67,5%)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28</a:t>
            </a:fld>
            <a:endParaRPr lang="es-E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156118"/>
              </p:ext>
            </p:extLst>
          </p:nvPr>
        </p:nvGraphicFramePr>
        <p:xfrm>
          <a:off x="899592" y="1628800"/>
          <a:ext cx="5419672" cy="3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69" y="1628800"/>
            <a:ext cx="2342904" cy="14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PROVEEDORES CONTRATADO DEL SERVICIO DE  INTERNET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¿Cuál es el proveedor del servicio de Internet fijo y móvil que tiene contratado? </a:t>
            </a:r>
            <a:r>
              <a:rPr lang="es-ES" sz="1400" b="1" dirty="0">
                <a:solidFill>
                  <a:srgbClr val="FF0000"/>
                </a:solidFill>
              </a:rPr>
              <a:t>Respuesta múltiple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29</a:t>
            </a:fld>
            <a:endParaRPr lang="es-E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549468"/>
              </p:ext>
            </p:extLst>
          </p:nvPr>
        </p:nvGraphicFramePr>
        <p:xfrm>
          <a:off x="773487" y="1268760"/>
          <a:ext cx="5779714" cy="301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88" y="1316831"/>
            <a:ext cx="599343" cy="5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n para altice y cla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3" y="1662241"/>
            <a:ext cx="382220" cy="4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esultado de imagen para viv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6463" r="18431" b="13570"/>
          <a:stretch/>
        </p:blipFill>
        <p:spPr bwMode="auto">
          <a:xfrm>
            <a:off x="3168825" y="2267396"/>
            <a:ext cx="471235" cy="3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wind tele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3222594" y="1994699"/>
            <a:ext cx="619217" cy="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3321199" cy="662473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err="1" smtClean="0"/>
              <a:t>PERFILES</a:t>
            </a:r>
            <a:r>
              <a:rPr lang="en-US" sz="4400" dirty="0" smtClean="0"/>
              <a:t> DE </a:t>
            </a:r>
            <a:r>
              <a:rPr lang="en-US" sz="4400" dirty="0" err="1" smtClean="0"/>
              <a:t>USUARIOS</a:t>
            </a:r>
            <a:r>
              <a:rPr lang="en-US" sz="4400" dirty="0" smtClean="0"/>
              <a:t> DE LOS SERVICIOS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026" name="Picture 2" descr="Resultado de imagen para telefonia f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63" y="3640612"/>
            <a:ext cx="4452765" cy="29611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88" y="120080"/>
            <a:ext cx="3376220" cy="33089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908720"/>
            <a:ext cx="3108395" cy="18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7830"/>
            <a:ext cx="9124927" cy="575534"/>
          </a:xfrm>
        </p:spPr>
        <p:txBody>
          <a:bodyPr>
            <a:noAutofit/>
          </a:bodyPr>
          <a:lstStyle/>
          <a:p>
            <a:r>
              <a:rPr lang="es-ES" sz="1400" b="1" dirty="0"/>
              <a:t>En relación al Internet fijo y móvil y pensando en su proveedor principal   ¿Qué tan satisfecho está usted en general con el servicio de  Internet fijo y móvil ofrecido por su proveedor?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1028" name="Picture 4" descr="Resultado de imagen para altice y cla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82" y="1910072"/>
            <a:ext cx="837301" cy="8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31" y="1848893"/>
            <a:ext cx="745304" cy="8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viv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6463" r="18431" b="13570"/>
          <a:stretch/>
        </p:blipFill>
        <p:spPr bwMode="auto">
          <a:xfrm>
            <a:off x="8319778" y="2008892"/>
            <a:ext cx="708434" cy="4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108950"/>
              </p:ext>
            </p:extLst>
          </p:nvPr>
        </p:nvGraphicFramePr>
        <p:xfrm>
          <a:off x="676865" y="1727170"/>
          <a:ext cx="5839351" cy="274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1 Rectángulo redondeado"/>
          <p:cNvSpPr>
            <a:spLocks noChangeArrowheads="1"/>
          </p:cNvSpPr>
          <p:nvPr/>
        </p:nvSpPr>
        <p:spPr bwMode="auto">
          <a:xfrm>
            <a:off x="829519" y="1619716"/>
            <a:ext cx="1755449" cy="2961412"/>
          </a:xfrm>
          <a:prstGeom prst="roundRect">
            <a:avLst>
              <a:gd name="adj" fmla="val 11343"/>
            </a:avLst>
          </a:prstGeom>
          <a:noFill/>
          <a:ln w="158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5" name="12 Rectángulo redondeado"/>
          <p:cNvSpPr>
            <a:spLocks noChangeArrowheads="1"/>
          </p:cNvSpPr>
          <p:nvPr/>
        </p:nvSpPr>
        <p:spPr bwMode="auto">
          <a:xfrm>
            <a:off x="3634272" y="3262150"/>
            <a:ext cx="1796807" cy="1241199"/>
          </a:xfrm>
          <a:prstGeom prst="roundRect">
            <a:avLst>
              <a:gd name="adj" fmla="val 10750"/>
            </a:avLst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6" name="13 Rectángulo redondeado"/>
          <p:cNvSpPr>
            <a:spLocks noChangeArrowheads="1"/>
          </p:cNvSpPr>
          <p:nvPr/>
        </p:nvSpPr>
        <p:spPr bwMode="auto">
          <a:xfrm>
            <a:off x="532849" y="1482356"/>
            <a:ext cx="677862" cy="304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>
                <a:solidFill>
                  <a:srgbClr val="003300"/>
                </a:solidFill>
              </a:rPr>
              <a:t>80,7%</a:t>
            </a:r>
          </a:p>
        </p:txBody>
      </p:sp>
      <p:sp>
        <p:nvSpPr>
          <p:cNvPr id="18" name="14 Rectángulo redondeado"/>
          <p:cNvSpPr>
            <a:spLocks noChangeArrowheads="1"/>
          </p:cNvSpPr>
          <p:nvPr/>
        </p:nvSpPr>
        <p:spPr bwMode="auto">
          <a:xfrm>
            <a:off x="3341726" y="3083529"/>
            <a:ext cx="696057" cy="304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 smtClean="0">
                <a:solidFill>
                  <a:srgbClr val="660033"/>
                </a:solidFill>
              </a:rPr>
              <a:t>17,7%</a:t>
            </a:r>
            <a:endParaRPr lang="es-ES" altLang="es-DO" dirty="0">
              <a:solidFill>
                <a:srgbClr val="660033"/>
              </a:solidFill>
            </a:endParaRPr>
          </a:p>
        </p:txBody>
      </p:sp>
      <p:pic>
        <p:nvPicPr>
          <p:cNvPr id="2050" name="Picture 2" descr="Resultado de imagen para SATISFEC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26" y="1390304"/>
            <a:ext cx="859284" cy="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Resultado de imagen para wind tele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8290761" y="2492254"/>
            <a:ext cx="745735" cy="2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107092" y="161752"/>
            <a:ext cx="7727093" cy="397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PROVEEDOR DEL SERVICIO DE  INTERNET</a:t>
            </a:r>
            <a:endParaRPr lang="es-ES" sz="1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LOS SERVICIOS DE  INTERNET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481192"/>
          </a:xfrm>
        </p:spPr>
        <p:txBody>
          <a:bodyPr>
            <a:noAutofit/>
          </a:bodyPr>
          <a:lstStyle/>
          <a:p>
            <a:r>
              <a:rPr lang="es-ES" sz="1400" b="1" dirty="0"/>
              <a:t>¿Cómo valora los siguientes servicios brindados por su proveedor de Internet fijo y  móvil?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fld id="{A3F31473-23EB-4724-8B59-FE6D21D89FA4}" type="slidenum">
              <a:rPr lang="es-ES" smtClean="0"/>
              <a:pPr/>
              <a:t>31</a:t>
            </a:fld>
            <a:endParaRPr lang="es-ES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88057"/>
              </p:ext>
            </p:extLst>
          </p:nvPr>
        </p:nvGraphicFramePr>
        <p:xfrm>
          <a:off x="251520" y="1616244"/>
          <a:ext cx="8640960" cy="462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07504" y="1488441"/>
            <a:ext cx="8496944" cy="4748871"/>
          </a:xfrm>
          <a:prstGeom prst="roundRect">
            <a:avLst/>
          </a:prstGeom>
          <a:noFill/>
          <a:ln w="19050">
            <a:solidFill>
              <a:srgbClr val="99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074" name="Picture 2" descr="Resultado de imagen para SATISFE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522"/>
            <a:ext cx="1908000" cy="9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RELACIÓN DE COBRO CON RELACIÓN AL PAQUETE DE INTERNET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¿Considera que el cobro con relación al  paquete de internet que usted posee con su proveedor actual es?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32</a:t>
            </a:fld>
            <a:endParaRPr lang="es-E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46285"/>
              </p:ext>
            </p:extLst>
          </p:nvPr>
        </p:nvGraphicFramePr>
        <p:xfrm>
          <a:off x="1561837" y="1341692"/>
          <a:ext cx="5904655" cy="309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Picture 2" descr="Resultado de imagen para COSTO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78" y="1249557"/>
            <a:ext cx="1199358" cy="10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PROBLEMAS CON EL SERVICIO DE  INTERNET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En los últimos 3 meses, ¿Ha tenido usted algún problema con el servicio de Internet fijo y móvil que le ofrece su proveedor actual?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33</a:t>
            </a:fld>
            <a:endParaRPr lang="es-ES"/>
          </a:p>
        </p:txBody>
      </p:sp>
      <p:graphicFrame>
        <p:nvGraphicFramePr>
          <p:cNvPr id="19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868528"/>
              </p:ext>
            </p:extLst>
          </p:nvPr>
        </p:nvGraphicFramePr>
        <p:xfrm>
          <a:off x="142453" y="1522768"/>
          <a:ext cx="5781056" cy="3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Resultado de imagen para pro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09" y="1470102"/>
            <a:ext cx="2629347" cy="19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34</a:t>
            </a:fld>
            <a:endParaRPr lang="es-E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639137"/>
              </p:ext>
            </p:extLst>
          </p:nvPr>
        </p:nvGraphicFramePr>
        <p:xfrm>
          <a:off x="381640" y="1323820"/>
          <a:ext cx="8121384" cy="32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3215" r="11962"/>
          <a:stretch/>
        </p:blipFill>
        <p:spPr bwMode="auto">
          <a:xfrm>
            <a:off x="6012160" y="2953606"/>
            <a:ext cx="2014719" cy="13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107092" y="161752"/>
            <a:ext cx="7727093" cy="397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1750" b="1">
                <a:solidFill>
                  <a:schemeClr val="bg1"/>
                </a:solidFill>
              </a:rPr>
              <a:t>PROBLEMAS EXPERIMENTADOS CON EL SERVICIO DE INTERNET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0" y="702172"/>
            <a:ext cx="9124927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¿Cuáles problemas ha experimentado con su proveedor de Internet fijo y móvil en los últimos 3 meses? 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SI han tenido un problema con su servicio de Internet N=353. 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Respuesta </a:t>
            </a:r>
            <a:r>
              <a:rPr lang="es-ES" sz="1400" b="1" dirty="0">
                <a:solidFill>
                  <a:srgbClr val="FF0000"/>
                </a:solidFill>
              </a:rPr>
              <a:t>espontánea y múltiple.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RECLAMACIONES REALIZADAS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¿Usted realizó una reclamación?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número de personas que SI han tenido un problema con su servicio de Internet N=353.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35</a:t>
            </a:fld>
            <a:endParaRPr lang="es-E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334957"/>
              </p:ext>
            </p:extLst>
          </p:nvPr>
        </p:nvGraphicFramePr>
        <p:xfrm>
          <a:off x="-252535" y="998373"/>
          <a:ext cx="4410174" cy="279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Resultado de imagen para RECLAM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24" y="1338386"/>
            <a:ext cx="1660044" cy="129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n para inter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6" y="3501008"/>
            <a:ext cx="1599586" cy="7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762905" y="2633420"/>
            <a:ext cx="4176464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¿Por cuál vía realizó su reclamación?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SI han tenido un problema con su servicio de internet y han realizado una reclamación. N=267</a:t>
            </a:r>
            <a:endParaRPr lang="es-E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514759"/>
              </p:ext>
            </p:extLst>
          </p:nvPr>
        </p:nvGraphicFramePr>
        <p:xfrm>
          <a:off x="3591680" y="3586361"/>
          <a:ext cx="5417023" cy="276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Flecha doblada hacia arriba 9"/>
          <p:cNvSpPr/>
          <p:nvPr/>
        </p:nvSpPr>
        <p:spPr>
          <a:xfrm rot="10800000" flipH="1">
            <a:off x="3406163" y="1921266"/>
            <a:ext cx="1001574" cy="556757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8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LA SOLUCIÓN AL RECLAMO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5" y="588109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¿Cómo diría Ud. que fue solucionado este reclamo por parte de su proveedor?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número de personas que SI han tenido un problema con su servicio de internet y han realizado una reclamación. N=267</a:t>
            </a:r>
          </a:p>
          <a:p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36</a:t>
            </a:fld>
            <a:endParaRPr lang="es-E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003526"/>
              </p:ext>
            </p:extLst>
          </p:nvPr>
        </p:nvGraphicFramePr>
        <p:xfrm>
          <a:off x="1211289" y="1456551"/>
          <a:ext cx="6408712" cy="29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23257" y="1433675"/>
            <a:ext cx="6696744" cy="149999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ounded Rectangle 18"/>
          <p:cNvSpPr/>
          <p:nvPr/>
        </p:nvSpPr>
        <p:spPr>
          <a:xfrm>
            <a:off x="920260" y="2987898"/>
            <a:ext cx="6696744" cy="8998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13 Rectángulo redondeado"/>
          <p:cNvSpPr>
            <a:spLocks noChangeArrowheads="1"/>
          </p:cNvSpPr>
          <p:nvPr/>
        </p:nvSpPr>
        <p:spPr bwMode="auto">
          <a:xfrm>
            <a:off x="6323857" y="1196330"/>
            <a:ext cx="930511" cy="32943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003300"/>
                </a:solidFill>
              </a:rPr>
              <a:t>72,8%</a:t>
            </a:r>
          </a:p>
        </p:txBody>
      </p:sp>
      <p:sp>
        <p:nvSpPr>
          <p:cNvPr id="24" name="14 Rectángulo redondeado"/>
          <p:cNvSpPr>
            <a:spLocks noChangeArrowheads="1"/>
          </p:cNvSpPr>
          <p:nvPr/>
        </p:nvSpPr>
        <p:spPr bwMode="auto">
          <a:xfrm>
            <a:off x="6467873" y="3759075"/>
            <a:ext cx="963137" cy="32943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660033"/>
                </a:solidFill>
              </a:rPr>
              <a:t>25,9%</a:t>
            </a:r>
          </a:p>
        </p:txBody>
      </p:sp>
      <p:pic>
        <p:nvPicPr>
          <p:cNvPr id="6146" name="Picture 2" descr="Resultado de imagen para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4" y="1610316"/>
            <a:ext cx="1014870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29" y="2783163"/>
            <a:ext cx="1159851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 rot="5400000">
            <a:off x="4663542" y="4122649"/>
            <a:ext cx="978408" cy="3291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547664" y="4759234"/>
            <a:ext cx="3343327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¿Dado que su reclamo no fue solucionado satisfactoriamente, recurrió a otra instancia para lograr una solución?</a:t>
            </a:r>
          </a:p>
          <a:p>
            <a:r>
              <a:rPr lang="es-ES" sz="1200" b="1" dirty="0" smtClean="0">
                <a:solidFill>
                  <a:srgbClr val="FF0000"/>
                </a:solidFill>
              </a:rPr>
              <a:t>Base de respuesta: número de personas que han realizado una reclamación y afirman que su reclamo no fue solucionado. N=69</a:t>
            </a:r>
            <a:endParaRPr lang="es-E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422528"/>
              </p:ext>
            </p:extLst>
          </p:nvPr>
        </p:nvGraphicFramePr>
        <p:xfrm>
          <a:off x="4415645" y="4371764"/>
          <a:ext cx="4038615" cy="218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Picture 2" descr="Resultado de imagen para soluc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6" y="4097263"/>
            <a:ext cx="1014281" cy="11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PROCESO DE RECLAMO Y SOLUCIÓN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3" y="673244"/>
            <a:ext cx="9124927" cy="739531"/>
          </a:xfrm>
        </p:spPr>
        <p:txBody>
          <a:bodyPr>
            <a:noAutofit/>
          </a:bodyPr>
          <a:lstStyle/>
          <a:p>
            <a:r>
              <a:rPr lang="es-ES" sz="1400" b="1" dirty="0"/>
              <a:t>Si usted tuviera que evaluar en una escala del 1 al 10, donde 1 sería Pésimo y 10 sería Excelente, ¿Qué puntuación le daría al proceso y a la solución dada durante el proceso de reclamación?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han realizado una </a:t>
            </a:r>
            <a:r>
              <a:rPr lang="es-ES" sz="1400" b="1" dirty="0" smtClean="0">
                <a:solidFill>
                  <a:srgbClr val="FF0000"/>
                </a:solidFill>
              </a:rPr>
              <a:t>reclamación N=267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1701645"/>
            <a:ext cx="213754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sz="1200" b="1" dirty="0">
                <a:solidFill>
                  <a:prstClr val="white"/>
                </a:solidFill>
              </a:rPr>
              <a:t>MEDIA EN ESCALA 1 A 10</a:t>
            </a:r>
            <a:endParaRPr lang="es-DO" sz="105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Resultado de imagen para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" y="1787893"/>
            <a:ext cx="849841" cy="8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375450" y="3080046"/>
            <a:ext cx="566195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FF0000"/>
                </a:solidFill>
              </a:rPr>
              <a:t>Mínima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225029" y="3109484"/>
            <a:ext cx="560941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008000"/>
                </a:solidFill>
              </a:rPr>
              <a:t>Máxima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46" y="3899941"/>
            <a:ext cx="2428751" cy="244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Pésimo </a:t>
            </a:r>
            <a:endParaRPr lang="es-ES" sz="1400" dirty="0"/>
          </a:p>
        </p:txBody>
      </p:sp>
      <p:sp>
        <p:nvSpPr>
          <p:cNvPr id="21" name="Rectangle 20"/>
          <p:cNvSpPr/>
          <p:nvPr/>
        </p:nvSpPr>
        <p:spPr>
          <a:xfrm>
            <a:off x="2814545" y="3899940"/>
            <a:ext cx="1024186" cy="2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Intermedio</a:t>
            </a:r>
            <a:endParaRPr lang="es-ES" sz="1400" dirty="0"/>
          </a:p>
        </p:txBody>
      </p:sp>
      <p:sp>
        <p:nvSpPr>
          <p:cNvPr id="22" name="Rectangle 21"/>
          <p:cNvSpPr/>
          <p:nvPr/>
        </p:nvSpPr>
        <p:spPr>
          <a:xfrm>
            <a:off x="3838730" y="3904618"/>
            <a:ext cx="1024315" cy="244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>
                <a:solidFill>
                  <a:schemeClr val="accent5">
                    <a:lumMod val="75000"/>
                  </a:schemeClr>
                </a:solidFill>
              </a:rPr>
              <a:t>Mejorable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287" y="3904618"/>
            <a:ext cx="1056459" cy="244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b="1" dirty="0">
                <a:solidFill>
                  <a:schemeClr val="bg1"/>
                </a:solidFill>
              </a:rPr>
              <a:t>Satisfactorio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7194" y="3904618"/>
            <a:ext cx="1246738" cy="244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b="1" dirty="0">
                <a:solidFill>
                  <a:schemeClr val="bg1"/>
                </a:solidFill>
              </a:rPr>
              <a:t>Excelente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008682" y="2475261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Satisfacción con la solución del problema</a:t>
            </a:r>
            <a:endParaRPr lang="es-ES" sz="1400" b="1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7008681" y="3329493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Evaluación del proceso de reclamo</a:t>
            </a:r>
            <a:endParaRPr lang="es-ES" sz="1400" b="1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400088"/>
              </p:ext>
            </p:extLst>
          </p:nvPr>
        </p:nvGraphicFramePr>
        <p:xfrm>
          <a:off x="458111" y="2916421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3183"/>
              </p:ext>
            </p:extLst>
          </p:nvPr>
        </p:nvGraphicFramePr>
        <p:xfrm>
          <a:off x="451215" y="1989217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82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7504" y="0"/>
            <a:ext cx="3855787" cy="681337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TV POR SUSCRIPCIÓN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Resultado de imagen para tv por suscrip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07" y="0"/>
            <a:ext cx="5069929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tv por suscrip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35" y="2938995"/>
            <a:ext cx="5016765" cy="38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" y="149104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TIPO DE TV POR SUSCRIPCIÓN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¿Qué tipo de TV por suscripción tiene usted</a:t>
            </a:r>
            <a:r>
              <a:rPr lang="es-ES" sz="1400" b="1" dirty="0" smtClean="0"/>
              <a:t>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respuesta: número de personas que poseen TV por suscripción: N=1,185 (66%)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39</a:t>
            </a:fld>
            <a:endParaRPr lang="es-E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70439"/>
              </p:ext>
            </p:extLst>
          </p:nvPr>
        </p:nvGraphicFramePr>
        <p:xfrm>
          <a:off x="1304414" y="1428720"/>
          <a:ext cx="5419672" cy="3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Resultado de imagen para TV POR SUSCRIP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85" y="1340768"/>
            <a:ext cx="1944216" cy="19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85461" y="476566"/>
            <a:ext cx="3101248" cy="72008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1026" name="Picture 2" descr="Resultado de imagen para tar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94" y="71475"/>
            <a:ext cx="1691207" cy="22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48248"/>
              </p:ext>
            </p:extLst>
          </p:nvPr>
        </p:nvGraphicFramePr>
        <p:xfrm>
          <a:off x="4475792" y="2637249"/>
          <a:ext cx="4656459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0" name="Picture 6" descr="Resultado de imagen para NEGOCI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0100" r="62370" b="16905"/>
          <a:stretch/>
        </p:blipFill>
        <p:spPr bwMode="auto">
          <a:xfrm>
            <a:off x="7188035" y="3057430"/>
            <a:ext cx="1366204" cy="10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VIVIENDA DIBUJO ANIMAD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6"/>
          <a:stretch/>
        </p:blipFill>
        <p:spPr bwMode="auto">
          <a:xfrm>
            <a:off x="5028849" y="1883590"/>
            <a:ext cx="1440000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04264"/>
              </p:ext>
            </p:extLst>
          </p:nvPr>
        </p:nvGraphicFramePr>
        <p:xfrm>
          <a:off x="515717" y="4961887"/>
          <a:ext cx="3487000" cy="1438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0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45">
                <a:tc>
                  <a:txBody>
                    <a:bodyPr/>
                    <a:lstStyle/>
                    <a:p>
                      <a:pPr marL="0" algn="ctr" defTabSz="685983" rtl="0" eaLnBrk="1" fontAlgn="b" latinLnBrk="0" hangingPunct="1"/>
                      <a:r>
                        <a:rPr lang="es-DO" sz="1200" u="none" strike="noStrike" kern="1200" dirty="0">
                          <a:effectLst/>
                        </a:rPr>
                        <a:t>Tipo de servicio</a:t>
                      </a:r>
                      <a:endParaRPr lang="es-E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Casos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Líneas fijas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59.6%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983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1,070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 dirty="0">
                          <a:effectLst/>
                        </a:rPr>
                        <a:t>Líneas móviles prepago (tarjeta e híbridos) y post pago individual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53.3%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983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958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Internet fijo y móvil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67.5%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983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1,213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TV por suscripción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66.0%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983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1,185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9885" y="4771145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latin typeface="Berlin Sans FB" panose="020E0602020502020306" pitchFamily="34" charset="0"/>
              </a:rPr>
              <a:t>1,361</a:t>
            </a:r>
            <a:endParaRPr lang="es-ES" sz="1400" dirty="0">
              <a:latin typeface="Berlin Sans FB" panose="020E0602020502020306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2" y="4750157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latin typeface="Berlin Sans FB" panose="020E0602020502020306" pitchFamily="34" charset="0"/>
              </a:rPr>
              <a:t>435</a:t>
            </a:r>
            <a:endParaRPr lang="es-ES" sz="1400" dirty="0">
              <a:latin typeface="Berlin Sans FB" panose="020E0602020502020306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823241"/>
              </p:ext>
            </p:extLst>
          </p:nvPr>
        </p:nvGraphicFramePr>
        <p:xfrm>
          <a:off x="74985" y="1447663"/>
          <a:ext cx="4786101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3" name="Picture 4" descr="Resultado de imagen para tv por suscripc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9" y="3538768"/>
            <a:ext cx="759625" cy="5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inter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" y="2766012"/>
            <a:ext cx="985461" cy="6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r="46469" b="16621"/>
          <a:stretch/>
        </p:blipFill>
        <p:spPr bwMode="auto">
          <a:xfrm>
            <a:off x="74985" y="2247616"/>
            <a:ext cx="4308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telefonia fij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7" y="1645349"/>
            <a:ext cx="692817" cy="442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4585716" y="5594746"/>
            <a:ext cx="4378772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5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>
                <a:solidFill>
                  <a:schemeClr val="bg1"/>
                </a:solidFill>
              </a:rPr>
              <a:t>PROVEEDORES CONTRATADO DEL SERVICIO DE  TV POR SUSCRIPCIÓN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¿Cuál es el proveedor de TV por suscripción que tiene contratado? </a:t>
            </a:r>
            <a:r>
              <a:rPr lang="es-ES" sz="1400" b="1" dirty="0">
                <a:solidFill>
                  <a:srgbClr val="FF0000"/>
                </a:solidFill>
              </a:rPr>
              <a:t>Respuesta múltiple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40</a:t>
            </a:fld>
            <a:endParaRPr lang="es-E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532696"/>
              </p:ext>
            </p:extLst>
          </p:nvPr>
        </p:nvGraphicFramePr>
        <p:xfrm>
          <a:off x="251520" y="1445448"/>
          <a:ext cx="7507906" cy="33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87" y="1417042"/>
            <a:ext cx="599343" cy="5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n para altice y cla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23893"/>
            <a:ext cx="382220" cy="4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wind tele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3357667" y="2722171"/>
            <a:ext cx="619217" cy="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22569" r="8779" b="23624"/>
          <a:stretch/>
        </p:blipFill>
        <p:spPr bwMode="auto">
          <a:xfrm>
            <a:off x="3496231" y="2254481"/>
            <a:ext cx="643722" cy="2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able telecable central r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6803" r="13483" b="12638"/>
          <a:stretch/>
        </p:blipFill>
        <p:spPr bwMode="auto">
          <a:xfrm>
            <a:off x="3385485" y="2455886"/>
            <a:ext cx="281791" cy="2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5576" y="1376904"/>
            <a:ext cx="7416824" cy="3349140"/>
          </a:xfrm>
          <a:prstGeom prst="round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606204"/>
              </p:ext>
            </p:extLst>
          </p:nvPr>
        </p:nvGraphicFramePr>
        <p:xfrm>
          <a:off x="179512" y="1458306"/>
          <a:ext cx="7507906" cy="33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776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PROVEEDOR DEL SERVICIO DE  TV POR SUSCRIPCIÓN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7830"/>
            <a:ext cx="9124927" cy="575534"/>
          </a:xfrm>
        </p:spPr>
        <p:txBody>
          <a:bodyPr>
            <a:noAutofit/>
          </a:bodyPr>
          <a:lstStyle/>
          <a:p>
            <a:r>
              <a:rPr lang="es-ES" sz="1400" b="1" dirty="0"/>
              <a:t>En relación al servicio de TV por suscripción  y pensando en su proveedor principal   ¿Qué tan satisfecho está usted en general con el servicio de TV por suscripción ofrecido por su proveedor?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41</a:t>
            </a:fld>
            <a:endParaRPr lang="es-ES"/>
          </a:p>
        </p:txBody>
      </p:sp>
      <p:pic>
        <p:nvPicPr>
          <p:cNvPr id="1028" name="Picture 4" descr="Resultado de imagen para altice y cla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87" y="1527244"/>
            <a:ext cx="837301" cy="8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36" y="1466065"/>
            <a:ext cx="745304" cy="8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611660"/>
              </p:ext>
            </p:extLst>
          </p:nvPr>
        </p:nvGraphicFramePr>
        <p:xfrm>
          <a:off x="395536" y="2015202"/>
          <a:ext cx="5839351" cy="274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1 Rectángulo redondeado"/>
          <p:cNvSpPr>
            <a:spLocks noChangeArrowheads="1"/>
          </p:cNvSpPr>
          <p:nvPr/>
        </p:nvSpPr>
        <p:spPr bwMode="auto">
          <a:xfrm>
            <a:off x="548190" y="1907748"/>
            <a:ext cx="1755449" cy="2961412"/>
          </a:xfrm>
          <a:prstGeom prst="roundRect">
            <a:avLst>
              <a:gd name="adj" fmla="val 11343"/>
            </a:avLst>
          </a:prstGeom>
          <a:noFill/>
          <a:ln w="158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5" name="12 Rectángulo redondeado"/>
          <p:cNvSpPr>
            <a:spLocks noChangeArrowheads="1"/>
          </p:cNvSpPr>
          <p:nvPr/>
        </p:nvSpPr>
        <p:spPr bwMode="auto">
          <a:xfrm>
            <a:off x="3352943" y="3550182"/>
            <a:ext cx="1796807" cy="1241199"/>
          </a:xfrm>
          <a:prstGeom prst="roundRect">
            <a:avLst>
              <a:gd name="adj" fmla="val 10750"/>
            </a:avLst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DO" altLang="es-DO"/>
          </a:p>
        </p:txBody>
      </p:sp>
      <p:sp>
        <p:nvSpPr>
          <p:cNvPr id="16" name="13 Rectángulo redondeado"/>
          <p:cNvSpPr>
            <a:spLocks noChangeArrowheads="1"/>
          </p:cNvSpPr>
          <p:nvPr/>
        </p:nvSpPr>
        <p:spPr bwMode="auto">
          <a:xfrm>
            <a:off x="251520" y="1770388"/>
            <a:ext cx="677862" cy="304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>
                <a:solidFill>
                  <a:srgbClr val="003300"/>
                </a:solidFill>
              </a:rPr>
              <a:t>79,9%</a:t>
            </a:r>
          </a:p>
        </p:txBody>
      </p:sp>
      <p:sp>
        <p:nvSpPr>
          <p:cNvPr id="18" name="14 Rectángulo redondeado"/>
          <p:cNvSpPr>
            <a:spLocks noChangeArrowheads="1"/>
          </p:cNvSpPr>
          <p:nvPr/>
        </p:nvSpPr>
        <p:spPr bwMode="auto">
          <a:xfrm>
            <a:off x="3004914" y="3338717"/>
            <a:ext cx="696057" cy="304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dirty="0">
                <a:solidFill>
                  <a:srgbClr val="660033"/>
                </a:solidFill>
              </a:rPr>
              <a:t>17,9%</a:t>
            </a:r>
          </a:p>
        </p:txBody>
      </p:sp>
      <p:pic>
        <p:nvPicPr>
          <p:cNvPr id="2050" name="Picture 2" descr="Resultado de imagen para SATISFEC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97" y="1678336"/>
            <a:ext cx="859284" cy="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esultado de imagen para wind tele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8377192" y="1949485"/>
            <a:ext cx="619217" cy="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22569" r="8779" b="23624"/>
          <a:stretch/>
        </p:blipFill>
        <p:spPr bwMode="auto">
          <a:xfrm>
            <a:off x="7924953" y="1523659"/>
            <a:ext cx="77760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sultado de imagen para cable telecable central r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6803" r="13483" b="12638"/>
          <a:stretch/>
        </p:blipFill>
        <p:spPr bwMode="auto">
          <a:xfrm>
            <a:off x="8014082" y="1888582"/>
            <a:ext cx="37285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LOS SERVICIOS DE  TV POR SUSCRIPCIÓN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481192"/>
          </a:xfrm>
        </p:spPr>
        <p:txBody>
          <a:bodyPr>
            <a:noAutofit/>
          </a:bodyPr>
          <a:lstStyle/>
          <a:p>
            <a:r>
              <a:rPr lang="es-ES" sz="1400" b="1" dirty="0"/>
              <a:t>¿Cómo valora los siguientes servicios brindados por su proveedor de TV por suscripción?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fld id="{A3F31473-23EB-4724-8B59-FE6D21D89FA4}" type="slidenum">
              <a:rPr lang="es-ES" smtClean="0"/>
              <a:pPr/>
              <a:t>42</a:t>
            </a:fld>
            <a:endParaRPr lang="es-E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577359"/>
              </p:ext>
            </p:extLst>
          </p:nvPr>
        </p:nvGraphicFramePr>
        <p:xfrm>
          <a:off x="251520" y="1616244"/>
          <a:ext cx="8640960" cy="462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07504" y="1488441"/>
            <a:ext cx="8496944" cy="4748871"/>
          </a:xfrm>
          <a:prstGeom prst="roundRect">
            <a:avLst/>
          </a:prstGeom>
          <a:noFill/>
          <a:ln w="19050">
            <a:solidFill>
              <a:srgbClr val="99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074" name="Picture 2" descr="Resultado de imagen para SATISFE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522"/>
            <a:ext cx="1908000" cy="9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85564"/>
              </p:ext>
            </p:extLst>
          </p:nvPr>
        </p:nvGraphicFramePr>
        <p:xfrm>
          <a:off x="1219926" y="1297360"/>
          <a:ext cx="5690188" cy="33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871" y="161752"/>
            <a:ext cx="7844215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RELACIÓN DE COBRO CON </a:t>
            </a:r>
            <a:r>
              <a:rPr lang="es-DO" sz="1750" b="1" dirty="0" smtClean="0">
                <a:solidFill>
                  <a:schemeClr val="bg1"/>
                </a:solidFill>
              </a:rPr>
              <a:t>EL </a:t>
            </a:r>
            <a:r>
              <a:rPr lang="es-DO" sz="1750" b="1" dirty="0">
                <a:solidFill>
                  <a:schemeClr val="bg1"/>
                </a:solidFill>
              </a:rPr>
              <a:t>PAQUETE </a:t>
            </a:r>
            <a:r>
              <a:rPr lang="es-DO" sz="1750" b="1" dirty="0" smtClean="0">
                <a:solidFill>
                  <a:schemeClr val="bg1"/>
                </a:solidFill>
              </a:rPr>
              <a:t>DE TV POR SUSCRIPCIÓN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¿Considera que el cobro con relación al </a:t>
            </a:r>
            <a:r>
              <a:rPr lang="es-ES" sz="1400" b="1" dirty="0" smtClean="0"/>
              <a:t>paquete de TV por suscripción que </a:t>
            </a:r>
            <a:r>
              <a:rPr lang="es-ES" sz="1400" b="1" dirty="0"/>
              <a:t>usted posee con su proveedor actual es?</a:t>
            </a:r>
            <a:endParaRPr lang="en-US" sz="1400" b="1" dirty="0"/>
          </a:p>
        </p:txBody>
      </p:sp>
      <p:pic>
        <p:nvPicPr>
          <p:cNvPr id="17410" name="Picture 2" descr="Resultado de imagen para COSTO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4396"/>
            <a:ext cx="1328445" cy="12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r>
              <a:rPr lang="es-ES" dirty="0" smtClean="0"/>
              <a:t>43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5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PROBLEMAS CON EL SERVICIO DE  TV POR SUSCRIPCIÓN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 En los últimos 3 meses, ¿Ha tenido usted algún problema con el servicio de TV por suscripción que le ofrece su proveedor actual?</a:t>
            </a:r>
            <a:endParaRPr lang="en-US" sz="1400" b="1" dirty="0"/>
          </a:p>
        </p:txBody>
      </p:sp>
      <p:graphicFrame>
        <p:nvGraphicFramePr>
          <p:cNvPr id="19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713054"/>
              </p:ext>
            </p:extLst>
          </p:nvPr>
        </p:nvGraphicFramePr>
        <p:xfrm>
          <a:off x="-252536" y="1719800"/>
          <a:ext cx="5781056" cy="3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Resultado de imagen para pro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629347" cy="19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41530"/>
            <a:ext cx="2133600" cy="365125"/>
          </a:xfrm>
        </p:spPr>
        <p:txBody>
          <a:bodyPr/>
          <a:lstStyle/>
          <a:p>
            <a:r>
              <a:rPr lang="es-ES" dirty="0" smtClean="0"/>
              <a:t>44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80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45</a:t>
            </a:fld>
            <a:endParaRPr lang="es-E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527029"/>
              </p:ext>
            </p:extLst>
          </p:nvPr>
        </p:nvGraphicFramePr>
        <p:xfrm>
          <a:off x="361673" y="1575823"/>
          <a:ext cx="8121384" cy="341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3215" r="11962"/>
          <a:stretch/>
        </p:blipFill>
        <p:spPr bwMode="auto">
          <a:xfrm>
            <a:off x="5885955" y="3284984"/>
            <a:ext cx="1708873" cy="11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107092" y="161752"/>
            <a:ext cx="7775436" cy="397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1700" b="1" dirty="0">
                <a:solidFill>
                  <a:schemeClr val="bg1"/>
                </a:solidFill>
              </a:rPr>
              <a:t>PROBLEMAS EXPERIMENTADOS CON EL SERVICIO DE TV POR SUSCRIPCIÓN</a:t>
            </a:r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0" y="702172"/>
            <a:ext cx="9124927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¿Cuáles problemas ha experimentado con su proveedor </a:t>
            </a:r>
            <a:r>
              <a:rPr lang="es-ES" sz="1400" b="1" dirty="0" smtClean="0"/>
              <a:t>de TV por suscripción en </a:t>
            </a:r>
            <a:r>
              <a:rPr lang="es-ES" sz="1400" b="1" dirty="0"/>
              <a:t>los últimos 3 meses?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</a:t>
            </a:r>
            <a:r>
              <a:rPr lang="es-ES" sz="1400" b="1" dirty="0">
                <a:solidFill>
                  <a:srgbClr val="FF0000"/>
                </a:solidFill>
              </a:rPr>
              <a:t>que SI han tenido un problema con su servicio de TV por </a:t>
            </a:r>
            <a:r>
              <a:rPr lang="es-ES" sz="1400" b="1" dirty="0" smtClean="0">
                <a:solidFill>
                  <a:srgbClr val="FF0000"/>
                </a:solidFill>
              </a:rPr>
              <a:t>suscripción N=285. </a:t>
            </a:r>
            <a:endParaRPr lang="es-ES" sz="1400" b="1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rgbClr val="FF0000"/>
                </a:solidFill>
              </a:rPr>
              <a:t>Respuesta espontánea y múltiple.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Resultado de imagen para TV POR SUSCRIP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52" y="3284984"/>
            <a:ext cx="1672607" cy="1188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RECLAMACIONES REALIZADAS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¿Usted realizó una reclamación?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número de personas que SI han tenido un problema con su servicio de TV por suscripción N=285.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46</a:t>
            </a:fld>
            <a:endParaRPr lang="es-E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466473"/>
              </p:ext>
            </p:extLst>
          </p:nvPr>
        </p:nvGraphicFramePr>
        <p:xfrm>
          <a:off x="-484768" y="1124744"/>
          <a:ext cx="4573015" cy="244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Resultado de imagen para RECLAM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07385"/>
            <a:ext cx="1872208" cy="14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TV POR SUSCRIP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429312" cy="14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419872" y="2593950"/>
            <a:ext cx="5508104" cy="566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¿Por cuál vía realizó su reclamación?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números de personas que SI han tenido un problema con su servicio de TV por suscripción y han realizado una reclamación N=225.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46305"/>
              </p:ext>
            </p:extLst>
          </p:nvPr>
        </p:nvGraphicFramePr>
        <p:xfrm>
          <a:off x="2483768" y="3350364"/>
          <a:ext cx="6641159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Flecha doblada hacia arriba 10"/>
          <p:cNvSpPr/>
          <p:nvPr/>
        </p:nvSpPr>
        <p:spPr>
          <a:xfrm rot="10800000" flipH="1">
            <a:off x="3082124" y="2040805"/>
            <a:ext cx="1129835" cy="556757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5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 LA SOLUCIÓN AL RECLAMO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5" y="588109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¿Cómo diría Ud. que fue solucionado este reclamo por parte de su proveedor?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números de personas que SI han tenido un problema con su servicio de TV por suscripción y han realizado una reclamación N=225.</a:t>
            </a:r>
          </a:p>
          <a:p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47</a:t>
            </a:fld>
            <a:endParaRPr lang="es-E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173771"/>
              </p:ext>
            </p:extLst>
          </p:nvPr>
        </p:nvGraphicFramePr>
        <p:xfrm>
          <a:off x="1211289" y="1456551"/>
          <a:ext cx="6408712" cy="29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23257" y="1433674"/>
            <a:ext cx="6696744" cy="177047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ounded Rectangle 18"/>
          <p:cNvSpPr/>
          <p:nvPr/>
        </p:nvSpPr>
        <p:spPr>
          <a:xfrm>
            <a:off x="914818" y="3243018"/>
            <a:ext cx="6696744" cy="10383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13 Rectángulo redondeado"/>
          <p:cNvSpPr>
            <a:spLocks noChangeArrowheads="1"/>
          </p:cNvSpPr>
          <p:nvPr/>
        </p:nvSpPr>
        <p:spPr bwMode="auto">
          <a:xfrm>
            <a:off x="6323857" y="1196330"/>
            <a:ext cx="930511" cy="32943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003300"/>
                </a:solidFill>
              </a:rPr>
              <a:t>75,5%</a:t>
            </a:r>
          </a:p>
        </p:txBody>
      </p:sp>
      <p:sp>
        <p:nvSpPr>
          <p:cNvPr id="24" name="14 Rectángulo redondeado"/>
          <p:cNvSpPr>
            <a:spLocks noChangeArrowheads="1"/>
          </p:cNvSpPr>
          <p:nvPr/>
        </p:nvSpPr>
        <p:spPr bwMode="auto">
          <a:xfrm>
            <a:off x="6341788" y="4149977"/>
            <a:ext cx="963137" cy="32943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DO" sz="1600" dirty="0">
                <a:solidFill>
                  <a:srgbClr val="660033"/>
                </a:solidFill>
              </a:rPr>
              <a:t>24,5%</a:t>
            </a:r>
          </a:p>
        </p:txBody>
      </p:sp>
      <p:pic>
        <p:nvPicPr>
          <p:cNvPr id="6146" name="Picture 2" descr="Resultado de imagen para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4" y="1610316"/>
            <a:ext cx="1014870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4" y="3254754"/>
            <a:ext cx="1159851" cy="1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 rot="5400000">
            <a:off x="4534708" y="4379533"/>
            <a:ext cx="978408" cy="3291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115616" y="4821671"/>
            <a:ext cx="3672408" cy="423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¿Dado que su reclamo no fue solucionado satisfactoriamente, recurrió a otra instancia para lograr una solución?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han realizado una reclamación y afirman que su reclamo no fue solucionado N=55.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76094"/>
              </p:ext>
            </p:extLst>
          </p:nvPr>
        </p:nvGraphicFramePr>
        <p:xfrm>
          <a:off x="4287976" y="4479410"/>
          <a:ext cx="4071761" cy="261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79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VALORACIÓN DEL PROCESO DE RECLAMO Y SOLUCIÓN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3" y="673244"/>
            <a:ext cx="9124927" cy="739531"/>
          </a:xfrm>
        </p:spPr>
        <p:txBody>
          <a:bodyPr>
            <a:noAutofit/>
          </a:bodyPr>
          <a:lstStyle/>
          <a:p>
            <a:r>
              <a:rPr lang="es-ES" sz="1400" b="1" dirty="0"/>
              <a:t>Si usted tuviera que evaluar en una escala del 1 al 10, donde 1 sería Pésimo y 10 sería Excelente, ¿Qué puntuación le daría al proceso y a la solución dada durante el proceso de reclamación? 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</a:t>
            </a:r>
            <a:r>
              <a:rPr lang="es-ES" sz="1400" b="1" dirty="0" smtClean="0">
                <a:solidFill>
                  <a:srgbClr val="FF0000"/>
                </a:solidFill>
              </a:rPr>
              <a:t>número de personas que </a:t>
            </a:r>
            <a:r>
              <a:rPr lang="es-ES" sz="1400" b="1" dirty="0">
                <a:solidFill>
                  <a:srgbClr val="FF0000"/>
                </a:solidFill>
              </a:rPr>
              <a:t>han realizado una </a:t>
            </a:r>
            <a:r>
              <a:rPr lang="es-ES" sz="1400" b="1" dirty="0" smtClean="0">
                <a:solidFill>
                  <a:srgbClr val="FF0000"/>
                </a:solidFill>
              </a:rPr>
              <a:t>reclamación N=225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48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1629637"/>
            <a:ext cx="213754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sz="1200" b="1" dirty="0">
                <a:solidFill>
                  <a:prstClr val="white"/>
                </a:solidFill>
              </a:rPr>
              <a:t>MEDIA EN ESCALA 1 A 10</a:t>
            </a:r>
            <a:endParaRPr lang="es-DO" sz="105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Resultado de imagen para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" y="1715885"/>
            <a:ext cx="849841" cy="8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375450" y="3008038"/>
            <a:ext cx="566195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FF0000"/>
                </a:solidFill>
              </a:rPr>
              <a:t>Mínima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225029" y="3037476"/>
            <a:ext cx="560941" cy="262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008000"/>
                </a:solidFill>
              </a:rPr>
              <a:t>Máxima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46" y="3827933"/>
            <a:ext cx="2428751" cy="244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Pésimo </a:t>
            </a:r>
            <a:endParaRPr lang="es-ES" sz="1400" dirty="0"/>
          </a:p>
        </p:txBody>
      </p:sp>
      <p:sp>
        <p:nvSpPr>
          <p:cNvPr id="21" name="Rectangle 20"/>
          <p:cNvSpPr/>
          <p:nvPr/>
        </p:nvSpPr>
        <p:spPr>
          <a:xfrm>
            <a:off x="2814545" y="3827932"/>
            <a:ext cx="1024186" cy="2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/>
              <a:t>Intermedio</a:t>
            </a:r>
            <a:endParaRPr lang="es-ES" sz="1400" dirty="0"/>
          </a:p>
        </p:txBody>
      </p:sp>
      <p:sp>
        <p:nvSpPr>
          <p:cNvPr id="22" name="Rectangle 21"/>
          <p:cNvSpPr/>
          <p:nvPr/>
        </p:nvSpPr>
        <p:spPr>
          <a:xfrm>
            <a:off x="3838730" y="3832610"/>
            <a:ext cx="1024315" cy="244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>
                <a:solidFill>
                  <a:schemeClr val="accent5">
                    <a:lumMod val="75000"/>
                  </a:schemeClr>
                </a:solidFill>
              </a:rPr>
              <a:t>Mejorable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287" y="3832610"/>
            <a:ext cx="1056459" cy="244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b="1" dirty="0">
                <a:solidFill>
                  <a:schemeClr val="bg1"/>
                </a:solidFill>
              </a:rPr>
              <a:t>Satisfactorio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7194" y="3832610"/>
            <a:ext cx="1246738" cy="244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b="1" dirty="0">
                <a:solidFill>
                  <a:schemeClr val="bg1"/>
                </a:solidFill>
              </a:rPr>
              <a:t>Excelente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008682" y="2403253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Satisfacción con la solución del problema</a:t>
            </a:r>
            <a:endParaRPr lang="es-ES" sz="1400" b="1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7008681" y="3257485"/>
            <a:ext cx="2099693" cy="43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400" b="1" dirty="0"/>
              <a:t>Evaluación del proceso de reclamo</a:t>
            </a:r>
            <a:endParaRPr lang="es-ES" sz="1400" b="1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980375"/>
              </p:ext>
            </p:extLst>
          </p:nvPr>
        </p:nvGraphicFramePr>
        <p:xfrm>
          <a:off x="382345" y="1862015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173875"/>
              </p:ext>
            </p:extLst>
          </p:nvPr>
        </p:nvGraphicFramePr>
        <p:xfrm>
          <a:off x="382346" y="2839879"/>
          <a:ext cx="6543675" cy="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56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0"/>
            <a:ext cx="3963291" cy="681337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PORTABILIDAD NUMÉRICA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49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4" name="Picture 4" descr="Resultado de imagen para portabilidad nu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10" y="3395196"/>
            <a:ext cx="3610745" cy="3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portabilidad numericA 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07" y="7398"/>
            <a:ext cx="5063793" cy="33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DO" smtClean="0"/>
              <a:pPr/>
              <a:t>5</a:t>
            </a:fld>
            <a:endParaRPr lang="es-DO"/>
          </a:p>
        </p:txBody>
      </p:sp>
      <p:graphicFrame>
        <p:nvGraphicFramePr>
          <p:cNvPr id="6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1137"/>
              </p:ext>
            </p:extLst>
          </p:nvPr>
        </p:nvGraphicFramePr>
        <p:xfrm>
          <a:off x="164515" y="1916832"/>
          <a:ext cx="8814969" cy="2818612"/>
        </p:xfrm>
        <a:graphic>
          <a:graphicData uri="http://schemas.openxmlformats.org/drawingml/2006/table">
            <a:tbl>
              <a:tblPr/>
              <a:tblGrid>
                <a:gridCol w="2159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8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2088"/>
                <a:gridCol w="7920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584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s-ES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DO" sz="11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s-DO" sz="11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1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Género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1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Rango de edad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s-ES" sz="11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cliente</a:t>
                      </a:r>
                      <a:endParaRPr kumimoji="0" lang="es-ES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s-DO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8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DO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kumimoji="0" lang="es-DO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kumimoji="0" lang="es-DO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0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18-24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0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25-34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0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35-49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0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0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65+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DO" sz="10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Residencial</a:t>
                      </a:r>
                      <a:endParaRPr kumimoji="0" lang="es-DO" sz="10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DO" sz="10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Negocio</a:t>
                      </a:r>
                      <a:endParaRPr kumimoji="0" lang="es-DO" sz="10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06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Líneas fijas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06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Líneas móviles prepago (tarjeta e híbridos) y post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06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Internet fijo y móvil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06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TV por suscripción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37" y="2348880"/>
            <a:ext cx="427276" cy="389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09" y="2348879"/>
            <a:ext cx="411940" cy="389849"/>
          </a:xfrm>
          <a:prstGeom prst="rect">
            <a:avLst/>
          </a:prstGeom>
        </p:spPr>
      </p:pic>
      <p:sp>
        <p:nvSpPr>
          <p:cNvPr id="9" name="Title 12"/>
          <p:cNvSpPr txBox="1">
            <a:spLocks/>
          </p:cNvSpPr>
          <p:nvPr/>
        </p:nvSpPr>
        <p:spPr>
          <a:xfrm>
            <a:off x="899591" y="818344"/>
            <a:ext cx="7787209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PERFILES DEMOGRÁFICOS DE USUARIOS SEGÚN SERVICIO</a:t>
            </a:r>
            <a:endParaRPr 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4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REALIZACIÓN DE PORTABILIDAD NÚMERICA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98053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 En relación a la portabilidad numérica tanto de líneas fijas como móviles ¿Usted ha realizado alguna vez portabilidad numérica</a:t>
            </a:r>
            <a:r>
              <a:rPr lang="es-ES" sz="1400" b="1" dirty="0" smtClean="0"/>
              <a:t>?</a:t>
            </a:r>
            <a:endParaRPr lang="es-E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50</a:t>
            </a:fld>
            <a:endParaRPr lang="es-ES"/>
          </a:p>
        </p:txBody>
      </p:sp>
      <p:graphicFrame>
        <p:nvGraphicFramePr>
          <p:cNvPr id="19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543518"/>
              </p:ext>
            </p:extLst>
          </p:nvPr>
        </p:nvGraphicFramePr>
        <p:xfrm>
          <a:off x="-324544" y="1364284"/>
          <a:ext cx="4896544" cy="249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Resultado de imagen para portabilidad numerica 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81" y="1457571"/>
            <a:ext cx="1539552" cy="10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02257"/>
              </p:ext>
            </p:extLst>
          </p:nvPr>
        </p:nvGraphicFramePr>
        <p:xfrm>
          <a:off x="3275856" y="3501008"/>
          <a:ext cx="5623836" cy="27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3275856" y="2724926"/>
            <a:ext cx="5562879" cy="438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¿Por qué usted realizó la portabilidad?</a:t>
            </a:r>
          </a:p>
          <a:p>
            <a:r>
              <a:rPr lang="es-ES" sz="1400" b="1" dirty="0" smtClean="0">
                <a:solidFill>
                  <a:srgbClr val="FF0000"/>
                </a:solidFill>
              </a:rPr>
              <a:t>Base de respuesta: número de personas que han realizado portabilidad numérica N=165. Respuesta espontánea y múltiple.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/>
          </a:p>
        </p:txBody>
      </p:sp>
      <p:sp>
        <p:nvSpPr>
          <p:cNvPr id="9" name="Flecha doblada hacia arriba 8"/>
          <p:cNvSpPr/>
          <p:nvPr/>
        </p:nvSpPr>
        <p:spPr>
          <a:xfrm rot="10800000" flipH="1">
            <a:off x="3275856" y="2027970"/>
            <a:ext cx="1129835" cy="556757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7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SERVICIOS QUE REALIZÓ LA  PORTABILIDAD NUMÉRICA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3" y="594781"/>
            <a:ext cx="9124927" cy="566588"/>
          </a:xfrm>
        </p:spPr>
        <p:txBody>
          <a:bodyPr anchor="ctr">
            <a:noAutofit/>
          </a:bodyPr>
          <a:lstStyle/>
          <a:p>
            <a:r>
              <a:rPr lang="es-ES" sz="1400" b="1" dirty="0"/>
              <a:t>¿Con cuál de los servicios usted realizó la portabilidad numérica?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número de personas que han realizado portabilidad numérica </a:t>
            </a:r>
            <a:r>
              <a:rPr lang="es-ES" sz="1400" b="1" dirty="0" smtClean="0">
                <a:solidFill>
                  <a:srgbClr val="FF0000"/>
                </a:solidFill>
              </a:rPr>
              <a:t>N=165.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51</a:t>
            </a:fld>
            <a:endParaRPr lang="es-ES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32573"/>
              </p:ext>
            </p:extLst>
          </p:nvPr>
        </p:nvGraphicFramePr>
        <p:xfrm>
          <a:off x="1931058" y="1469936"/>
          <a:ext cx="5419672" cy="322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" descr="Resultado de imagen para proceso de portabilid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60480" r="54641" b="17699"/>
          <a:stretch/>
        </p:blipFill>
        <p:spPr bwMode="auto">
          <a:xfrm>
            <a:off x="3707904" y="3501008"/>
            <a:ext cx="546483" cy="6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proceso de portabilid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60221" r="84748" b="17799"/>
          <a:stretch/>
        </p:blipFill>
        <p:spPr bwMode="auto">
          <a:xfrm>
            <a:off x="2382179" y="3389072"/>
            <a:ext cx="582019" cy="7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CONOCIMIENTO DEL PROCESO PARA SOLICITAR PORTABILIDAD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172"/>
            <a:ext cx="9124927" cy="566588"/>
          </a:xfrm>
        </p:spPr>
        <p:txBody>
          <a:bodyPr>
            <a:noAutofit/>
          </a:bodyPr>
          <a:lstStyle/>
          <a:p>
            <a:r>
              <a:rPr lang="es-ES" sz="1400" b="1" dirty="0"/>
              <a:t> ¿Conoce el proceso para solicitar portabilidad numérica?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respuesta: número de personas que han realizado portabilidad numérica </a:t>
            </a:r>
            <a:r>
              <a:rPr lang="es-ES" sz="1400" b="1" dirty="0" smtClean="0">
                <a:solidFill>
                  <a:srgbClr val="FF0000"/>
                </a:solidFill>
              </a:rPr>
              <a:t>N=165.</a:t>
            </a:r>
            <a:endParaRPr lang="es-ES" sz="1400" b="1" dirty="0">
              <a:solidFill>
                <a:srgbClr val="FF0000"/>
              </a:solidFill>
            </a:endParaRP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52</a:t>
            </a:fld>
            <a:endParaRPr lang="es-ES"/>
          </a:p>
        </p:txBody>
      </p:sp>
      <p:graphicFrame>
        <p:nvGraphicFramePr>
          <p:cNvPr id="19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33888"/>
              </p:ext>
            </p:extLst>
          </p:nvPr>
        </p:nvGraphicFramePr>
        <p:xfrm>
          <a:off x="20501" y="1738792"/>
          <a:ext cx="5781056" cy="3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Resultado de imagen para proceso de portabilid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33263" r="52957" b="41034"/>
          <a:stretch/>
        </p:blipFill>
        <p:spPr bwMode="auto">
          <a:xfrm>
            <a:off x="5059633" y="2160215"/>
            <a:ext cx="39768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3321199" cy="662473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err="1" smtClean="0"/>
              <a:t>PERFIL</a:t>
            </a:r>
            <a:r>
              <a:rPr lang="en-US" sz="4400" dirty="0" smtClean="0"/>
              <a:t> DE LA MUESTRA Y </a:t>
            </a:r>
            <a:r>
              <a:rPr lang="en-US" sz="4400" dirty="0" err="1" smtClean="0"/>
              <a:t>FICHA</a:t>
            </a:r>
            <a:r>
              <a:rPr lang="en-US" sz="4400" dirty="0" smtClean="0"/>
              <a:t> </a:t>
            </a:r>
            <a:r>
              <a:rPr lang="en-US" sz="4400" dirty="0" err="1" smtClean="0"/>
              <a:t>TÉCNICA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53</a:t>
            </a:fld>
            <a:endParaRPr lang="es-ES"/>
          </a:p>
        </p:txBody>
      </p:sp>
      <p:pic>
        <p:nvPicPr>
          <p:cNvPr id="1026" name="Picture 2" descr="Resultado de imagen para telefonia f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63" y="3640612"/>
            <a:ext cx="4452765" cy="29611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88" y="120080"/>
            <a:ext cx="3376220" cy="33089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908720"/>
            <a:ext cx="3108395" cy="18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PERFIL DE </a:t>
            </a:r>
            <a:r>
              <a:rPr lang="en-US" sz="4400" dirty="0" smtClean="0"/>
              <a:t>LA MUESTRA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54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585657"/>
            <a:ext cx="9144000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0B68BD4-8B48-4EF6-908C-F3F332F2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22" y="1175901"/>
            <a:ext cx="2016224" cy="2016224"/>
          </a:xfrm>
          <a:prstGeom prst="rect">
            <a:avLst/>
          </a:prstGeom>
        </p:spPr>
      </p:pic>
      <p:sp>
        <p:nvSpPr>
          <p:cNvPr id="14" name="Marcador de contenido 4">
            <a:extLst>
              <a:ext uri="{FF2B5EF4-FFF2-40B4-BE49-F238E27FC236}">
                <a16:creationId xmlns="" xmlns:a16="http://schemas.microsoft.com/office/drawing/2014/main" id="{48587FD3-3E45-44F3-8741-65B63E8ED9D0}"/>
              </a:ext>
            </a:extLst>
          </p:cNvPr>
          <p:cNvSpPr txBox="1">
            <a:spLocks/>
          </p:cNvSpPr>
          <p:nvPr/>
        </p:nvSpPr>
        <p:spPr>
          <a:xfrm>
            <a:off x="1201829" y="798562"/>
            <a:ext cx="1169176" cy="438944"/>
          </a:xfrm>
          <a:prstGeom prst="rect">
            <a:avLst/>
          </a:prstGeom>
        </p:spPr>
        <p:txBody>
          <a:bodyPr/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086" indent="-21437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72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834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3947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060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173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285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639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DO" dirty="0"/>
              <a:t>Genero</a:t>
            </a:r>
          </a:p>
        </p:txBody>
      </p:sp>
      <p:graphicFrame>
        <p:nvGraphicFramePr>
          <p:cNvPr id="16" name="Chart 12">
            <a:extLst>
              <a:ext uri="{FF2B5EF4-FFF2-40B4-BE49-F238E27FC236}">
                <a16:creationId xmlns="" xmlns:a16="http://schemas.microsoft.com/office/drawing/2014/main" id="{406C2228-5FB8-425F-B77B-B2264EF41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86592"/>
              </p:ext>
            </p:extLst>
          </p:nvPr>
        </p:nvGraphicFramePr>
        <p:xfrm>
          <a:off x="4648514" y="4023379"/>
          <a:ext cx="438798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Marcador de contenido 4">
            <a:extLst>
              <a:ext uri="{FF2B5EF4-FFF2-40B4-BE49-F238E27FC236}">
                <a16:creationId xmlns="" xmlns:a16="http://schemas.microsoft.com/office/drawing/2014/main" id="{E7AB2C83-0697-45DB-914E-1FB9BB35F9A9}"/>
              </a:ext>
            </a:extLst>
          </p:cNvPr>
          <p:cNvSpPr txBox="1">
            <a:spLocks/>
          </p:cNvSpPr>
          <p:nvPr/>
        </p:nvSpPr>
        <p:spPr>
          <a:xfrm>
            <a:off x="5584946" y="3599121"/>
            <a:ext cx="2168764" cy="438944"/>
          </a:xfrm>
          <a:prstGeom prst="rect">
            <a:avLst/>
          </a:prstGeom>
        </p:spPr>
        <p:txBody>
          <a:bodyPr/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086" indent="-21437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72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834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3947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060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173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285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639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DO" dirty="0"/>
              <a:t>Situación laboral</a:t>
            </a:r>
          </a:p>
        </p:txBody>
      </p:sp>
      <p:pic>
        <p:nvPicPr>
          <p:cNvPr id="4102" name="Picture 6" descr="Imagen relacionada">
            <a:extLst>
              <a:ext uri="{FF2B5EF4-FFF2-40B4-BE49-F238E27FC236}">
                <a16:creationId xmlns="" xmlns:a16="http://schemas.microsoft.com/office/drawing/2014/main" id="{D5165C90-9FF3-4640-ACBB-1BF88657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87" y="5633861"/>
            <a:ext cx="638482" cy="6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áfico 17">
            <a:extLst>
              <a:ext uri="{FF2B5EF4-FFF2-40B4-BE49-F238E27FC236}">
                <a16:creationId xmlns="" xmlns:a16="http://schemas.microsoft.com/office/drawing/2014/main" id="{685DCF10-2BFA-4D6B-A186-070504897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886527"/>
              </p:ext>
            </p:extLst>
          </p:nvPr>
        </p:nvGraphicFramePr>
        <p:xfrm>
          <a:off x="3295898" y="1045574"/>
          <a:ext cx="4387982" cy="241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Marcador de contenido 4">
            <a:extLst>
              <a:ext uri="{FF2B5EF4-FFF2-40B4-BE49-F238E27FC236}">
                <a16:creationId xmlns="" xmlns:a16="http://schemas.microsoft.com/office/drawing/2014/main" id="{A01F0D95-28A8-4028-9EAB-E5CF734E0123}"/>
              </a:ext>
            </a:extLst>
          </p:cNvPr>
          <p:cNvSpPr txBox="1">
            <a:spLocks/>
          </p:cNvSpPr>
          <p:nvPr/>
        </p:nvSpPr>
        <p:spPr>
          <a:xfrm>
            <a:off x="4691531" y="701108"/>
            <a:ext cx="2071711" cy="438944"/>
          </a:xfrm>
          <a:prstGeom prst="rect">
            <a:avLst/>
          </a:prstGeom>
        </p:spPr>
        <p:txBody>
          <a:bodyPr/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086" indent="-21437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72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834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3947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060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173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285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639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DO" dirty="0"/>
              <a:t>Rango de edad</a:t>
            </a:r>
          </a:p>
        </p:txBody>
      </p:sp>
      <p:pic>
        <p:nvPicPr>
          <p:cNvPr id="6146" name="Picture 2" descr="Imagen relacionada">
            <a:extLst>
              <a:ext uri="{FF2B5EF4-FFF2-40B4-BE49-F238E27FC236}">
                <a16:creationId xmlns="" xmlns:a16="http://schemas.microsoft.com/office/drawing/2014/main" id="{C1C7C0EF-1BCF-48EC-9406-9CBC0FEC0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39" y="1051698"/>
            <a:ext cx="115199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68A208CF-7FC7-44E5-8BB3-0F3A29570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681395"/>
              </p:ext>
            </p:extLst>
          </p:nvPr>
        </p:nvGraphicFramePr>
        <p:xfrm>
          <a:off x="107504" y="4023379"/>
          <a:ext cx="44644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Marcador de contenido 4">
            <a:extLst>
              <a:ext uri="{FF2B5EF4-FFF2-40B4-BE49-F238E27FC236}">
                <a16:creationId xmlns="" xmlns:a16="http://schemas.microsoft.com/office/drawing/2014/main" id="{B0FB2680-DF4C-4C9C-949C-D12399674F90}"/>
              </a:ext>
            </a:extLst>
          </p:cNvPr>
          <p:cNvSpPr txBox="1">
            <a:spLocks/>
          </p:cNvSpPr>
          <p:nvPr/>
        </p:nvSpPr>
        <p:spPr>
          <a:xfrm>
            <a:off x="1286623" y="3612554"/>
            <a:ext cx="2168764" cy="438944"/>
          </a:xfrm>
          <a:prstGeom prst="rect">
            <a:avLst/>
          </a:prstGeom>
        </p:spPr>
        <p:txBody>
          <a:bodyPr/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086" indent="-21437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72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834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3947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060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173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285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639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DO" dirty="0"/>
              <a:t>Nivel educativo</a:t>
            </a:r>
          </a:p>
        </p:txBody>
      </p:sp>
      <p:pic>
        <p:nvPicPr>
          <p:cNvPr id="25" name="Picture 12" descr="Imagen relacionada">
            <a:extLst>
              <a:ext uri="{FF2B5EF4-FFF2-40B4-BE49-F238E27FC236}">
                <a16:creationId xmlns="" xmlns:a16="http://schemas.microsoft.com/office/drawing/2014/main" id="{BE3CB508-C94B-4517-8C18-DC319D4A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6" y="5730377"/>
            <a:ext cx="756592" cy="5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PERFIL DE </a:t>
            </a:r>
            <a:r>
              <a:rPr lang="en-US" sz="4400" dirty="0" smtClean="0"/>
              <a:t>LA MUESTRA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55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585657"/>
            <a:ext cx="9144000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="" xmlns:a16="http://schemas.microsoft.com/office/drawing/2014/main" id="{F56EDB1E-6D4C-4334-82D9-8211E7825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355029"/>
              </p:ext>
            </p:extLst>
          </p:nvPr>
        </p:nvGraphicFramePr>
        <p:xfrm>
          <a:off x="179512" y="1245404"/>
          <a:ext cx="4500550" cy="218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Marcador de contenido 4">
            <a:extLst>
              <a:ext uri="{FF2B5EF4-FFF2-40B4-BE49-F238E27FC236}">
                <a16:creationId xmlns="" xmlns:a16="http://schemas.microsoft.com/office/drawing/2014/main" id="{AA13C1DF-0AA8-47F0-9D20-A11E751B2650}"/>
              </a:ext>
            </a:extLst>
          </p:cNvPr>
          <p:cNvSpPr txBox="1">
            <a:spLocks/>
          </p:cNvSpPr>
          <p:nvPr/>
        </p:nvSpPr>
        <p:spPr>
          <a:xfrm>
            <a:off x="833083" y="887309"/>
            <a:ext cx="3429740" cy="438944"/>
          </a:xfrm>
          <a:prstGeom prst="rect">
            <a:avLst/>
          </a:prstGeom>
        </p:spPr>
        <p:txBody>
          <a:bodyPr/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086" indent="-21437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72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834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3947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060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173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285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639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DO" dirty="0"/>
              <a:t>Ingreso promedio del hogar</a:t>
            </a:r>
          </a:p>
        </p:txBody>
      </p:sp>
      <p:pic>
        <p:nvPicPr>
          <p:cNvPr id="23" name="Picture 2" descr="Resultado de imagen para COSTO ANIMADO">
            <a:extLst>
              <a:ext uri="{FF2B5EF4-FFF2-40B4-BE49-F238E27FC236}">
                <a16:creationId xmlns="" xmlns:a16="http://schemas.microsoft.com/office/drawing/2014/main" id="{34831C46-1A78-4C60-9171-2879C0FA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55" y="1326253"/>
            <a:ext cx="784845" cy="7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áfico 23">
            <a:extLst>
              <a:ext uri="{FF2B5EF4-FFF2-40B4-BE49-F238E27FC236}">
                <a16:creationId xmlns="" xmlns:a16="http://schemas.microsoft.com/office/drawing/2014/main" id="{F56EDB1E-6D4C-4334-82D9-8211E7825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48584"/>
              </p:ext>
            </p:extLst>
          </p:nvPr>
        </p:nvGraphicFramePr>
        <p:xfrm>
          <a:off x="4535946" y="3717032"/>
          <a:ext cx="4500550" cy="218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Marcador de contenido 4">
            <a:extLst>
              <a:ext uri="{FF2B5EF4-FFF2-40B4-BE49-F238E27FC236}">
                <a16:creationId xmlns="" xmlns:a16="http://schemas.microsoft.com/office/drawing/2014/main" id="{0924A4C0-2130-412C-ABD4-C0AC3030C058}"/>
              </a:ext>
            </a:extLst>
          </p:cNvPr>
          <p:cNvSpPr txBox="1">
            <a:spLocks/>
          </p:cNvSpPr>
          <p:nvPr/>
        </p:nvSpPr>
        <p:spPr>
          <a:xfrm>
            <a:off x="5071351" y="3353544"/>
            <a:ext cx="3429740" cy="438944"/>
          </a:xfrm>
          <a:prstGeom prst="rect">
            <a:avLst/>
          </a:prstGeom>
        </p:spPr>
        <p:txBody>
          <a:bodyPr/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086" indent="-21437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72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834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3947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060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173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285" indent="-21265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639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DO" dirty="0"/>
              <a:t>Región</a:t>
            </a:r>
          </a:p>
        </p:txBody>
      </p:sp>
      <p:pic>
        <p:nvPicPr>
          <p:cNvPr id="4110" name="Picture 14" descr="Resultado de imagen para mapa rd animado">
            <a:extLst>
              <a:ext uri="{FF2B5EF4-FFF2-40B4-BE49-F238E27FC236}">
                <a16:creationId xmlns="" xmlns:a16="http://schemas.microsoft.com/office/drawing/2014/main" id="{072B8231-1788-4E51-BD84-E987BF9E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6" y="4809926"/>
            <a:ext cx="1191210" cy="10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56</a:t>
            </a:fld>
            <a:endParaRPr lang="es-E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1212262"/>
            <a:ext cx="8075776" cy="511524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DO"/>
            </a:defPPr>
            <a:lvl1pPr marL="381000" indent="-190500" algn="just"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q"/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UNIVERSO: Población general de 18 y más años de edad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 ÁMBITO: Nacional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MUESTRA: 1,797 entrevistas, con un error general de </a:t>
            </a:r>
            <a:r>
              <a:rPr lang="es-ES_tradnl" u="sng" dirty="0"/>
              <a:t>+</a:t>
            </a:r>
            <a:r>
              <a:rPr lang="es-ES_tradnl" dirty="0"/>
              <a:t>2,3%, para un nivel de confianza del 95% (dos sigma) y un p/q=50/50.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CUESTIONARIO: Estructurado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SELECCIÓN: Aleatoria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ENTREVISTA: Personal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FECHA DEL TRABAJO DE CAMPO: Del 7 al 17 de Junio de 2018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REALIZACIÓN: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DO" dirty="0"/>
              <a:t>EMPRESA FUNDADORA DE ADEIMO (Asociación Dominicana de Empresas de Investigación de Mercado y de Opinión)</a:t>
            </a:r>
          </a:p>
        </p:txBody>
      </p:sp>
      <p:pic>
        <p:nvPicPr>
          <p:cNvPr id="9" name="Picture 4" descr="http://media.utp.edu.co/vicerrectoria-de-investigaciones/imagenes/Investigaci%C3%B3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13651"/>
            <a:ext cx="1630563" cy="10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301208"/>
            <a:ext cx="1909486" cy="288032"/>
          </a:xfrm>
          <a:prstGeom prst="rect">
            <a:avLst/>
          </a:prstGeom>
        </p:spPr>
      </p:pic>
      <p:pic>
        <p:nvPicPr>
          <p:cNvPr id="17412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395"/>
            <a:ext cx="85251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38" y="9238"/>
            <a:ext cx="756000" cy="5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2">
            <a:extLst>
              <a:ext uri="{FF2B5EF4-FFF2-40B4-BE49-F238E27FC236}">
                <a16:creationId xmlns="" xmlns:a16="http://schemas.microsoft.com/office/drawing/2014/main" id="{AA610F93-C304-4F2A-ACDB-ADEEAE81FE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3649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FICHA TÉCNICA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EB515C6E-C40B-4105-889F-624D274E8092}"/>
              </a:ext>
            </a:extLst>
          </p:cNvPr>
          <p:cNvSpPr/>
          <p:nvPr/>
        </p:nvSpPr>
        <p:spPr>
          <a:xfrm>
            <a:off x="0" y="585657"/>
            <a:ext cx="9144000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5713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32"/>
          <p:cNvSpPr txBox="1">
            <a:spLocks noChangeArrowheads="1"/>
          </p:cNvSpPr>
          <p:nvPr/>
        </p:nvSpPr>
        <p:spPr bwMode="auto">
          <a:xfrm>
            <a:off x="584689" y="4973515"/>
            <a:ext cx="4385896" cy="14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DO" sz="1477" dirty="0">
                <a:solidFill>
                  <a:srgbClr val="345A88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Avda. Bolívar, 357 casi esq. Socorro Sánchez</a:t>
            </a:r>
          </a:p>
          <a:p>
            <a:r>
              <a:rPr lang="es-ES" altLang="es-DO" sz="1477" dirty="0">
                <a:solidFill>
                  <a:srgbClr val="345A88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Edif. Profesional Elam’s Suite 4 Gazcue</a:t>
            </a:r>
          </a:p>
          <a:p>
            <a:r>
              <a:rPr lang="es-ES" altLang="es-DO" sz="1477" dirty="0">
                <a:solidFill>
                  <a:srgbClr val="345A88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Distrito Nacional  (Santo Domingo)</a:t>
            </a:r>
          </a:p>
          <a:p>
            <a:r>
              <a:rPr lang="es-ES" altLang="es-DO" sz="1477" dirty="0">
                <a:solidFill>
                  <a:srgbClr val="345A88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+1 809 686 3636</a:t>
            </a:r>
          </a:p>
          <a:p>
            <a:r>
              <a:rPr lang="es-ES" altLang="es-DO" sz="1477" dirty="0">
                <a:solidFill>
                  <a:srgbClr val="345A88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info@sigmadosrd.com</a:t>
            </a:r>
          </a:p>
          <a:p>
            <a:r>
              <a:rPr lang="es-ES" altLang="es-DO" sz="1477" dirty="0">
                <a:solidFill>
                  <a:srgbClr val="345A88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      Sigma Dos RD</a:t>
            </a:r>
          </a:p>
        </p:txBody>
      </p:sp>
      <p:pic>
        <p:nvPicPr>
          <p:cNvPr id="36872" name="Picture 9" descr="Resultado de imagen para logo twitter y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20959" r="7825" b="21384"/>
          <a:stretch>
            <a:fillRect/>
          </a:stretch>
        </p:blipFill>
        <p:spPr bwMode="auto">
          <a:xfrm>
            <a:off x="669681" y="6144358"/>
            <a:ext cx="578826" cy="2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8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6</a:t>
            </a:fld>
            <a:endParaRPr lang="es-ES"/>
          </a:p>
        </p:txBody>
      </p:sp>
      <p:graphicFrame>
        <p:nvGraphicFramePr>
          <p:cNvPr id="7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16621"/>
              </p:ext>
            </p:extLst>
          </p:nvPr>
        </p:nvGraphicFramePr>
        <p:xfrm>
          <a:off x="158925" y="2132856"/>
          <a:ext cx="8527876" cy="2940883"/>
        </p:xfrm>
        <a:graphic>
          <a:graphicData uri="http://schemas.openxmlformats.org/drawingml/2006/table">
            <a:tbl>
              <a:tblPr/>
              <a:tblGrid>
                <a:gridCol w="208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17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45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4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5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67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62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17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s-ES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DO" sz="11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s-DO" sz="11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1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 de Educación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s-DO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s-DO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1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Ocupación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kumimoji="0" lang="es-DO" sz="11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2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DO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Basica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Trabajando actualmente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Jubilado o pensionado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Desempleado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Estudiante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Ama de casa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Líneas fijas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89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Líneas móviles prepago (tarjeta e híbridos) y post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89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Internet fijo y móvil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89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TV por suscripción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2"/>
          <p:cNvSpPr txBox="1">
            <a:spLocks/>
          </p:cNvSpPr>
          <p:nvPr/>
        </p:nvSpPr>
        <p:spPr>
          <a:xfrm>
            <a:off x="899591" y="818344"/>
            <a:ext cx="7787209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PERFILES DEMOGRÁFICOS DE USUARIOS SEGÚN SERVICIO</a:t>
            </a:r>
            <a:endParaRPr 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7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3321199" cy="662473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TELEFONIA FIJA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67" y="-12576"/>
            <a:ext cx="5136332" cy="3441576"/>
          </a:xfrm>
          <a:prstGeom prst="rect">
            <a:avLst/>
          </a:prstGeom>
        </p:spPr>
      </p:pic>
      <p:pic>
        <p:nvPicPr>
          <p:cNvPr id="1026" name="Picture 2" descr="Resultado de imagen para telefonia f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67" y="3429000"/>
            <a:ext cx="5156283" cy="3429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23928" y="0"/>
            <a:ext cx="1562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TIPO DE LINEA FIJA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¿Qué tipo de línea tiene usted</a:t>
            </a:r>
            <a:r>
              <a:rPr lang="es-ES" sz="1400" b="1" dirty="0" smtClean="0"/>
              <a:t>?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Base de respuesta</a:t>
            </a:r>
            <a:r>
              <a:rPr lang="es-ES" sz="1400" b="1" dirty="0" smtClean="0">
                <a:solidFill>
                  <a:srgbClr val="FF0000"/>
                </a:solidFill>
              </a:rPr>
              <a:t>: número de personas tienen línea </a:t>
            </a:r>
            <a:r>
              <a:rPr lang="es-ES" sz="1400" b="1" dirty="0">
                <a:solidFill>
                  <a:srgbClr val="FF0000"/>
                </a:solidFill>
              </a:rPr>
              <a:t>fija </a:t>
            </a:r>
            <a:r>
              <a:rPr lang="es-ES" sz="1400" b="1" dirty="0" smtClean="0">
                <a:solidFill>
                  <a:srgbClr val="FF0000"/>
                </a:solidFill>
              </a:rPr>
              <a:t>N= 1,070 (59,6%)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8</a:t>
            </a:fld>
            <a:endParaRPr lang="es-E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329596"/>
              </p:ext>
            </p:extLst>
          </p:nvPr>
        </p:nvGraphicFramePr>
        <p:xfrm>
          <a:off x="1730801" y="19340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05" y="1556792"/>
            <a:ext cx="2086096" cy="15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092" y="161752"/>
            <a:ext cx="7727093" cy="397024"/>
          </a:xfrm>
        </p:spPr>
        <p:txBody>
          <a:bodyPr>
            <a:noAutofit/>
          </a:bodyPr>
          <a:lstStyle/>
          <a:p>
            <a:pPr algn="ctr"/>
            <a:r>
              <a:rPr lang="es-DO" sz="1750" b="1" dirty="0">
                <a:solidFill>
                  <a:schemeClr val="bg1"/>
                </a:solidFill>
              </a:rPr>
              <a:t>PROVEEDORES CONTRATADO DEL SERVICIO DE TELEFONIA FIJA</a:t>
            </a:r>
            <a:endParaRPr lang="es-ES" sz="175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9" y="702172"/>
            <a:ext cx="8964488" cy="360040"/>
          </a:xfrm>
        </p:spPr>
        <p:txBody>
          <a:bodyPr>
            <a:noAutofit/>
          </a:bodyPr>
          <a:lstStyle/>
          <a:p>
            <a:r>
              <a:rPr lang="es-ES" sz="1400" b="1" dirty="0"/>
              <a:t>¿Cuál es el proveedor del servicio de telefonía contratado? </a:t>
            </a:r>
            <a:r>
              <a:rPr lang="es-ES" sz="1400" b="1" dirty="0">
                <a:solidFill>
                  <a:srgbClr val="FF0000"/>
                </a:solidFill>
              </a:rPr>
              <a:t>Respuesta múltiple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ES" smtClean="0"/>
              <a:pPr/>
              <a:t>9</a:t>
            </a:fld>
            <a:endParaRPr lang="es-E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771088"/>
              </p:ext>
            </p:extLst>
          </p:nvPr>
        </p:nvGraphicFramePr>
        <p:xfrm>
          <a:off x="1574459" y="1449642"/>
          <a:ext cx="5832648" cy="305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Resultado de imagen para altice y cl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07" y="1421631"/>
            <a:ext cx="837301" cy="8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ltice y cla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27" y="1952932"/>
            <a:ext cx="54532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viv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6463" r="18431" b="13570"/>
          <a:stretch/>
        </p:blipFill>
        <p:spPr bwMode="auto">
          <a:xfrm>
            <a:off x="3920055" y="2381528"/>
            <a:ext cx="63536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wind tele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3835562" y="2899279"/>
            <a:ext cx="733148" cy="2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skymax dominican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12485" r="14045" b="13881"/>
          <a:stretch/>
        </p:blipFill>
        <p:spPr bwMode="auto">
          <a:xfrm>
            <a:off x="3871294" y="3187516"/>
            <a:ext cx="661685" cy="3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13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19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  <a:fontScheme name="Corbel">
    <a:maj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6186</TotalTime>
  <Words>2765</Words>
  <Application>Microsoft Office PowerPoint</Application>
  <PresentationFormat>Carta (216 x 279 mm)</PresentationFormat>
  <Paragraphs>554</Paragraphs>
  <Slides>57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8" baseType="lpstr">
      <vt:lpstr>Arial</vt:lpstr>
      <vt:lpstr>Arial Black</vt:lpstr>
      <vt:lpstr>Arial Rounded MT Bold</vt:lpstr>
      <vt:lpstr>Berlin Sans FB</vt:lpstr>
      <vt:lpstr>Calibri</vt:lpstr>
      <vt:lpstr>Corbel</vt:lpstr>
      <vt:lpstr>Franklin Gothic Medium</vt:lpstr>
      <vt:lpstr>Sakkal Majalla</vt:lpstr>
      <vt:lpstr>Times New Roman</vt:lpstr>
      <vt:lpstr>Wingdings</vt:lpstr>
      <vt:lpstr>Marketing 16x9</vt:lpstr>
      <vt:lpstr>ESTUDIO DE SATISFACCIÓN DE LOS USUARIOS DE LOS SERVICIOS PÚBLICOS DE TELECOMUNICACIONES</vt:lpstr>
      <vt:lpstr>CONTENIDO</vt:lpstr>
      <vt:lpstr>PERFILES DE USUARIOS DE LOS SERVICIOS</vt:lpstr>
      <vt:lpstr>SERVICIOS</vt:lpstr>
      <vt:lpstr>Presentación de PowerPoint</vt:lpstr>
      <vt:lpstr>Presentación de PowerPoint</vt:lpstr>
      <vt:lpstr>TELEFONIA FIJA</vt:lpstr>
      <vt:lpstr>TIPO DE LINEA FIJA</vt:lpstr>
      <vt:lpstr>PROVEEDORES CONTRATADO DEL SERVICIO DE TELEFONIA FIJA</vt:lpstr>
      <vt:lpstr>Presentación de PowerPoint</vt:lpstr>
      <vt:lpstr>VALORACIÓN DE LOS SERVICIOS DE TELEFONIA FIJA</vt:lpstr>
      <vt:lpstr>PROBLEMAS CON EL SERVICIO DE TELEFONIA FIJA</vt:lpstr>
      <vt:lpstr>PROBLEMAS EXPERIMENTADOS CON EL SERVICIO DE TELEFONIA FIJA</vt:lpstr>
      <vt:lpstr>RECLAMACIONES REALIZADAS</vt:lpstr>
      <vt:lpstr>VALORACIÓN DE LA SOLUCIÓN AL RECLAMO</vt:lpstr>
      <vt:lpstr>VALORACIÓN DEL PROCESO DE RECLAMO Y SOLUCIÓN</vt:lpstr>
      <vt:lpstr>LINEAS MÓVILES PREPAGO Y POST PAGO</vt:lpstr>
      <vt:lpstr>TIPO DE LINEA MÓVIL</vt:lpstr>
      <vt:lpstr>PROVEEDORES CONTRATADO DEL SERVICIO DE TELEFONIA MÓVIL</vt:lpstr>
      <vt:lpstr>Presentación de PowerPoint</vt:lpstr>
      <vt:lpstr>VALORACIÓN DE LOS SERVICIOS DE TELEFONIA MÓVIL</vt:lpstr>
      <vt:lpstr>PROBLEMAS CON EL SERVICIO DE TELEFONIA MÓVIL</vt:lpstr>
      <vt:lpstr>PROBLEMAS EXPERIMENTADOS CON EL SERVICIO DE TELEFONIA MÓVIL</vt:lpstr>
      <vt:lpstr>RECLAMACIONES REALIZADAS</vt:lpstr>
      <vt:lpstr>VALORACIÓN DE LA SOLUCIÓN AL RECLAMO</vt:lpstr>
      <vt:lpstr>VALORACIÓN DEL PROCESO DE RECLAMO Y SOLUCIÓN</vt:lpstr>
      <vt:lpstr>INTERNET FIJO Y MOVIL</vt:lpstr>
      <vt:lpstr>TIPO DE INTERNET </vt:lpstr>
      <vt:lpstr>PROVEEDORES CONTRATADO DEL SERVICIO DE  INTERNET</vt:lpstr>
      <vt:lpstr>Presentación de PowerPoint</vt:lpstr>
      <vt:lpstr>VALORACIÓN DE LOS SERVICIOS DE  INTERNET</vt:lpstr>
      <vt:lpstr>RELACIÓN DE COBRO CON RELACIÓN AL PAQUETE DE INTERNET</vt:lpstr>
      <vt:lpstr>PROBLEMAS CON EL SERVICIO DE  INTERNET</vt:lpstr>
      <vt:lpstr>Presentación de PowerPoint</vt:lpstr>
      <vt:lpstr>RECLAMACIONES REALIZADAS</vt:lpstr>
      <vt:lpstr>VALORACIÓN DE LA SOLUCIÓN AL RECLAMO</vt:lpstr>
      <vt:lpstr>VALORACIÓN DEL PROCESO DE RECLAMO Y SOLUCIÓN</vt:lpstr>
      <vt:lpstr>TV POR SUSCRIPCIÓN</vt:lpstr>
      <vt:lpstr>TIPO DE TV POR SUSCRIPCIÓN</vt:lpstr>
      <vt:lpstr>PROVEEDORES CONTRATADO DEL SERVICIO DE  TV POR SUSCRIPCIÓN</vt:lpstr>
      <vt:lpstr>VALORACIÓN DEL PROVEEDOR DEL SERVICIO DE  TV POR SUSCRIPCIÓN</vt:lpstr>
      <vt:lpstr>VALORACIÓN DE LOS SERVICIOS DE  TV POR SUSCRIPCIÓN</vt:lpstr>
      <vt:lpstr>RELACIÓN DE COBRO CON EL PAQUETE DE TV POR SUSCRIPCIÓN</vt:lpstr>
      <vt:lpstr>PROBLEMAS CON EL SERVICIO DE  TV POR SUSCRIPCIÓN</vt:lpstr>
      <vt:lpstr>Presentación de PowerPoint</vt:lpstr>
      <vt:lpstr>RECLAMACIONES REALIZADAS</vt:lpstr>
      <vt:lpstr>VALORACIÓN DE LA SOLUCIÓN AL RECLAMO</vt:lpstr>
      <vt:lpstr>VALORACIÓN DEL PROCESO DE RECLAMO Y SOLUCIÓN</vt:lpstr>
      <vt:lpstr>PORTABILIDAD NUMÉRICA</vt:lpstr>
      <vt:lpstr>REALIZACIÓN DE PORTABILIDAD NÚMERICA</vt:lpstr>
      <vt:lpstr>SERVICIOS QUE REALIZÓ LA  PORTABILIDAD NUMÉRICA</vt:lpstr>
      <vt:lpstr>CONOCIMIENTO DEL PROCESO PARA SOLICITAR PORTABILIDAD</vt:lpstr>
      <vt:lpstr>PERFIL DE LA MUESTRA Y FICHA TÉCNICA</vt:lpstr>
      <vt:lpstr>PERFIL DE LA MUESTRA</vt:lpstr>
      <vt:lpstr>PERFIL DE LA MUESTRA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BARÓMETRO DEL ESCENARIO POLITICO Y GESTIÓN DEL MINISTERIO DE EDUCACIÓN</dc:title>
  <dc:creator>DELL</dc:creator>
  <cp:lastModifiedBy>Mayjo Gutiérrez</cp:lastModifiedBy>
  <cp:revision>519</cp:revision>
  <cp:lastPrinted>2018-06-13T19:47:15Z</cp:lastPrinted>
  <dcterms:created xsi:type="dcterms:W3CDTF">2018-01-24T17:52:51Z</dcterms:created>
  <dcterms:modified xsi:type="dcterms:W3CDTF">2018-07-25T18:54:43Z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