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ppt/diagrams/colors1.xml" ContentType="application/vnd.openxmlformats-officedocument.drawingml.diagramColors+xml"/>
  <Override PartName="/ppt/slides/slide30.xml" ContentType="application/vnd.openxmlformats-officedocument.presentationml.slide+xml"/>
  <Override PartName="/ppt/notesSlides/notesSlide9.xml" ContentType="application/vnd.openxmlformats-officedocument.presentationml.notes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diagrams/layout1.xml" ContentType="application/vnd.openxmlformats-officedocument.drawingml.diagramLayout+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ppt/notesSlides/notesSlide15.xml" ContentType="application/vnd.openxmlformats-officedocument.presentationml.notesSlide+xml"/>
  <Override PartName="/ppt/diagrams/quickStyle3.xml" ContentType="application/vnd.openxmlformats-officedocument.drawingml.diagramStyl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diagrams/data3.xml" ContentType="application/vnd.openxmlformats-officedocument.drawingml.diagramData+xml"/>
  <Override PartName="/ppt/notesSlides/notesSlide1.xml" ContentType="application/vnd.openxmlformats-officedocument.presentationml.notesSlide+xml"/>
  <Override PartName="/ppt/diagrams/quickStyle1.xml" ContentType="application/vnd.openxmlformats-officedocument.drawingml.diagramStyl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vml" ContentType="application/vnd.openxmlformats-officedocument.vmlDrawing"/>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24.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diagrams/colors3.xml" ContentType="application/vnd.openxmlformats-officedocument.drawingml.diagramColors+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diagrams/layout3.xml" ContentType="application/vnd.openxmlformats-officedocument.drawingml.diagramLayout+xml"/>
  <Override PartName="/ppt/slides/slide32.xml" ContentType="application/vnd.openxmlformats-officedocument.presentationml.slide+xml"/>
  <Override PartName="/ppt/diagrams/colors2.xml" ContentType="application/vnd.openxmlformats-officedocument.drawingml.diagramColors+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Default Extension="gif" ContentType="image/gi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38"/>
  </p:notesMasterIdLst>
  <p:handoutMasterIdLst>
    <p:handoutMasterId r:id="rId39"/>
  </p:handoutMasterIdLst>
  <p:sldIdLst>
    <p:sldId id="256" r:id="rId2"/>
    <p:sldId id="307" r:id="rId3"/>
    <p:sldId id="308" r:id="rId4"/>
    <p:sldId id="309" r:id="rId5"/>
    <p:sldId id="310" r:id="rId6"/>
    <p:sldId id="326" r:id="rId7"/>
    <p:sldId id="312" r:id="rId8"/>
    <p:sldId id="313" r:id="rId9"/>
    <p:sldId id="314" r:id="rId10"/>
    <p:sldId id="315" r:id="rId11"/>
    <p:sldId id="316" r:id="rId12"/>
    <p:sldId id="317" r:id="rId13"/>
    <p:sldId id="324" r:id="rId14"/>
    <p:sldId id="319" r:id="rId15"/>
    <p:sldId id="325" r:id="rId16"/>
    <p:sldId id="320" r:id="rId17"/>
    <p:sldId id="321" r:id="rId18"/>
    <p:sldId id="322" r:id="rId19"/>
    <p:sldId id="323" r:id="rId20"/>
    <p:sldId id="294" r:id="rId21"/>
    <p:sldId id="295" r:id="rId22"/>
    <p:sldId id="328" r:id="rId23"/>
    <p:sldId id="329" r:id="rId24"/>
    <p:sldId id="330" r:id="rId25"/>
    <p:sldId id="331" r:id="rId26"/>
    <p:sldId id="332" r:id="rId27"/>
    <p:sldId id="342" r:id="rId28"/>
    <p:sldId id="341" r:id="rId29"/>
    <p:sldId id="343" r:id="rId30"/>
    <p:sldId id="335" r:id="rId31"/>
    <p:sldId id="337" r:id="rId32"/>
    <p:sldId id="338" r:id="rId33"/>
    <p:sldId id="344" r:id="rId34"/>
    <p:sldId id="340" r:id="rId35"/>
    <p:sldId id="345" r:id="rId36"/>
    <p:sldId id="305"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81168" autoAdjust="0"/>
  </p:normalViewPr>
  <p:slideViewPr>
    <p:cSldViewPr>
      <p:cViewPr varScale="1">
        <p:scale>
          <a:sx n="103" d="100"/>
          <a:sy n="103" d="100"/>
        </p:scale>
        <p:origin x="-104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viewProps" Target="viewProp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ableStyles" Target="tableStyles.xml"/><Relationship Id="rId4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notesMaster" Target="notesMasters/notesMaster1.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iagrams/_rels/data3.xml.rels><?xml version="1.0" encoding="UTF-8" standalone="yes"?>
<Relationships xmlns="http://schemas.openxmlformats.org/package/2006/relationships"><Relationship Id="rId1" Type="http://schemas.openxmlformats.org/officeDocument/2006/relationships/image" Target="../media/image118.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50DF41-9BD2-44C9-8597-FCC39293E7E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DO"/>
        </a:p>
      </dgm:t>
    </dgm:pt>
    <dgm:pt modelId="{1B09E46E-77BB-439C-BD59-BA0D6FC4BFB0}">
      <dgm:prSet/>
      <dgm:spPr/>
      <dgm:t>
        <a:bodyPr/>
        <a:lstStyle/>
        <a:p>
          <a:pPr algn="ctr" rtl="0"/>
          <a:r>
            <a:rPr lang="es-MX" b="0" dirty="0" smtClean="0"/>
            <a:t>ANTES</a:t>
          </a:r>
          <a:endParaRPr lang="es-ES" b="0" dirty="0"/>
        </a:p>
      </dgm:t>
    </dgm:pt>
    <dgm:pt modelId="{BC8AD843-4B30-4946-B8EA-1E866628B277}" type="parTrans" cxnId="{C1463B91-B33C-46B2-B960-034E911A2D57}">
      <dgm:prSet/>
      <dgm:spPr/>
      <dgm:t>
        <a:bodyPr/>
        <a:lstStyle/>
        <a:p>
          <a:endParaRPr lang="es-DO"/>
        </a:p>
      </dgm:t>
    </dgm:pt>
    <dgm:pt modelId="{8BD0F18F-E7AF-46E8-8CCA-56D9B59806E7}" type="sibTrans" cxnId="{C1463B91-B33C-46B2-B960-034E911A2D57}">
      <dgm:prSet/>
      <dgm:spPr/>
      <dgm:t>
        <a:bodyPr/>
        <a:lstStyle/>
        <a:p>
          <a:endParaRPr lang="es-DO"/>
        </a:p>
      </dgm:t>
    </dgm:pt>
    <dgm:pt modelId="{656E5A77-2FFD-467F-8D39-A0DE5210033B}" type="pres">
      <dgm:prSet presAssocID="{2E50DF41-9BD2-44C9-8597-FCC39293E7EF}" presName="linear" presStyleCnt="0">
        <dgm:presLayoutVars>
          <dgm:animLvl val="lvl"/>
          <dgm:resizeHandles val="exact"/>
        </dgm:presLayoutVars>
      </dgm:prSet>
      <dgm:spPr/>
      <dgm:t>
        <a:bodyPr/>
        <a:lstStyle/>
        <a:p>
          <a:endParaRPr lang="es-DO"/>
        </a:p>
      </dgm:t>
    </dgm:pt>
    <dgm:pt modelId="{50AB0B20-CFED-49A4-9C5C-7676E251EF50}" type="pres">
      <dgm:prSet presAssocID="{1B09E46E-77BB-439C-BD59-BA0D6FC4BFB0}" presName="parentText" presStyleLbl="node1" presStyleIdx="0" presStyleCnt="1" custLinFactNeighborX="2273">
        <dgm:presLayoutVars>
          <dgm:chMax val="0"/>
          <dgm:bulletEnabled val="1"/>
        </dgm:presLayoutVars>
      </dgm:prSet>
      <dgm:spPr/>
      <dgm:t>
        <a:bodyPr/>
        <a:lstStyle/>
        <a:p>
          <a:endParaRPr lang="es-DO"/>
        </a:p>
      </dgm:t>
    </dgm:pt>
  </dgm:ptLst>
  <dgm:cxnLst>
    <dgm:cxn modelId="{C1463B91-B33C-46B2-B960-034E911A2D57}" srcId="{2E50DF41-9BD2-44C9-8597-FCC39293E7EF}" destId="{1B09E46E-77BB-439C-BD59-BA0D6FC4BFB0}" srcOrd="0" destOrd="0" parTransId="{BC8AD843-4B30-4946-B8EA-1E866628B277}" sibTransId="{8BD0F18F-E7AF-46E8-8CCA-56D9B59806E7}"/>
    <dgm:cxn modelId="{A05BF24D-81F8-4171-BC78-5BAA7C3E4BCC}" type="presOf" srcId="{1B09E46E-77BB-439C-BD59-BA0D6FC4BFB0}" destId="{50AB0B20-CFED-49A4-9C5C-7676E251EF50}" srcOrd="0" destOrd="0" presId="urn:microsoft.com/office/officeart/2005/8/layout/vList2"/>
    <dgm:cxn modelId="{F59963B3-19C1-4BB9-816E-60CD9107184B}" type="presOf" srcId="{2E50DF41-9BD2-44C9-8597-FCC39293E7EF}" destId="{656E5A77-2FFD-467F-8D39-A0DE5210033B}" srcOrd="0" destOrd="0" presId="urn:microsoft.com/office/officeart/2005/8/layout/vList2"/>
    <dgm:cxn modelId="{1575ABF5-A8F7-41BE-A1F2-36B60E188ED7}" type="presParOf" srcId="{656E5A77-2FFD-467F-8D39-A0DE5210033B}" destId="{50AB0B20-CFED-49A4-9C5C-7676E251EF50}" srcOrd="0"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4F4B9524-978B-4050-B0E1-6AD42161C7AE}"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s-DO"/>
        </a:p>
      </dgm:t>
    </dgm:pt>
    <dgm:pt modelId="{79F7AF9E-73FE-4D92-9D76-953A159D0FD4}">
      <dgm:prSet/>
      <dgm:spPr/>
      <dgm:t>
        <a:bodyPr/>
        <a:lstStyle/>
        <a:p>
          <a:pPr algn="ctr" rtl="0"/>
          <a:r>
            <a:rPr lang="es-MX" b="0" dirty="0" smtClean="0"/>
            <a:t>AHORA</a:t>
          </a:r>
          <a:endParaRPr lang="es-ES" b="0" dirty="0"/>
        </a:p>
      </dgm:t>
    </dgm:pt>
    <dgm:pt modelId="{AC2E3EDC-DA42-4F53-83A9-394E20FD0134}" type="parTrans" cxnId="{59B09FAC-2F48-4FE3-880C-79DB3D645A67}">
      <dgm:prSet/>
      <dgm:spPr/>
      <dgm:t>
        <a:bodyPr/>
        <a:lstStyle/>
        <a:p>
          <a:endParaRPr lang="es-DO"/>
        </a:p>
      </dgm:t>
    </dgm:pt>
    <dgm:pt modelId="{E0493EA6-A8E4-4B94-A8A5-527D5036ECEC}" type="sibTrans" cxnId="{59B09FAC-2F48-4FE3-880C-79DB3D645A67}">
      <dgm:prSet/>
      <dgm:spPr/>
      <dgm:t>
        <a:bodyPr/>
        <a:lstStyle/>
        <a:p>
          <a:endParaRPr lang="es-DO"/>
        </a:p>
      </dgm:t>
    </dgm:pt>
    <dgm:pt modelId="{7C0D4818-EDA4-460F-BEE8-EDC2FC82242D}" type="pres">
      <dgm:prSet presAssocID="{4F4B9524-978B-4050-B0E1-6AD42161C7AE}" presName="linear" presStyleCnt="0">
        <dgm:presLayoutVars>
          <dgm:animLvl val="lvl"/>
          <dgm:resizeHandles val="exact"/>
        </dgm:presLayoutVars>
      </dgm:prSet>
      <dgm:spPr/>
      <dgm:t>
        <a:bodyPr/>
        <a:lstStyle/>
        <a:p>
          <a:endParaRPr lang="es-DO"/>
        </a:p>
      </dgm:t>
    </dgm:pt>
    <dgm:pt modelId="{176A443A-2ADD-4E86-ABE4-17584CFD331C}" type="pres">
      <dgm:prSet presAssocID="{79F7AF9E-73FE-4D92-9D76-953A159D0FD4}" presName="parentText" presStyleLbl="node1" presStyleIdx="0" presStyleCnt="1">
        <dgm:presLayoutVars>
          <dgm:chMax val="0"/>
          <dgm:bulletEnabled val="1"/>
        </dgm:presLayoutVars>
      </dgm:prSet>
      <dgm:spPr/>
      <dgm:t>
        <a:bodyPr/>
        <a:lstStyle/>
        <a:p>
          <a:endParaRPr lang="es-DO"/>
        </a:p>
      </dgm:t>
    </dgm:pt>
  </dgm:ptLst>
  <dgm:cxnLst>
    <dgm:cxn modelId="{BEE8EBE9-B390-48DF-9776-3761B5F3CDB0}" type="presOf" srcId="{4F4B9524-978B-4050-B0E1-6AD42161C7AE}" destId="{7C0D4818-EDA4-460F-BEE8-EDC2FC82242D}" srcOrd="0" destOrd="0" presId="urn:microsoft.com/office/officeart/2005/8/layout/vList2"/>
    <dgm:cxn modelId="{885828EC-E884-4AEA-BD27-73E99D41D6D5}" type="presOf" srcId="{79F7AF9E-73FE-4D92-9D76-953A159D0FD4}" destId="{176A443A-2ADD-4E86-ABE4-17584CFD331C}" srcOrd="0" destOrd="0" presId="urn:microsoft.com/office/officeart/2005/8/layout/vList2"/>
    <dgm:cxn modelId="{59B09FAC-2F48-4FE3-880C-79DB3D645A67}" srcId="{4F4B9524-978B-4050-B0E1-6AD42161C7AE}" destId="{79F7AF9E-73FE-4D92-9D76-953A159D0FD4}" srcOrd="0" destOrd="0" parTransId="{AC2E3EDC-DA42-4F53-83A9-394E20FD0134}" sibTransId="{E0493EA6-A8E4-4B94-A8A5-527D5036ECEC}"/>
    <dgm:cxn modelId="{0FCA0E39-8DD5-4FFC-A354-0EC2DAD4423C}" type="presParOf" srcId="{7C0D4818-EDA4-460F-BEE8-EDC2FC82242D}" destId="{176A443A-2ADD-4E86-ABE4-17584CFD331C}" srcOrd="0"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D44431A7-E710-4DF6-A2A5-AC5B97AFA64C}" type="doc">
      <dgm:prSet loTypeId="urn:microsoft.com/office/officeart/2005/8/layout/vList4" loCatId="list" qsTypeId="urn:microsoft.com/office/officeart/2005/8/quickstyle/simple3" qsCatId="simple" csTypeId="urn:microsoft.com/office/officeart/2005/8/colors/accent5_4" csCatId="accent5" phldr="1"/>
      <dgm:spPr/>
      <dgm:t>
        <a:bodyPr/>
        <a:lstStyle/>
        <a:p>
          <a:endParaRPr lang="es-DO"/>
        </a:p>
      </dgm:t>
    </dgm:pt>
    <dgm:pt modelId="{B9724800-8A4A-4455-A703-2D7445236ADB}">
      <dgm:prSe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es-DO" sz="5400" b="1" cap="none" spc="0" baseline="0" dirty="0" smtClean="0">
              <a:ln w="12700">
                <a:prstDash val="solid"/>
              </a:ln>
              <a:effectLst>
                <a:outerShdw blurRad="41275" dist="20320" dir="1800000" algn="tl" rotWithShape="0">
                  <a:srgbClr val="000000">
                    <a:alpha val="40000"/>
                  </a:srgbClr>
                </a:outerShdw>
              </a:effectLst>
            </a:rPr>
            <a:t>Muchas Gracias</a:t>
          </a:r>
        </a:p>
      </dgm:t>
    </dgm:pt>
    <dgm:pt modelId="{97BC8609-7251-4C42-B0C1-19CB9B8D924A}" type="parTrans" cxnId="{FED363B5-0C1D-44EC-8552-1768FD6D0108}">
      <dgm:prSet/>
      <dgm:spPr/>
      <dgm:t>
        <a:bodyPr/>
        <a:lstStyle/>
        <a:p>
          <a:endParaRPr lang="es-DO"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F475449A-C872-4C66-8097-5A8B06ADA4ED}" type="sibTrans" cxnId="{FED363B5-0C1D-44EC-8552-1768FD6D0108}">
      <dgm:prSet/>
      <dgm:spPr/>
      <dgm:t>
        <a:bodyPr/>
        <a:lstStyle/>
        <a:p>
          <a:endParaRPr lang="es-DO"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E698FA0B-FF78-4D83-B440-F4BC98FC2188}" type="pres">
      <dgm:prSet presAssocID="{D44431A7-E710-4DF6-A2A5-AC5B97AFA64C}" presName="linear" presStyleCnt="0">
        <dgm:presLayoutVars>
          <dgm:dir/>
          <dgm:resizeHandles val="exact"/>
        </dgm:presLayoutVars>
      </dgm:prSet>
      <dgm:spPr/>
      <dgm:t>
        <a:bodyPr/>
        <a:lstStyle/>
        <a:p>
          <a:endParaRPr lang="es-DO"/>
        </a:p>
      </dgm:t>
    </dgm:pt>
    <dgm:pt modelId="{D8E43281-6282-4A7F-B704-22DB76116E75}" type="pres">
      <dgm:prSet presAssocID="{B9724800-8A4A-4455-A703-2D7445236ADB}" presName="comp" presStyleCnt="0"/>
      <dgm:spPr/>
    </dgm:pt>
    <dgm:pt modelId="{2AA174CC-DACA-4BB1-AE42-92CAB9B8540D}" type="pres">
      <dgm:prSet presAssocID="{B9724800-8A4A-4455-A703-2D7445236ADB}" presName="box" presStyleLbl="node1" presStyleIdx="0" presStyleCnt="1"/>
      <dgm:spPr/>
      <dgm:t>
        <a:bodyPr/>
        <a:lstStyle/>
        <a:p>
          <a:endParaRPr lang="es-DO"/>
        </a:p>
      </dgm:t>
    </dgm:pt>
    <dgm:pt modelId="{26FEAB29-6CCC-4A68-8486-B0F5E94ACA8B}" type="pres">
      <dgm:prSet presAssocID="{B9724800-8A4A-4455-A703-2D7445236ADB}" presName="img" presStyleLbl="fgImgPlace1" presStyleIdx="0" presStyleCnt="1" custScaleY="62500"/>
      <dgm:spPr>
        <a:blipFill rotWithShape="0">
          <a:blip xmlns:r="http://schemas.openxmlformats.org/officeDocument/2006/relationships" r:embed="rId1"/>
          <a:stretch>
            <a:fillRect/>
          </a:stretch>
        </a:blipFill>
      </dgm:spPr>
      <dgm:t>
        <a:bodyPr/>
        <a:lstStyle/>
        <a:p>
          <a:endParaRPr lang="es-DO"/>
        </a:p>
      </dgm:t>
    </dgm:pt>
    <dgm:pt modelId="{09D0A827-9980-456F-AFBA-54E6862A18CE}" type="pres">
      <dgm:prSet presAssocID="{B9724800-8A4A-4455-A703-2D7445236ADB}" presName="text" presStyleLbl="node1" presStyleIdx="0" presStyleCnt="1">
        <dgm:presLayoutVars>
          <dgm:bulletEnabled val="1"/>
        </dgm:presLayoutVars>
      </dgm:prSet>
      <dgm:spPr/>
      <dgm:t>
        <a:bodyPr/>
        <a:lstStyle/>
        <a:p>
          <a:endParaRPr lang="es-DO"/>
        </a:p>
      </dgm:t>
    </dgm:pt>
  </dgm:ptLst>
  <dgm:cxnLst>
    <dgm:cxn modelId="{FED363B5-0C1D-44EC-8552-1768FD6D0108}" srcId="{D44431A7-E710-4DF6-A2A5-AC5B97AFA64C}" destId="{B9724800-8A4A-4455-A703-2D7445236ADB}" srcOrd="0" destOrd="0" parTransId="{97BC8609-7251-4C42-B0C1-19CB9B8D924A}" sibTransId="{F475449A-C872-4C66-8097-5A8B06ADA4ED}"/>
    <dgm:cxn modelId="{3FFBA8A5-8FB9-4279-A2BA-074640F65441}" type="presOf" srcId="{B9724800-8A4A-4455-A703-2D7445236ADB}" destId="{2AA174CC-DACA-4BB1-AE42-92CAB9B8540D}" srcOrd="0" destOrd="0" presId="urn:microsoft.com/office/officeart/2005/8/layout/vList4"/>
    <dgm:cxn modelId="{760D2D64-9000-4F64-9EC0-8855FEDA42A4}" type="presOf" srcId="{D44431A7-E710-4DF6-A2A5-AC5B97AFA64C}" destId="{E698FA0B-FF78-4D83-B440-F4BC98FC2188}" srcOrd="0" destOrd="0" presId="urn:microsoft.com/office/officeart/2005/8/layout/vList4"/>
    <dgm:cxn modelId="{5CDFC786-1BCF-4D78-BE11-F1F86AF84A5A}" type="presOf" srcId="{B9724800-8A4A-4455-A703-2D7445236ADB}" destId="{09D0A827-9980-456F-AFBA-54E6862A18CE}" srcOrd="1" destOrd="0" presId="urn:microsoft.com/office/officeart/2005/8/layout/vList4"/>
    <dgm:cxn modelId="{CB4EAC51-71BB-4446-A640-2386BF63D485}" type="presParOf" srcId="{E698FA0B-FF78-4D83-B440-F4BC98FC2188}" destId="{D8E43281-6282-4A7F-B704-22DB76116E75}" srcOrd="0" destOrd="0" presId="urn:microsoft.com/office/officeart/2005/8/layout/vList4"/>
    <dgm:cxn modelId="{651CF5C9-6D32-4A32-B1CF-2F331689C1AA}" type="presParOf" srcId="{D8E43281-6282-4A7F-B704-22DB76116E75}" destId="{2AA174CC-DACA-4BB1-AE42-92CAB9B8540D}" srcOrd="0" destOrd="0" presId="urn:microsoft.com/office/officeart/2005/8/layout/vList4"/>
    <dgm:cxn modelId="{2E7C92DB-285B-407C-A950-A8237D3B672B}" type="presParOf" srcId="{D8E43281-6282-4A7F-B704-22DB76116E75}" destId="{26FEAB29-6CCC-4A68-8486-B0F5E94ACA8B}" srcOrd="1" destOrd="0" presId="urn:microsoft.com/office/officeart/2005/8/layout/vList4"/>
    <dgm:cxn modelId="{65464F1D-AD2F-4039-804A-4E6D8D28FDC4}" type="presParOf" srcId="{D8E43281-6282-4A7F-B704-22DB76116E75}" destId="{09D0A827-9980-456F-AFBA-54E6862A18CE}" srcOrd="2" destOrd="0" presId="urn:microsoft.com/office/officeart/2005/8/layout/vList4"/>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DO"/>
          </a:p>
        </p:txBody>
      </p:sp>
      <p:sp>
        <p:nvSpPr>
          <p:cNvPr id="3" name="2 Marcador de fecha"/>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6194828-8EBC-4BE7-9F05-F908D635292D}" type="datetimeFigureOut">
              <a:rPr lang="es-DO" smtClean="0"/>
              <a:pPr/>
              <a:t>6/4/09</a:t>
            </a:fld>
            <a:endParaRPr lang="es-DO"/>
          </a:p>
        </p:txBody>
      </p:sp>
      <p:sp>
        <p:nvSpPr>
          <p:cNvPr id="4" name="3 Marcador de pie de página"/>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s-DO"/>
          </a:p>
        </p:txBody>
      </p:sp>
      <p:sp>
        <p:nvSpPr>
          <p:cNvPr id="5" name="4 Marcador de número de diapositiva"/>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0CC4F9D-1583-4FD5-9EAD-5B8F82EAAEC1}" type="slidenum">
              <a:rPr lang="es-DO" smtClean="0"/>
              <a:pPr/>
              <a:t>‹#›</a:t>
            </a:fld>
            <a:endParaRPr lang="es-DO"/>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DO"/>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2042FCB-51C2-47AF-B966-DB7467241E2D}" type="datetimeFigureOut">
              <a:rPr lang="en-US" smtClean="0"/>
              <a:pPr/>
              <a:t>6/4/09</a:t>
            </a:fld>
            <a:endParaRPr lang="es-DO"/>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s-DO"/>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DO"/>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A0A4280-6B36-436E-956C-9C98253AF9DD}" type="slidenum">
              <a:rPr lang="es-DO" smtClean="0"/>
              <a:pPr/>
              <a:t>‹#›</a:t>
            </a:fld>
            <a:endParaRPr lang="es-D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EL TÉRMINO SOCIEDAD DEL CONOCIMIENTO TAMBIÉN CONOCIDO COMO SOCIEDAD DEL SABER, SE EMPEZÓ A DELINEAR EN LOS AÑOS 90 Y FUE ASOCIADO A LA SOCIEDAD DE LA INFORMACIÓN, POR SU RELACIÓN INTRÍNSECA CON EL INTERNET Y POR LO TANTO CON LAS TECNOLOGÍAS DE LA INFORMACIÓN Y LAS COMUNICACIONES (TICS).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COMO RESULTADO DE UN CONSENSO MUNDIAL, LA DECLARACIÓN DE GINEBRA QUE FUE PRODUCTO DE LA CUMBRE MUNDIAL DE LA SOCIEDAD DE LA INFORMACIÓN (CMSI), A INICIATIVA DE LA ORGANIZACIÓN DE LAS NACIONES UNIDAS Y COORDINADA POR LA UNIÓN INTERNACIONAL DE TELECOMUNICACIONES,  EXPRESA EN SU PRIMER ARTÍCULO:</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“DECLARAMOS NUESTRO DESEO Y COMPROMISO COMUNES DE CONSTRUIR UNA SOCIEDAD DE LA INFORMACIÓN CENTRADA EN LA PERSONA, INTEGRADORA Y ORIENTADA AL DESARROLLO, EN QUE  PUEDAN CREAR, CONSULTAR, UTILIZAR Y COMPARTIR LA INFORMACIÓN Y EL CONOCIMIENTO, PARA QUE LAS PERSONAS, LAS COMUNIDADES Y LOS PUEBLOS PUEDAN EMPLEAR  PLENAMENTE SUS POSIBILIDADES EN LA PROMOCIÓN DE SU DESARROLLO SOSTENIBLE Y EN LA MEJORA DE SU CALIDAD DE VIDA, SOBRE LA BASE DE LOS PROPÓSITOS Y PRINCIPIOS DE LA CARTA DE LAS NACIONES UNIDAS Y RESPETANDO PLENAMENTE Y DEFENDIENDO LA DECLARACIÓN UNIVERSAL DE DERECHOS HUMANOS".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DENTRO DE ESTE CONTEXTO DE SOCIEDAD DE LA INFORMACIÓN, ES QUE LA TECNOLOGÍA Y ESPECIALMENTE LAS TECNOLOGÍAS DE LA INFORMACIÓN Y COMUNICACIÓN (TICS) SON EL MOTOR QUE MUEVE A ESTA SOCIEDAD.</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1</a:t>
            </a:fld>
            <a:endParaRPr lang="es-DO"/>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 Y EL SECTOR ES RESPONSABLE DEL 15 % DEL PRODUCTO INTERNO BRUTO (PIB), UNO DE LOS MÁS IMPORTANTES SECTORES EN EL PAÍS Y UNO DE LOS MÁS ALTOS SI SE COMPARA CON OTROS PAÍSES DE LA REGIÓN.</a:t>
            </a:r>
            <a:endParaRPr lang="es-DO" sz="1200" kern="1200" dirty="0">
              <a:solidFill>
                <a:schemeClr val="tx1"/>
              </a:solidFill>
              <a:latin typeface="+mn-lt"/>
              <a:ea typeface="+mn-ea"/>
              <a:cs typeface="+mn-cs"/>
            </a:endParaRPr>
          </a:p>
        </p:txBody>
      </p:sp>
      <p:sp>
        <p:nvSpPr>
          <p:cNvPr id="317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9E20D6-F75E-4CD4-B4FF-8FBA02EE7CC3}" type="slidenum">
              <a:rPr lang="es-ES"/>
              <a:pPr fontAlgn="base">
                <a:spcBef>
                  <a:spcPct val="0"/>
                </a:spcBef>
                <a:spcAft>
                  <a:spcPct val="0"/>
                </a:spcAft>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LAS CIFRAS MACROECONÓMICAS MENCIONADAS RATIFICAN QUE ESAS POLÍTICAS ESTÁN TENIENDO ÉXITO, PERO TAMBIÉN ES VERDAD QUE, COMO HA SUCEDIDO EN TODO EL MUNDO, LAS EMPRESAS NO SE SIENTEN INTERESADAS EN EXPANDIR SUS SERVICIOS A LAS ZONAS RURALES, PUES CONSIDERAN QUE NO HAY MERCADO Y SU RETORNO DE CAPITAL NO ESTARÍA GARANTIZADO, ESO SUCEDE EN LA REPÚBLICA DOMINICANA Y SE HA  VISTO QUE EN LAS CINCO PRINCIPALES CIUDADES DEL PAÍS HAY MUCHA COMPETENCIA Y VARIEDAD DE SERVICIOS, PERO LAS ÁREAS RURALES ESTABAN MUY POCO SERVIDAS.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PARA SUPERAR ESE DESAFÍO, EL INDOTEL HA APLICADO DOS POLÍTICAS. LA PRIMERA CONSISTIÓ EN DEMOSTRAR MEDIANTE PROYECTOS PILOTOS QUE EL SECTOR RURAL NO SERVIDO ESTA ÁVIDO DE SERVICIOS, QUE LO QUIERE TENER Y ESTÁ DISPUESTO A PAGARLO.</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LA MEJOR MUESTRA DE ESO ES LO SUCEDIDO EN LOS BOTADOS DE MONTE PLATA UNA PEQUEÑA LOCALIDAD A TAN SOLO 35 KM DE LA CAPITAL, DONDE HASTA NOVIEMBRE DE 2007, NO HABÍA NI UN TELÉFONO PÚBLICO QUE LA POBLACIÓN PUDIESE UTILIZAR AÚN EN CASO DE EMERGENCIA.</a:t>
            </a:r>
            <a:endParaRPr lang="es-DO" sz="1200" kern="1200" dirty="0" smtClean="0">
              <a:solidFill>
                <a:schemeClr val="tx1"/>
              </a:solidFill>
              <a:latin typeface="+mn-lt"/>
              <a:ea typeface="+mn-ea"/>
              <a:cs typeface="+mn-cs"/>
            </a:endParaRPr>
          </a:p>
          <a:p>
            <a:endParaRPr lang="es-DO" dirty="0"/>
          </a:p>
        </p:txBody>
      </p:sp>
      <p:sp>
        <p:nvSpPr>
          <p:cNvPr id="4" name="Slide Number Placeholder 3"/>
          <p:cNvSpPr>
            <a:spLocks noGrp="1"/>
          </p:cNvSpPr>
          <p:nvPr>
            <p:ph type="sldNum" sz="quarter" idx="10"/>
          </p:nvPr>
        </p:nvSpPr>
        <p:spPr/>
        <p:txBody>
          <a:bodyPr/>
          <a:lstStyle/>
          <a:p>
            <a:fld id="{387ADC10-2A5B-42E4-B40E-8893DFFF1016}" type="slidenum">
              <a:rPr lang="es-DO" smtClean="0"/>
              <a:pPr/>
              <a:t>11</a:t>
            </a:fld>
            <a:endParaRPr lang="es-DO"/>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EN LOS BOTADOS QUEDÓ DEMOSTRADO QUE LA GENTE ESTABA ÁVIDA DE TECNOLOGÍA, QUE LOS JÓVENES  SABÍAN INCLUSO ARMAR Y DESARMAR COMPUTADORAS, ESO LLAMÓ LA ATENCIÓN DE LAS OPERADORAS Y HOY DÍA LA GENTE DE LOS BOTADOS PUEDE CONECTARSE AL INTERNET DE BANDA ANCHA AÚN DESDE LA CALLE Y TENER SERVICIOS DOMICILIARIOS DE CLARO-CODETEL Y ELEGIR TELÉFONOS CELULARES DE LAS EMPRESAS CLARO-CODETEL O DE ORANGE.</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ES DECIR, HEMOS INCENTIVADO CON UNA EXPERIENCIA PRÁCTICA A QUE LAS EMPRESAS VEAN CON OTROS OJOS A LAS ÁREAS RURALES Y AHORA SE PUEDE VER LA GRAN EXPANSIÓN DE LA COBERTURA DE LAS EMPRESAS CELULARES QUE YA CUBREN GRAN PARTE DEL PAÍS. </a:t>
            </a:r>
            <a:endParaRPr lang="es-DO" sz="1200" kern="1200" dirty="0" smtClean="0">
              <a:solidFill>
                <a:schemeClr val="tx1"/>
              </a:solidFill>
              <a:latin typeface="+mn-lt"/>
              <a:ea typeface="+mn-ea"/>
              <a:cs typeface="+mn-cs"/>
            </a:endParaRPr>
          </a:p>
          <a:p>
            <a:endParaRPr lang="es-NI" dirty="0"/>
          </a:p>
        </p:txBody>
      </p:sp>
      <p:sp>
        <p:nvSpPr>
          <p:cNvPr id="4" name="Slide Number Placeholder 3"/>
          <p:cNvSpPr>
            <a:spLocks noGrp="1"/>
          </p:cNvSpPr>
          <p:nvPr>
            <p:ph type="sldNum" sz="quarter" idx="10"/>
          </p:nvPr>
        </p:nvSpPr>
        <p:spPr/>
        <p:txBody>
          <a:bodyPr/>
          <a:lstStyle/>
          <a:p>
            <a:pPr>
              <a:defRPr/>
            </a:pPr>
            <a:fld id="{682F3E97-652D-4496-944A-A8254E84F66D}" type="slidenum">
              <a:rPr lang="es-DO" smtClean="0"/>
              <a:pPr>
                <a:defRPr/>
              </a:pPr>
              <a:t>12</a:t>
            </a:fld>
            <a:endParaRPr lang="es-DO"/>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6F2DE-C719-4006-8C80-B1DD9D7E3B98}" type="slidenum">
              <a:rPr lang="es-ES"/>
              <a:pPr/>
              <a:t>13</a:t>
            </a:fld>
            <a:endParaRPr lang="es-ES" dirty="0"/>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CON ESO SE LOGRÓ  EL PRIMER OBJETIVO QUE FUE QUE EL MERCADO HAGA SU TRABAJO, PERO ESO NO ERA SUFICIENTE Y SE DISEÑÓ UN PROYECTO “CONECTIVIDAD RURAL DE BANDA ANCHA”.</a:t>
            </a:r>
            <a:endParaRPr lang="es-DO" sz="1200" kern="1200" dirty="0" smtClean="0">
              <a:solidFill>
                <a:schemeClr val="tx1"/>
              </a:solidFill>
              <a:latin typeface="+mn-lt"/>
              <a:ea typeface="+mn-ea"/>
              <a:cs typeface="+mn-cs"/>
            </a:endParaRPr>
          </a:p>
          <a:p>
            <a:pPr defTabSz="931774">
              <a:defRPr/>
            </a:pPr>
            <a:endParaRPr lang="es-DO"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CON LA FINALIDAD DE QUE LOS HABITANTES DE TODOS LOS MUNICIPIOS Y DISTRITOS MUNICIPALES DEL PAÍS.</a:t>
            </a:r>
            <a:endParaRPr lang="es-DO" sz="1200" kern="1200" dirty="0">
              <a:solidFill>
                <a:schemeClr val="tx1"/>
              </a:solidFill>
              <a:latin typeface="+mn-lt"/>
              <a:ea typeface="+mn-ea"/>
              <a:cs typeface="+mn-cs"/>
            </a:endParaRPr>
          </a:p>
        </p:txBody>
      </p:sp>
      <p:sp>
        <p:nvSpPr>
          <p:cNvPr id="79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850125-AE57-4206-B3C0-02BA620B07D3}"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Y 179 PARAJES DE LAS 16 PROVINCIAS MÁS POBRES, TENGAN LA POSIBILIDAD DE CONTAR CON TELÉFONOS DOMICILIARIOS E INTERNET DE BANDA ANCHA.</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ESE PROYECTO SE LICITÓ INTERNACIONALMENTE Y CLARO-CODETEL SE ADJUDICÓ EL PROYECTO Y LO VIENE EJECUTANDO. PARA SEPTIEMBRE DE ESTE AÑO ESTARÁ CONCLUIDO. </a:t>
            </a:r>
            <a:endParaRPr lang="es-DO" sz="1200" kern="1200" dirty="0" smtClean="0">
              <a:solidFill>
                <a:schemeClr val="tx1"/>
              </a:solidFill>
              <a:latin typeface="+mn-lt"/>
              <a:ea typeface="+mn-ea"/>
              <a:cs typeface="+mn-cs"/>
            </a:endParaRPr>
          </a:p>
          <a:p>
            <a:endParaRPr lang="es-DO" dirty="0" smtClean="0"/>
          </a:p>
          <a:p>
            <a:pPr eaLnBrk="1" hangingPunct="1">
              <a:spcBef>
                <a:spcPct val="0"/>
              </a:spcBef>
            </a:pPr>
            <a:endParaRPr lang="es-DO" dirty="0"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E07C8C-AB54-4ADF-AC1A-0C6CE729777E}"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YA TENEMOS 108 LOCALIDADES CON SERVICIO DE TELEFONIA DOMICILIARIA.</a:t>
            </a:r>
            <a:endParaRPr lang="es-DO" sz="1200" kern="1200" dirty="0">
              <a:solidFill>
                <a:schemeClr val="tx1"/>
              </a:solidFill>
              <a:latin typeface="+mn-lt"/>
              <a:ea typeface="+mn-ea"/>
              <a:cs typeface="+mn-cs"/>
            </a:endParaRPr>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D031E1-0A07-48B6-9A44-C681808A3472}" type="slidenum">
              <a:rPr lang="es-NI" smtClean="0">
                <a:latin typeface="Arial" pitchFamily="34" charset="0"/>
              </a:rPr>
              <a:pPr/>
              <a:t>16</a:t>
            </a:fld>
            <a:endParaRPr lang="es-NI"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Y DONDE LAS FAMILIAS QUE PUEDAN PAGAR TENDRAN TAMBIEN INTERNET EN SUS CASAS</a:t>
            </a:r>
            <a:endParaRPr lang="es-DO" sz="1200" kern="1200" dirty="0" smtClean="0">
              <a:solidFill>
                <a:schemeClr val="tx1"/>
              </a:solidFill>
              <a:latin typeface="+mn-lt"/>
              <a:ea typeface="+mn-ea"/>
              <a:cs typeface="+mn-cs"/>
            </a:endParaRPr>
          </a:p>
          <a:p>
            <a:endParaRPr lang="es-DO" dirty="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8205FB-2166-40C8-BD20-48ACE99F7922}" type="slidenum">
              <a:rPr lang="es-NI" smtClean="0">
                <a:latin typeface="Arial" pitchFamily="34" charset="0"/>
              </a:rPr>
              <a:pPr/>
              <a:t>17</a:t>
            </a:fld>
            <a:endParaRPr lang="es-NI"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PARA QUE LOS SERVICIOS, YA SEAN DE TELEFONÍA O DE INTERNET, LLEGUEN A LA MAYOR CANTIDAD DE POBLACIÓN Y ESPECIALMENTE A LOS DE MENOS RECURSOS QUE NO PUEDEN PAGAR UN TELÉFONO DOMICILIARIO O CELULAR Y COMPRAR UNA COMPUTADORA, EL INDOTEL ESTÁ PROMOCIONANDO LA INSTALACIÓN DE CENTROS DE LLAMADAS.</a:t>
            </a:r>
            <a:endParaRPr lang="es-DO" sz="1200" kern="1200" dirty="0" smtClean="0">
              <a:solidFill>
                <a:schemeClr val="tx1"/>
              </a:solidFill>
              <a:latin typeface="+mn-lt"/>
              <a:ea typeface="+mn-ea"/>
              <a:cs typeface="+mn-cs"/>
            </a:endParaRPr>
          </a:p>
          <a:p>
            <a:endParaRPr lang="en-US" dirty="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B7EEE1-530E-4EC7-A9B1-471680E7AF54}" type="slidenum">
              <a:rPr lang="es-NI" smtClean="0">
                <a:latin typeface="Arial" pitchFamily="34" charset="0"/>
              </a:rPr>
              <a:pPr/>
              <a:t>18</a:t>
            </a:fld>
            <a:endParaRPr lang="es-NI"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Y CENTROS INTERNET, DESDE DONDE  A UN PRECIO MÓDICO PODRÁN HACER SUS LLAMADAS  Y CONECTARSE AL INTERNET.</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CON ESAS DOS POLÍTICAS Y ACTIVIDADES SE ESTÁ LOGRANDO QUE LA INFRAESTRUCTURA SE AMPLÍE Y QUE LA POBLACIÓN TENGA ACCESO A LOS SERVICIOS DE TELECOMUNICACIONES YA SEA DESDE SU CASA O DESDE LOS CENTROS DE ACCESO PÚBLICO.</a:t>
            </a:r>
            <a:endParaRPr lang="es-DO" sz="1200" kern="1200" dirty="0" smtClean="0">
              <a:solidFill>
                <a:schemeClr val="tx1"/>
              </a:solidFill>
              <a:latin typeface="+mn-lt"/>
              <a:ea typeface="+mn-ea"/>
              <a:cs typeface="+mn-cs"/>
            </a:endParaRPr>
          </a:p>
          <a:p>
            <a:endParaRPr lang="en-US" dirty="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B7EEE1-530E-4EC7-A9B1-471680E7AF54}" type="slidenum">
              <a:rPr lang="es-NI" smtClean="0">
                <a:latin typeface="Arial" pitchFamily="34" charset="0"/>
              </a:rPr>
              <a:pPr/>
              <a:t>19</a:t>
            </a:fld>
            <a:endParaRPr lang="es-NI"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PRODUCTO DEL USO INTENSIVO DE LAS TICS Y DEL DESARROLLO VERTIGINOSO QUE TIENE LA INDUSTRIA DE LAS TELECOMUNICACIONES,  SE EMPIEZA A DAR LA CONVERGENCIA DE ALGUNOS SERVICIOS, COMO LA TELEFONÍA FIJA, EL INTERNET Y LA TELEVISIÓN DE PAGA, CONOCIDO COMO TRIPLE PLAY. Y AHORA SE EMPIEZA A  HABLAR DEL CUÁDRUPLE PLAY, EN EL CUAL A LOS SERVICIOS ANTERIORMENTE MENCIONADOS SE AGREGA LA TELEFONÍA CELULAR.  ES  DECIR,  QUE EL USUARIO PUEDE RECIBIR LOS CUATRO SERVICIOS POR LA  MISMA RED;  Y AÚN MÁS, EN EL MISMO EQUIPO. ES DECIR, QUE YA ESTAMOS DENTRO DE UN MARCO DE CONVERGENCIA DE SERVICIOS, TAMBIÉN DE EQUIPOS Y DE FACTURAS.</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2</a:t>
            </a:fld>
            <a:endParaRPr lang="es-DO"/>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3137" name="Slide Image Placeholder 1"/>
          <p:cNvSpPr>
            <a:spLocks noGrp="1" noRot="1" noChangeAspect="1" noTextEdit="1"/>
          </p:cNvSpPr>
          <p:nvPr>
            <p:ph type="sldImg"/>
          </p:nvPr>
        </p:nvSpPr>
        <p:spPr bwMode="auto">
          <a:xfrm>
            <a:off x="1179513" y="696913"/>
            <a:ext cx="4649787" cy="3486150"/>
          </a:xfrm>
          <a:noFill/>
          <a:ln>
            <a:solidFill>
              <a:srgbClr val="000000"/>
            </a:solidFill>
            <a:miter lim="800000"/>
            <a:headEnd/>
            <a:tailEnd/>
          </a:ln>
        </p:spPr>
      </p:sp>
      <p:sp>
        <p:nvSpPr>
          <p:cNvPr id="603138"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AHORA PRESENTARE LA FORMA COMO LOS DIFERENTES SECTORES PUEDEN USAR LAS TICS Y LO QUE EN REPÚBLICA DOMINICANA ESTAMOS HACIENDO EN ESTOS CAMPOS: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PARA QUE LA MAYOR CANTIDAD DE POBLACIÓN TENGA LA OPORTUNIDAD DE CAPACITARSE Y USAR LAS NUEVAS TECNOLOGÍAS DE LA INFORMACIÓN Y COMUNICACIÓN, EL INDOTEL LANZÓ  EL PROYECTO DE INSTALACIÓN DE CENTROS DE CAPACITACIÓN EN INFORMÁTICA (CCI) QUE CONJUNTAMENTE CON OTRAS INICIATIVAS DE ORGANISMOS NO GUBERNAMENTALES, COMUNITARIAS Y LAS IGLESIAS, PERMITEN QUE LA COMUNIDAD EN GENERAL TENGA LA POSIBILIDAD DE CAPACITARSE, APRENDER A USAR UNA COMPUTADORA Y APRENDER INFORMÁTICA BÁSICA.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EN EL CASO DE LOS CCI DEL INDOTEL,  DONDE LA SOSTENIBILIDAD ESTÁ A CARGO DE LAS ORGANIZACIONES COMUNITARIAS, LOS NIÑOS JÓVENES Y ADULTOS RECIBEN LOS CURSOS TOTALMENTE GRATIS  Y CONFORME VA LLEGANDO EL INTERNET DE BANDA ANCHA VAN CONECTÁNDOSE AL  MUNDO Y TIENEN LA POSIBILIDAD DE ACCEDER A LA SOCIEDAD DEL SIGLO XXI, TODO ESTO A NINGÚN COSTO.</a:t>
            </a:r>
            <a:endParaRPr lang="es-DO" sz="1200" kern="1200" dirty="0" smtClean="0">
              <a:solidFill>
                <a:schemeClr val="tx1"/>
              </a:solidFill>
              <a:latin typeface="+mn-lt"/>
              <a:ea typeface="+mn-ea"/>
              <a:cs typeface="+mn-cs"/>
            </a:endParaRPr>
          </a:p>
          <a:p>
            <a:endParaRPr lang="es-DO" dirty="0" smtClean="0"/>
          </a:p>
        </p:txBody>
      </p:sp>
      <p:sp>
        <p:nvSpPr>
          <p:cNvPr id="603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4D6357-7F6D-4D88-A792-1F81096C942E}" type="slidenum">
              <a:rPr lang="en-GB" smtClean="0"/>
              <a:pPr/>
              <a:t>20</a:t>
            </a:fld>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1179513" y="696913"/>
            <a:ext cx="4649787" cy="3486150"/>
          </a:xfrm>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ES DECIR, QUE EN LAS CASI 900 SALAS DEL CONOCIMIENTO QUE EL INODOTEL HA INSTALADO Y QUE SE ENCUENTRAN A LO LARGO Y ANCHO DEL PAÍS, LA POBLACIÓN TIENE LA OPORTUNIDAD DE APRENDER, CAPACITARSE Y PROGRESIVAMENTE CONECTARSE  AL MUNDO.</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LOS CENTROS DE CAPACITACIÓN EN INFORMÁTICA HAN SIDO INSTALADOS  PRÁCTICAMENTE  PARA TODOS LOS SECTORES, A CONTINUACIÓN HARE UN RECUENTO DE LO QUE SE PUEDE HACER CON ESTAS TECNOLOGÍAS EN LOS PRINCIPALES SECTORES Y LO QUE ESTAMOS HACIENDO EN REPÚBLICA DOMINICANA. </a:t>
            </a:r>
            <a:endParaRPr lang="es-DO" sz="1200" kern="1200" dirty="0" smtClean="0">
              <a:solidFill>
                <a:schemeClr val="tx1"/>
              </a:solidFill>
              <a:latin typeface="+mn-lt"/>
              <a:ea typeface="+mn-ea"/>
              <a:cs typeface="+mn-cs"/>
            </a:endParaRPr>
          </a:p>
          <a:p>
            <a:endParaRPr lang="en-US" dirty="0"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FC8ADB-EB14-4A7D-A01D-66DF4AF9A58D}" type="slidenum">
              <a:rPr lang="en-GB" smtClean="0">
                <a:latin typeface="Arial" pitchFamily="34" charset="0"/>
              </a:rPr>
              <a:pPr/>
              <a:t>21</a:t>
            </a:fld>
            <a:endParaRPr lang="en-GB"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EDUCACIÓN, CULTURA Y ENTRETENIMIENTO</a:t>
            </a:r>
            <a:r>
              <a:rPr lang="es-ES" sz="1200" kern="1200" dirty="0" smtClean="0">
                <a:solidFill>
                  <a:schemeClr val="tx1"/>
                </a:solidFill>
                <a:latin typeface="+mn-lt"/>
                <a:ea typeface="+mn-ea"/>
                <a:cs typeface="+mn-cs"/>
              </a:rPr>
              <a:t>:</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NUEVAS TECNOLOGÍAS PERMITEN TRASPASAR LAS FRONTERAS, SUPERAR LAS BARRERAS GEOGRÁFICAS Y TAMBIÉN FINANCIERAS Y DAN ACCESO A UNA GAMA MUY EXTENSA DE RECURSOS Y OPORTUNIDADES AL ÁREA CULTURAL, EDUCATIVA Y RECREATIVA.</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LOS CCI  COMO HEMOS MENCIONADO SE HAN CONVERTIDO EN UN MOTOR QUE PROMUEVE LA CAPACITACIÓN Y ACCESO A LAS TICS EN REPÚBLICA DOMINICANA.</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AQUÍ SOLO QUIERO RELATARLES MUY BREVEMENTE LA EXPERIENCIA QUE  ACABAMOS DE VIVIR EN LA ÚLTIMA FERIA DEL LIBRO, QUE SE LEVO A CABO DEL 20 DE ABRIL AL 2 DE MAYO PASADOS. ALLÍ INSTALAMOS   UN CCI CON 35 COMPUTADORAS, EN EL CUAL OFRECÍAMOS CURSOS CORTOS DE:</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22</a:t>
            </a:fld>
            <a:endParaRPr lang="es-DO"/>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DO" sz="1200" i="0" kern="1200" dirty="0" smtClean="0">
                <a:solidFill>
                  <a:schemeClr val="tx1"/>
                </a:solidFill>
                <a:latin typeface="+mn-lt"/>
                <a:ea typeface="+mn-ea"/>
                <a:cs typeface="+mn-cs"/>
              </a:rPr>
              <a:t>NOCIONES BÁSICAS DE COMPUTADORAS, USO DEL WORD, USO DEL EXCEL, USO DEL POWER POINT, ELABORACIÓN DE BLOGS; LA ACOGIDA FUE EXTRAORDINARIA, EN ESAS DOS SEMANAS PUDIMOS CAPACITAR A 2830 PERSONAS ENTRE NIÑOS, JÓVENES, ADULTOS E INCLUSO PERSONAS CON DISCAPACIDAD FISICA, VISUAL Y CON SÍNDROME DE DOWN. SIN CONTAR LAS MILES DE PERSONAS QUE HACÍAN COLAS MUY GRANDES PARA PODER NAVEGAR EN EL INTERNET.</a:t>
            </a:r>
            <a:endParaRPr lang="es-DO" sz="1200" i="1"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23</a:t>
            </a:fld>
            <a:endParaRPr lang="es-DO"/>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TAMBIEN LLEVAMOS ACABO UN CONCURSO DE BLOGS DONDE DIMOS UN PREMIO DE CERCA DE 1 500 DOLARES AL MEJOR.</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ESTO ES SOLO UNA MUESTRA DE LA GRAN DEMANDA Y ANSIA QUE TIENE LA GENTE POR APRENDER E INGRESAR A LA SOCIEDAD DEL SIGLO XXI.</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24</a:t>
            </a:fld>
            <a:endParaRPr lang="es-DO"/>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TELESALUD Y TELEMEDICINA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TICS APLICADOS A LOS SERVICIOS MÉDICOS PUEDEN FACILITAR LA PRESTACIÓN DE SUS SERVICIOS MÉDICOS   A POBLACIONES LEJANAS Y  QUE CARECEN O TIENEN DEFICIENCIA EN DICHOS SERVICIOS A TRAVÉS DE DIAGNÓSTICOS, TRATAMIENTO, VIGILANCIA Y CONSULTAS CON ESPECIALISTAS A DISTANCIA.</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AQUÍ SOLO QUIERO DAR UN EJEMPLO, QUE FUE CUBIERTO POR LA PRENSA LA ÚLTIMA SEMANA DE ABRIL, QUE NOS GRAFICA EL POTENCIAL DE LAS TICS EN EL SECTOR SALUD Y COMO CON HERRAMIENTAS BÁSICAS, SOLO UN COMPUTADOR CONECTADO AL INTERNET ES POSIBLE ATENDER EMERGENCIAS Y POR QUÉ NO SALVAR VIDAS.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 CRÓNICA NOS CUENTA DE UN ESPOSO  QUE AYUDO A SU ESPOSA A DAR LA LUZ GRACIAS A UN VIDEO DE YOUTUBE, ESTO SUCEDIÓ EN INGLATERRA PERO GRACIAS A LA GLOBALIZACIÓN PODRÍA APLICARSE Y USARSE EN CUALQUIER PARTE DEL MUNDO DONDE SE TENGA ACCESO AL INTERNET DE BANDA ANCHA. LA CRÓNICA MENCIONA QUE EL PARTO SE ADELANTO A LA ESPOSA DE  MARC STEPHENS  Y EL NO TUVO MEJOR IDEA QUE RECURRIR AL YOUTUBE PARA BUSCAR INFORMACIÓN Y AL ENCONTRARLA SIGUIÓ LAS INSTRUCCIONES QUE APARECÍAN EN EL VIDEO Y LOGRO AYUDAR A SU ESPOSA A DAR A LUZ, A ESTO PODRÍAMOS LLAMAR EL PRIMER NACIMIENTO EN “</a:t>
            </a:r>
            <a:r>
              <a:rPr lang="es-ES" sz="1200" i="1" kern="1200" dirty="0" smtClean="0">
                <a:solidFill>
                  <a:schemeClr val="tx1"/>
                </a:solidFill>
                <a:latin typeface="+mn-lt"/>
                <a:ea typeface="+mn-ea"/>
                <a:cs typeface="+mn-cs"/>
              </a:rPr>
              <a:t>LÍNEA</a:t>
            </a:r>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COMO ESTE HAY MUCHÍSIMAS POSIBILIDADES DE APLICAR  LAS TICS  A LA MEDICINA DESDE APLICACIONES MUY SIMPLES COMO LA DESCRITA HASTA MUCHÍSIMAS MÁS SOFISTICADAS QUE INCLUSO  PERMITEN A MÉDICOS CIRUJANOS PARTICIPAR EN OPERACIONES QUIRÚRGICAS A DISTANCIA.</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25</a:t>
            </a:fld>
            <a:endParaRPr lang="es-DO"/>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EN ESTA ÉPOCA DE PANDEMIA Y GRIPE, VEMOS TAMBIÉN YA APLICACIONES  COMO  “COLD AND FLU COMPANION”  ALGO ASÍ COMO “COMPAÑERO DE GRIPE Y CATARRO”- QUE INFORMA SOBRE EL PORCENTAJE DE PERSONAS RESFRIADAS O CON GRIPE EN NUESTRO ÁREA Y QUÉ SÍNTOMAS SON LOS MÁS FRECUENTES ENTRE LOS ENFERMOS DE LA ZONA.  Y SE ANUNCIA YA  EL  “FLU TRACKER” -“RASTREADOR DE GRIPE”- UN PROGRAMA QUE PERMITE CONOCER SI HAY CASOS DE LA GRIPE PORCINA CERCA DE NOSOTROS.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ES ASÍ QUE DENTRO DE MUY POCO NUESTRO CELULAR NOS PODRÁ ALERTAR DE PERSONAS QUE TENGAN LA ENFERMEDAD EN LAS CERCANÍAS DE DONDE NOS ENCONTRAMOS.</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26</a:t>
            </a:fld>
            <a:endParaRPr lang="es-DO"/>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AHORA VEAMOS QUE ESTÁ HACIENDO EL INDOTEL PARA EL SECTOR SALUD; CONSCIENTE DE ESTA REALIDAD HEMOS EMPEZADO  INSTALADO  SALAS DIGITALES EN DIVERSOS HOSPITALES DEL PAÍS PARA QUE LOS PROFESIONALES DE LA SALUD TENGAN LA OPORTUNIDAD DE CAPACITARSE Y TENER ACCESO A LA INFORMACIÓN MÁS RECIENTE SOBRE SUS ESPECIALIDADES.</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27</a:t>
            </a:fld>
            <a:endParaRPr lang="es-DO"/>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ADICIONALMENTE HEMOS EQUIPADO CON SISTEMAS DE VIDEO CONFERENCIA  A 7 HOSPITALES,  QUE  PERMITE A LOS PROFESIONALES  PODER ENLAZARSE ENTRE SI PARA HACER DIAGNOSTICOS Y TAMBIEN USARLO PARA CAPACITACION INCLUSO  PODER COOPERAR A LA DISTANCIA EN OPERACIONES.</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28</a:t>
            </a:fld>
            <a:endParaRPr lang="es-DO"/>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DESARROLLO ECONÓMICO, COMERCIO Y BANCA ELECTRÓNICA.</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TICS HAN REVOLUCIONADO DEFINITIVAMENTE LA FORMA DE COMPRAR, VENDER, DE PRESTARSE DINERO. ESTÁN GENERANDO LA CREACIÓN DE NUEVOS EMPLEOS Y PROPORCIONANDO ACCESO A MERCADOS REGIONALES, NACIONALES Y MUNDIALES.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EN ESTE RUBRO SOLO QUIERO MOSTRARLES UN EJEMPLO COMO LAS TICS PUEDEN HACER FRENTE INCLUSO A LA CRISIS DEL CRÉDITO Y A LA RESTRICCIÓN DE LOS BANCOS TRADICIONALES A DAR CRÉDITOS.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CADA VEZ SE ENCUENTRAN MÁS ENTIDADES “VIRTUALES” COMO  ZOPA,  POSPER, </a:t>
            </a:r>
            <a:endParaRPr lang="es-DO"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29</a:t>
            </a:fld>
            <a:endParaRPr lang="es-DO"/>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HACE  COMO  VEINTE AÑOS, CUANDO SURGIÓ EL CONCEPTO DE LA WEB, AL  CUAL NOS CONECTÁBAMOS USANDO NUESTRA LÍNEA DE TELÉFONO,  A POCOS SE NOS  HUBIERA OCURRIDO QUE UNA RED PARA SERVICIOS DE TELEFONÍA FIJA TRADICIONAL PUDIERA MÁS TARDE EMPLEARSE PARA TRANSMITIR DATOS Y DAR SERVICIOS DE INTERNET, O QUE LAS REDES DE RADIODIFUSIÓN Y TELEVISIÓN PUDIERAN UN DÍA CONVERTIRSE PARA DAR SERVICIOS DE TELEFONÍA, O QUE LAS DE TELEVISIÓN DE PAGA, POR CABLE PUDIERAN OFRECER TELEFONÍA E INTERNET.</a:t>
            </a:r>
            <a:endParaRPr lang="es-DO" dirty="0" smtClean="0"/>
          </a:p>
          <a:p>
            <a:r>
              <a:rPr lang="es-ES" dirty="0" smtClean="0"/>
              <a:t>INCLUSO QUE UNA RED ESPECIALIZADA PARA SERVICIOS DE TELEFONÍA MÓVIL SE EMPLEARA PARA DAR TELEFONÍA FIJA, Y MENOS AÚN QUE PUDIERAN  DAR SERVICIOS DE INTERNET Y  RECIBIR Y TRANSMITIR VIDEO  Y RECIBIR  PROGRAMAS DE TELEVISIÓN  EN VIVO. LA TECNOLOGÍA Y LAS ECONOMÍAS DE ESCALA ABRIERON TODAS ESTAS OPORTUNIDADES. </a:t>
            </a:r>
            <a:endParaRPr lang="es-DO" dirty="0" smtClean="0"/>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3</a:t>
            </a:fld>
            <a:endParaRPr lang="es-DO"/>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a:bodyPr>
          <a:lstStyle/>
          <a:p>
            <a:r>
              <a:rPr lang="es-ES" sz="1200" kern="1200" dirty="0" smtClean="0">
                <a:solidFill>
                  <a:schemeClr val="tx1"/>
                </a:solidFill>
                <a:latin typeface="+mn-lt"/>
                <a:ea typeface="+mn-ea"/>
                <a:cs typeface="+mn-cs"/>
              </a:rPr>
              <a:t>COMUNITAE Y OTROS: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 IDEA ES MUY SENCILLA. LOS BANCOS NORMALMENTE HACEN NEGOCIO PRESTANDO DINERO A UN INTERÉS Y TOMANDO DINERO A UN INTERÉS MÁS BAJO. ES DECIR, SI ALGUIEN PONE UNA CANTIDAD DE DINERO EN UN BANCO, YA SEA EN UNA CUENTA O UN DEPÓSITO TE DAN UN INTERÉS. PERO SI LES PIDES DINERO TE LO PRESTARÁN A UN TIPO MÁS ALTO. ESA DIFERENCIA ENTRE EL TIPO DE INTERÉS DE DEPÓSITOS Y DE LOS PRÉSTAMOS SE LA QUEDA EL BANCO, Y JUNTO CON LAS COMISIONES CONFORMAN SUS INGRESOS.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EN CAMBIO ZOPA, CAMUNITAE  O PROSPER,  ENTIDADES “VIRTUALES”,  SIMPLEMENTE HACEN DE INTERMEDIARIOS Y COBRAN COMISIONES MODESTAS. SI UNA PERSONA TIENE UN DINERO AHORRADO PUEDE BUSCAR A ALGUIEN A QUIEN PRESTÁRSELO A UN INTERES MÁS ALTO QUE EL QUE DARÍA EL BANCO. Y SI ALGUIEN NECESITA UN PRÉSTAMO LO PUEDE CONSEGUIR A UN INTERES MÁS BAJO. ADEMÁS DE PONER EN CONTACTO A LA GENTE, ESTAS EMPRESAS SE ENCARGAN DE EVALUAR LOS RIESGOS DE LOS QUE PIDEN DINERO PRESTADO Y RECLAMAR DEUDAS IMPAGADAS. SEGÚN  LAS ESTADÍSTICAS  HASTA EL MOMENTO, EL NIVEL DE MOROSIDAD ES MUY BAJO Y ADEMÁS DIVERSIFICAN EL DINERO QUE QUIERES PRESTAR ENTRE MUCHOS USUARIOS QUE QUIEREN DINERO, PARA QUE EL RIESGO SEA MENOR.</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ES DECIR QUE ESTE SISTEMA PONE EN CONTACTO AL QUE TIENE EL DINERO Y AL QUE LO NECESITA Y DE ESTA MANERA SE EVITAN LOS GRANDES COSTOS DE INTERMEDIACIÓN DE LOS BANCOS. ESTOY SEGURO QUE ESTAS INICIATIVAS EN EL MEDIANO PLAZO SERÁN UN GRAN DOLOR DE CABEZA PARA LOS BANCOS TRADICIONALES  Y JUGARAN UN PAPEL IMPORTANTE  PARA QUE ESTOS SE HAGAN CADA VEZ MÁS EFICIENTES Y BAJEN LAS COMISIONES E INTERESES A LOS PRESTATARIOS Y AUMENTE A LOS AHORRANTES. </a:t>
            </a:r>
            <a:endParaRPr lang="es-DO"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30</a:t>
            </a:fld>
            <a:endParaRPr lang="es-DO"/>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GOBIERNO ELECTRÓNICO (E-GOVERNMENT)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GOBIERNO ELECTRÓNICO  ES PUES UNA HERRAMIENTA QUE PUEDE AYUDAR A AGILIZAR LA INTERACCIÓN DE LAS PERSONAS CON LAS AGENCIAS GUBERNAMENTALES Y PROPORCIONAR INFORMACIÓN SOBRE LAS POLÍTICAS, PROCEDIMIENTOS, BENEFICIOS Y PROGRAMAS DEL GOBIERNO. EN REPÚBLICA DOMINICANA LA RESPONSABILIDAD DE COORDINACIÓN EN ESTE CAMPO LO TIENE LA OFICINA PRESIDENCIAL DE TECNOLOGÍAS DE LA INFORMACIÓN Y COMUNICACIÓN (OPTIC)  “</a:t>
            </a:r>
            <a:r>
              <a:rPr lang="es-ES" sz="1200" i="1" kern="1200" dirty="0" smtClean="0">
                <a:solidFill>
                  <a:schemeClr val="tx1"/>
                </a:solidFill>
                <a:latin typeface="+mn-lt"/>
                <a:ea typeface="+mn-ea"/>
                <a:cs typeface="+mn-cs"/>
              </a:rPr>
              <a:t>INSTITUCIÓN CON DEPENDENCIA DEL PODER EJECUTIVO, CREADA CON LA RESPONSABILIDAD DE PLANIFICAR, DIRIGIR Y EJECUTAR LAS ACCIONES NECESARIAS PARA IMPLEMENTAR EL GOBIERNO ELECTRÓNICO EN EL PAÍS MEDIANTE LA DIFUSIÓN Y USO DE LAS TECNOLOGÍAS DE LA INFORMACIÓN Y COMUNICACIÓN (TIC)</a:t>
            </a:r>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r>
              <a:rPr lang="es-ES" sz="1200" i="1" kern="1200" dirty="0" smtClean="0">
                <a:solidFill>
                  <a:schemeClr val="tx1"/>
                </a:solidFill>
                <a:latin typeface="+mn-lt"/>
                <a:ea typeface="+mn-ea"/>
                <a:cs typeface="+mn-cs"/>
              </a:rPr>
              <a:t>AL CIERRE DEL AÑO 2008 EL 65% DE LAS INSTITUCIONES DEL GOBIERNO DOMINICANO DISPONÍAN DE UNA PÁGINA WEB REGISTRÁNDOSE UNA MAYOR PRESENCIA EN EL SEGUNDO SEMESTRE DEL AÑO 2008, COMO RESULTADO DEL TRABAJO DE LA OPTIC, ASESORANDO A LAS  INSTITUCIONES GUBERNAMENTALES EN EL DESARROLLO DE SUS PORTALES.  </a:t>
            </a:r>
            <a:endParaRPr lang="es-DO"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31</a:t>
            </a:fld>
            <a:endParaRPr lang="es-DO"/>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SEGURIDAD PÚBLICA Y SEGURIDAD NACIONAL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TICS  PUEDE AYUDAR A PROTEGER AL PÚBLICO AL FACILITAR Y PROMOVER LA INFORMACIÓN Y PROCEDIMIENTOS DE SEGURIDAD PÚBLICA, INCLUYENDO PERO SIN LIMITARSE A: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SISTEMAS TEMPRANOS DE ALERTA/ADVERTENCIA AL PÚBLICO Y PROGRAMAS DE PREPARACIÓN PARA DESASTRES. VIGILANCIA REMOTA DE LA SEGURIDAD Y VERIFICACIÓN DE ANTECEDENTES JUDICIALES  EN TIEMPO REAL. SISTEMAS DE RESPALDO PARA LAS REDES DE COMUNICACIÓN DE SEGURIDAD PÚBLICA.</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INDOTEL CON APOYO DE LA PRINCIPALES OPERADORAS DE TELECOMUNICACIONES DEL PAÍS A IMPLEMENTADO UN SISTEMA DE ALERTA ANTE LAS EMERGENCIA QUE PERMITE GENERAR MENSAJES DE TEXTO QUE SON ENVIADOS A LOS CELULARES EN CASO DE DETECTARSE LA INMINENCIA DE ALGUNA CATÁSTROFE TAL COMO PUEDE SER LA OCURRENCIA DE UN HURACÁN. ESTA YA HA SIDO PROBADA Y ES UNA HERRAMIENTA FORMIDABLE DE INFORMACIÓN Y PREVENCIÓN.</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32</a:t>
            </a:fld>
            <a:endParaRPr lang="es-DO"/>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EL INDOTEL  TAMBIÉN HA INSTALADO CCIS EN LAS INSTITUCIONES CASTRENSES Y PARA USO DE LA POLICÍA NACIONAL.</a:t>
            </a:r>
            <a:endParaRPr lang="es-DO" sz="1200" kern="1200" dirty="0" smtClean="0">
              <a:solidFill>
                <a:schemeClr val="tx1"/>
              </a:solidFill>
              <a:latin typeface="+mn-lt"/>
              <a:ea typeface="+mn-ea"/>
              <a:cs typeface="+mn-cs"/>
            </a:endParaRPr>
          </a:p>
          <a:p>
            <a:endParaRPr lang="es-DO" dirty="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930027-6696-4450-9B6B-83039666C5B5}" type="slidenum">
              <a:rPr lang="es-NI" smtClean="0">
                <a:latin typeface="Arial" pitchFamily="34" charset="0"/>
              </a:rPr>
              <a:pPr/>
              <a:t>33</a:t>
            </a:fld>
            <a:endParaRPr lang="es-NI"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b="1" kern="1200" dirty="0" smtClean="0">
                <a:solidFill>
                  <a:schemeClr val="tx1"/>
                </a:solidFill>
                <a:latin typeface="+mn-lt"/>
                <a:ea typeface="+mn-ea"/>
                <a:cs typeface="+mn-cs"/>
              </a:rPr>
              <a:t>SERVICIOS DE COMUNICACIÓN PARA PERSONAS DISCAPACITADAS </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TICS  PERMITEN AHORA A LOS DISCAPACITADOS PODER TENER ACCESO A LA INFORMACIÓN ES ASÍ QUE LOS INVIDENTES PUEDEN “NAVEGAR” SIN PROBLEMAS EN LA WEB USANDO PROGRAMAS QUE CONVIERTEN A VOZ LOS TEXTOS. LAS VIDEOS CÁMARAS PERMITEN A SORDOMUDOS “CONVERSAR” A LA DISTANCIA CON AMIGOS O FAMILIARES QUE SE ENCUENTREN FÍSICAMENTE EN OTROS LUGARES.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INDOTEL CONSCIENTE DE SU ROL DE INCLUSIÓN A INSTALADO CCIS ESPECIALIZADOS PARA DISCAPACITADOS ASÍ LA COMUNIDAD DE INVIDENTES CUENTA CON SALAS ESPECIALIZADAS.</a:t>
            </a:r>
            <a:endParaRPr lang="es-DO" sz="1200" kern="1200" dirty="0">
              <a:solidFill>
                <a:schemeClr val="tx1"/>
              </a:solidFill>
              <a:latin typeface="+mn-lt"/>
              <a:ea typeface="+mn-ea"/>
              <a:cs typeface="+mn-cs"/>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930027-6696-4450-9B6B-83039666C5B5}" type="slidenum">
              <a:rPr lang="es-NI" smtClean="0">
                <a:latin typeface="Arial" pitchFamily="34" charset="0"/>
              </a:rPr>
              <a:pPr/>
              <a:t>34</a:t>
            </a:fld>
            <a:endParaRPr lang="es-NI"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PARA FINALIZAR LA PRESENTACION VEAMOS ESTE VIDEO QUE NOS GRAFICA LO QUE LA GENTE DICE, PIENSA Y SIENTE CUANDO LAS TELECOMUNICACIONES LLEGAN A SUS CAMPOS.</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AA0A4280-6B36-436E-956C-9C98253AF9DD}" type="slidenum">
              <a:rPr lang="es-DO" smtClean="0"/>
              <a:pPr/>
              <a:t>35</a:t>
            </a:fld>
            <a:endParaRPr lang="es-DO"/>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DO" dirty="0"/>
          </a:p>
        </p:txBody>
      </p:sp>
      <p:sp>
        <p:nvSpPr>
          <p:cNvPr id="4" name="Slide Number Placeholder 3"/>
          <p:cNvSpPr>
            <a:spLocks noGrp="1"/>
          </p:cNvSpPr>
          <p:nvPr>
            <p:ph type="sldNum" sz="quarter" idx="10"/>
          </p:nvPr>
        </p:nvSpPr>
        <p:spPr/>
        <p:txBody>
          <a:bodyPr/>
          <a:lstStyle/>
          <a:p>
            <a:fld id="{387ADC10-2A5B-42E4-B40E-8893DFFF1016}" type="slidenum">
              <a:rPr lang="es-DO" smtClean="0"/>
              <a:pPr/>
              <a:t>36</a:t>
            </a:fld>
            <a:endParaRPr lang="es-DO"/>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AHORA EL GRAN RETO  QUE TENEMOS ES, Y CÓMO HACEMOS PARA QUE LA COBERTURA DE LOS SERVICIOS LLEGUE A TODO EL PAÍS ESPECIALMENTE LAS ÁREAS RURALES  Y ESPECIALMENTE QUE TODOS Y TODAS LAS DOMINICANAS TENGAN LA POSIBILIDAD DE UTILIZAR ESTOS ADELANTOS TECNOLÓGICOS   PARA EL DESARROLLO DE NUESTROS PUEBLOS Y ESPECIALMENTE PARA CONSEGUIR LA INCLUSIÓN.</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ES DENTRO DE ESTE CONTEXTO QUE EL INSTITUTO DOMINICANO DE LAS TELECOMUNICACIONES,  SE HA PROPUESTO ENFOCAR SUS   ACCIONES Y ACTIVIDADES A CONSEGUIR EL OBJETIVO DE QUE LOS Y LAS DOMINICANAS, SIN EXCEPCIÓN, TENGAN LA OPORTUNIDAD DE  ACCEDER A LOS SERVICIOS DE TELECOMUNICACIONES, SIN IMPORTAR SU CONDICIÓN ECONÓMICA O UBICACIÓN GEOGRÁFICA.</a:t>
            </a:r>
            <a:endParaRPr lang="es-DO" sz="1200" kern="1200" dirty="0" smtClean="0">
              <a:solidFill>
                <a:schemeClr val="tx1"/>
              </a:solidFill>
              <a:latin typeface="+mn-lt"/>
              <a:ea typeface="+mn-ea"/>
              <a:cs typeface="+mn-cs"/>
            </a:endParaRPr>
          </a:p>
          <a:p>
            <a:endParaRPr lang="es-DO"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6F28B35-89BD-4AE0-947D-8598198FDE1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PARA LOGRAR ESOS OBJETIVOS TRABAJAMOS EN TRES GRANDES CAMPOS, QUE SON PROMOVER LA AMPLIACIÓN DE LA COBERTURA DE INFRAESTRUCTURA,  PERMITIR QUE TODA LA POBLACIÓN, SIN EXCEPCIÓN, TENGA LA POSIBILIDAD DE UTILIZARLA Y FORMAR JÓVENES EMPRENDEDORES QUE PUEDAN USAR LAS TECNOLOGÍAS DE LA INFORMACIÓN Y COMUNICACIÓN COMO HERRAMIENTAS DE DESARROLLO Y GENERACIÓN DE PUESTOS DE TRABAJO.</a:t>
            </a:r>
            <a:endParaRPr lang="es-DO" sz="1200" kern="120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pPr>
              <a:defRPr/>
            </a:pPr>
            <a:fld id="{682F3E97-652D-4496-944A-A8254E84F66D}" type="slidenum">
              <a:rPr lang="es-DO" smtClean="0"/>
              <a:pPr>
                <a:defRPr/>
              </a:pPr>
              <a:t>5</a:t>
            </a:fld>
            <a:endParaRPr lang="es-DO"/>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EN ESE ORDEN, LA EXPANSIÓN DE LA COBERTURA DE LAS TELECOMUNICACIONES SE ESTÁ LOGRANDO, MEDIANTE LA APLICACIÓN DE UNA POLÍTICA DEL SECTOR DE TELECOMUNICACIONES, QUE PROMUEVA LA INVERSIÓN, QUE INCENTIVE AL SECTOR PRIVADO A INVERTIR Y A EXPANDIR SUS OPERACIONES.</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TAMBIÉN, FACILITAR LA ENTRADA DE NUEVOS COMPETIDORES, PUES LAS EXPERIENCIAS MUNDIALES   DEMUESTRAN  QUE EL MEJOR REGULADOR ES LA COMPETENCIA, SI  SE MANTIENE LEAL  Y FRANCA. </a:t>
            </a:r>
            <a:endParaRPr lang="es-DO"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F6F28B35-89BD-4AE0-947D-8598198FDE1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LAS TELECOMUNICACIONES CONTRIBUYEN A INCREMENTAR NOTABLEMENTE EL BIENESTAR DE LA SOCIEDAD  Y ESO SE VE CON MAYOR INTENSIDAD CUANDO LLEGAN POR PRIMERA VEZ A  COMUNIDADES APARTADAS: ES  COMO CAMBIAR DE LA OSCURIDAD DE LA NOCHE A LA CLARIDAD DEL DÍA. </a:t>
            </a:r>
            <a:endParaRPr lang="es-DO" sz="1200" kern="1200" dirty="0" smtClean="0">
              <a:solidFill>
                <a:schemeClr val="tx1"/>
              </a:solidFill>
              <a:latin typeface="+mn-lt"/>
              <a:ea typeface="+mn-ea"/>
              <a:cs typeface="+mn-cs"/>
            </a:endParaRPr>
          </a:p>
          <a:p>
            <a:endParaRPr lang="es-DO" dirty="0"/>
          </a:p>
        </p:txBody>
      </p:sp>
      <p:sp>
        <p:nvSpPr>
          <p:cNvPr id="4" name="Slide Number Placeholder 3"/>
          <p:cNvSpPr>
            <a:spLocks noGrp="1"/>
          </p:cNvSpPr>
          <p:nvPr>
            <p:ph type="sldNum" sz="quarter" idx="10"/>
          </p:nvPr>
        </p:nvSpPr>
        <p:spPr/>
        <p:txBody>
          <a:bodyPr/>
          <a:lstStyle/>
          <a:p>
            <a:fld id="{387ADC10-2A5B-42E4-B40E-8893DFFF1016}" type="slidenum">
              <a:rPr lang="es-DO" smtClean="0"/>
              <a:pPr/>
              <a:t>7</a:t>
            </a:fld>
            <a:endParaRPr lang="es-DO"/>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FE9B30C-C12D-46F3-B8E8-161589BE70DA}" type="slidenum">
              <a:rPr lang="es-ES"/>
              <a:pPr/>
              <a:t>8</a:t>
            </a:fld>
            <a:endParaRPr lang="es-ES"/>
          </a:p>
        </p:txBody>
      </p:sp>
      <p:sp>
        <p:nvSpPr>
          <p:cNvPr id="37891" name="Rectangle 2"/>
          <p:cNvSpPr>
            <a:spLocks noGrp="1" noRot="1" noChangeAspect="1" noChangeArrowheads="1" noTextEdit="1"/>
          </p:cNvSpPr>
          <p:nvPr>
            <p:ph type="sldImg"/>
          </p:nvPr>
        </p:nvSpPr>
        <p:spPr>
          <a:xfrm>
            <a:off x="1181100" y="696913"/>
            <a:ext cx="4649788" cy="3486150"/>
          </a:xfrm>
          <a:ln/>
        </p:spPr>
      </p:sp>
      <p:sp>
        <p:nvSpPr>
          <p:cNvPr id="37892" name="Rectangle 3"/>
          <p:cNvSpPr>
            <a:spLocks noGrp="1" noChangeArrowheads="1"/>
          </p:cNvSpPr>
          <p:nvPr>
            <p:ph type="body" idx="1"/>
          </p:nvPr>
        </p:nvSpPr>
        <p:spPr>
          <a:xfrm>
            <a:off x="700728" y="4415322"/>
            <a:ext cx="5608947" cy="4183163"/>
          </a:xfrm>
          <a:noFill/>
          <a:ln/>
        </p:spPr>
        <p:txBody>
          <a:bodyPr/>
          <a:lstStyle/>
          <a:p>
            <a:r>
              <a:rPr lang="es-ES" sz="1200" kern="1200" dirty="0" smtClean="0">
                <a:solidFill>
                  <a:schemeClr val="tx1"/>
                </a:solidFill>
                <a:latin typeface="+mn-lt"/>
                <a:ea typeface="+mn-ea"/>
                <a:cs typeface="+mn-cs"/>
              </a:rPr>
              <a:t>ESTUDIOS INTERNACIONALES</a:t>
            </a:r>
            <a:r>
              <a:rPr lang="es-ES" sz="1200" b="1" kern="1200" dirty="0" smtClean="0">
                <a:solidFill>
                  <a:schemeClr val="tx1"/>
                </a:solidFill>
                <a:latin typeface="+mn-lt"/>
                <a:ea typeface="+mn-ea"/>
                <a:cs typeface="+mn-cs"/>
              </a:rPr>
              <a:t> </a:t>
            </a:r>
            <a:r>
              <a:rPr lang="es-ES" sz="1200" kern="1200" dirty="0" smtClean="0">
                <a:solidFill>
                  <a:schemeClr val="tx1"/>
                </a:solidFill>
                <a:latin typeface="+mn-lt"/>
                <a:ea typeface="+mn-ea"/>
                <a:cs typeface="+mn-cs"/>
              </a:rPr>
              <a:t>EVIDENCIAN, POR DAR UN SOLO EJEMPLO, UNA CORRELACIÓN ALTAMENTE POSITIVA ENTRE LA TENENCIA DE  TELÉFONOS CELULARES Y EL AUMENTO DEL PBI, EL INCREMENTO DE DIEZ PUNTOS EN LA PENETRACIÓN DE CELULARES ESTÁ ASOCIADO A UN CRECIMIENTO DEL 0.5 DEL PRODUCTO INTERNO BRUTO (PIB). “ES DECIR, MEJORA LA PRODUCTIVIDAD EN ZONAS QUE NO DISPONÍAN DEL SERVICIO”.</a:t>
            </a:r>
            <a:endParaRPr lang="es-DO"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QUIENES  NACIERON Y VIVEN  EN CIUDADES  CON SERVICIOS NO SIENTEN LA DIFERENCIA,  PERO LA GENTE DE LAS ZONAS RURALES,  QUE NO CUENTA CON SERVICIOS SÍ LA VEN Y SIENTEN LA ENORME DIFERENCIA QUE HACE EN SUS VIDAS EL PODER COMUNICARSE CON SUS FAMILIARES Y AMIGOS, MUCHOS DE ELLOS QUE HAN MIGRADO A LAS GRANDES CIUDADES O AL EXTRANJERO.</a:t>
            </a:r>
            <a:endParaRPr lang="es-DO" sz="1200" kern="1200" dirty="0" smtClean="0">
              <a:solidFill>
                <a:schemeClr val="tx1"/>
              </a:solidFill>
              <a:latin typeface="+mn-lt"/>
              <a:ea typeface="+mn-ea"/>
              <a:cs typeface="+mn-cs"/>
            </a:endParaRPr>
          </a:p>
          <a:p>
            <a:pPr eaLnBrk="1" hangingPunct="1"/>
            <a:endParaRPr lang="es-E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SEGÚN LOS DATOS DEL BANCO CENTRAL DE REPÚBLICA DOMINICANA, LA INVERSIÓN EN LAS TELECOMUNICACIONES EN EL PAÍS ALCANZÓ LOS US$2,400 MILLONES EN LOS ÚLTIMOS 15 AÑOS.</a:t>
            </a:r>
            <a:endParaRPr lang="es-DO"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F6F28B35-89BD-4AE0-947D-8598198FDE1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de título">
    <p:spTree>
      <p:nvGrpSpPr>
        <p:cNvPr id="1" name=""/>
        <p:cNvGrpSpPr/>
        <p:nvPr/>
      </p:nvGrpSpPr>
      <p:grpSpPr>
        <a:xfrm>
          <a:off x="0" y="0"/>
          <a:ext cx="0" cy="0"/>
          <a:chOff x="0" y="0"/>
          <a:chExt cx="0" cy="0"/>
        </a:xfrm>
      </p:grpSpPr>
      <p:sp>
        <p:nvSpPr>
          <p:cNvPr id="14" name="13 Título"/>
          <p:cNvSpPr>
            <a:spLocks noGrp="1"/>
          </p:cNvSpPr>
          <p:nvPr>
            <p:ph type="ctrTitle"/>
          </p:nvPr>
        </p:nvSpPr>
        <p:spPr>
          <a:xfrm>
            <a:off x="1432560" y="359898"/>
            <a:ext cx="7406640" cy="1472184"/>
          </a:xfrm>
        </p:spPr>
        <p:txBody>
          <a:bodyPr anchor="b"/>
          <a:lstStyle>
            <a:lvl1pPr algn="l">
              <a:defRPr/>
            </a:lvl1pPr>
          </a:lstStyle>
          <a:p>
            <a:r>
              <a:rPr kumimoji="0" lang="es-ES" smtClean="0"/>
              <a:t>Haga clic para modificar el estilo de título del patrón</a:t>
            </a:r>
            <a:endParaRPr kumimoji="0" lang="en-US"/>
          </a:p>
        </p:txBody>
      </p:sp>
      <p:sp>
        <p:nvSpPr>
          <p:cNvPr id="22" name="21 Subtítulo"/>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7" name="6 Marcador de fecha"/>
          <p:cNvSpPr>
            <a:spLocks noGrp="1"/>
          </p:cNvSpPr>
          <p:nvPr>
            <p:ph type="dt" sz="half" idx="10"/>
          </p:nvPr>
        </p:nvSpPr>
        <p:spPr/>
        <p:txBody>
          <a:bodyPr/>
          <a:lstStyle/>
          <a:p>
            <a:fld id="{656EAB56-813A-4225-AB98-10951725CB5A}" type="datetimeFigureOut">
              <a:rPr lang="en-US" smtClean="0"/>
              <a:pPr/>
              <a:t>6/4/09</a:t>
            </a:fld>
            <a:endParaRPr lang="es-DO"/>
          </a:p>
        </p:txBody>
      </p:sp>
      <p:sp>
        <p:nvSpPr>
          <p:cNvPr id="20" name="19 Marcador de pie de página"/>
          <p:cNvSpPr>
            <a:spLocks noGrp="1"/>
          </p:cNvSpPr>
          <p:nvPr>
            <p:ph type="ftr" sz="quarter" idx="11"/>
          </p:nvPr>
        </p:nvSpPr>
        <p:spPr/>
        <p:txBody>
          <a:bodyPr/>
          <a:lstStyle/>
          <a:p>
            <a:endParaRPr lang="es-DO"/>
          </a:p>
        </p:txBody>
      </p:sp>
      <p:sp>
        <p:nvSpPr>
          <p:cNvPr id="10" name="9 Marcador de número de diapositiva"/>
          <p:cNvSpPr>
            <a:spLocks noGrp="1"/>
          </p:cNvSpPr>
          <p:nvPr>
            <p:ph type="sldNum" sz="quarter" idx="12"/>
          </p:nvPr>
        </p:nvSpPr>
        <p:spPr/>
        <p:txBody>
          <a:bodyPr/>
          <a:lstStyle/>
          <a:p>
            <a:fld id="{78D8030C-3A02-4F26-9429-387F43AD5B5A}" type="slidenum">
              <a:rPr lang="es-DO" smtClean="0"/>
              <a:pPr/>
              <a:t>‹#›</a:t>
            </a:fld>
            <a:endParaRPr lang="es-DO"/>
          </a:p>
        </p:txBody>
      </p:sp>
      <p:sp>
        <p:nvSpPr>
          <p:cNvPr id="8" name="7 Elipse"/>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8 Elipse"/>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56EAB56-813A-4225-AB98-10951725CB5A}" type="datetimeFigureOut">
              <a:rPr lang="en-US" smtClean="0"/>
              <a:pPr/>
              <a:t>6/4/09</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78D8030C-3A02-4F26-9429-387F43AD5B5A}" type="slidenum">
              <a:rPr lang="es-DO" smtClean="0"/>
              <a:pPr/>
              <a:t>‹#›</a:t>
            </a:fld>
            <a:endParaRPr lang="es-D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274639"/>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1143000" y="274640"/>
            <a:ext cx="55626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56EAB56-813A-4225-AB98-10951725CB5A}" type="datetimeFigureOut">
              <a:rPr lang="en-US" smtClean="0"/>
              <a:pPr/>
              <a:t>6/4/09</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78D8030C-3A02-4F26-9429-387F43AD5B5A}" type="slidenum">
              <a:rPr lang="es-DO" smtClean="0"/>
              <a:pPr/>
              <a:t>‹#›</a:t>
            </a:fld>
            <a:endParaRPr lang="es-D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56EAB56-813A-4225-AB98-10951725CB5A}" type="datetimeFigureOut">
              <a:rPr lang="en-US" smtClean="0"/>
              <a:pPr/>
              <a:t>6/4/09</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78D8030C-3A02-4F26-9429-387F43AD5B5A}" type="slidenum">
              <a:rPr lang="es-DO" smtClean="0"/>
              <a:pPr/>
              <a:t>‹#›</a:t>
            </a:fld>
            <a:endParaRPr lang="es-D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Encabezado de sección">
    <p:spTree>
      <p:nvGrpSpPr>
        <p:cNvPr id="1" name=""/>
        <p:cNvGrpSpPr/>
        <p:nvPr/>
      </p:nvGrpSpPr>
      <p:grpSpPr>
        <a:xfrm>
          <a:off x="0" y="0"/>
          <a:ext cx="0" cy="0"/>
          <a:chOff x="0" y="0"/>
          <a:chExt cx="0" cy="0"/>
        </a:xfrm>
      </p:grpSpPr>
      <p:sp>
        <p:nvSpPr>
          <p:cNvPr id="7" name="6 Rectángulo"/>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656EAB56-813A-4225-AB98-10951725CB5A}" type="datetimeFigureOut">
              <a:rPr lang="en-US" smtClean="0"/>
              <a:pPr/>
              <a:t>6/4/09</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78D8030C-3A02-4F26-9429-387F43AD5B5A}" type="slidenum">
              <a:rPr lang="es-DO" smtClean="0"/>
              <a:pPr/>
              <a:t>‹#›</a:t>
            </a:fld>
            <a:endParaRPr lang="es-DO"/>
          </a:p>
        </p:txBody>
      </p:sp>
      <p:sp>
        <p:nvSpPr>
          <p:cNvPr id="10" name="9 Rectángulo"/>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Elipse"/>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8 Elipse"/>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656EAB56-813A-4225-AB98-10951725CB5A}" type="datetimeFigureOut">
              <a:rPr lang="en-US" smtClean="0"/>
              <a:pPr/>
              <a:t>6/4/09</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78D8030C-3A02-4F26-9429-387F43AD5B5A}" type="slidenum">
              <a:rPr lang="es-DO" smtClean="0"/>
              <a:pPr/>
              <a:t>‹#›</a:t>
            </a:fld>
            <a:endParaRPr lang="es-D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60336"/>
            <a:ext cx="8229600" cy="1143000"/>
          </a:xfrm>
        </p:spPr>
        <p:txBody>
          <a:bodyPr anchor="ctr"/>
          <a:lstStyle>
            <a:lvl1pPr algn="ctr">
              <a:defRPr sz="4500" b="1"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656EAB56-813A-4225-AB98-10951725CB5A}" type="datetimeFigureOut">
              <a:rPr lang="en-US" smtClean="0"/>
              <a:pPr/>
              <a:t>6/4/09</a:t>
            </a:fld>
            <a:endParaRPr lang="es-DO"/>
          </a:p>
        </p:txBody>
      </p:sp>
      <p:sp>
        <p:nvSpPr>
          <p:cNvPr id="8" name="7 Marcador de pie de página"/>
          <p:cNvSpPr>
            <a:spLocks noGrp="1"/>
          </p:cNvSpPr>
          <p:nvPr>
            <p:ph type="ftr" sz="quarter" idx="11"/>
          </p:nvPr>
        </p:nvSpPr>
        <p:spPr/>
        <p:txBody>
          <a:bodyPr/>
          <a:lstStyle/>
          <a:p>
            <a:endParaRPr lang="es-DO"/>
          </a:p>
        </p:txBody>
      </p:sp>
      <p:sp>
        <p:nvSpPr>
          <p:cNvPr id="9" name="8 Marcador de número de diapositiva"/>
          <p:cNvSpPr>
            <a:spLocks noGrp="1"/>
          </p:cNvSpPr>
          <p:nvPr>
            <p:ph type="sldNum" sz="quarter" idx="12"/>
          </p:nvPr>
        </p:nvSpPr>
        <p:spPr/>
        <p:txBody>
          <a:bodyPr/>
          <a:lstStyle/>
          <a:p>
            <a:fld id="{78D8030C-3A02-4F26-9429-387F43AD5B5A}" type="slidenum">
              <a:rPr lang="es-DO" smtClean="0"/>
              <a:pPr/>
              <a:t>‹#›</a:t>
            </a:fld>
            <a:endParaRPr lang="es-D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nchor="ct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656EAB56-813A-4225-AB98-10951725CB5A}" type="datetimeFigureOut">
              <a:rPr lang="en-US" smtClean="0"/>
              <a:pPr/>
              <a:t>6/4/09</a:t>
            </a:fld>
            <a:endParaRPr lang="es-DO"/>
          </a:p>
        </p:txBody>
      </p:sp>
      <p:sp>
        <p:nvSpPr>
          <p:cNvPr id="4" name="3 Marcador de pie de página"/>
          <p:cNvSpPr>
            <a:spLocks noGrp="1"/>
          </p:cNvSpPr>
          <p:nvPr>
            <p:ph type="ftr" sz="quarter" idx="11"/>
          </p:nvPr>
        </p:nvSpPr>
        <p:spPr/>
        <p:txBody>
          <a:bodyPr/>
          <a:lstStyle/>
          <a:p>
            <a:endParaRPr lang="es-DO"/>
          </a:p>
        </p:txBody>
      </p:sp>
      <p:sp>
        <p:nvSpPr>
          <p:cNvPr id="5" name="4 Marcador de número de diapositiva"/>
          <p:cNvSpPr>
            <a:spLocks noGrp="1"/>
          </p:cNvSpPr>
          <p:nvPr>
            <p:ph type="sldNum" sz="quarter" idx="12"/>
          </p:nvPr>
        </p:nvSpPr>
        <p:spPr/>
        <p:txBody>
          <a:bodyPr/>
          <a:lstStyle/>
          <a:p>
            <a:fld id="{78D8030C-3A02-4F26-9429-387F43AD5B5A}" type="slidenum">
              <a:rPr lang="es-DO" smtClean="0"/>
              <a:pPr/>
              <a:t>‹#›</a:t>
            </a:fld>
            <a:endParaRPr lang="es-D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En blanco">
    <p:spTree>
      <p:nvGrpSpPr>
        <p:cNvPr id="1" name=""/>
        <p:cNvGrpSpPr/>
        <p:nvPr/>
      </p:nvGrpSpPr>
      <p:grpSpPr>
        <a:xfrm>
          <a:off x="0" y="0"/>
          <a:ext cx="0" cy="0"/>
          <a:chOff x="0" y="0"/>
          <a:chExt cx="0" cy="0"/>
        </a:xfrm>
      </p:grpSpPr>
      <p:sp>
        <p:nvSpPr>
          <p:cNvPr id="5" name="4 Rectángulo"/>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Marcador de fecha"/>
          <p:cNvSpPr>
            <a:spLocks noGrp="1"/>
          </p:cNvSpPr>
          <p:nvPr>
            <p:ph type="dt" sz="half" idx="10"/>
          </p:nvPr>
        </p:nvSpPr>
        <p:spPr/>
        <p:txBody>
          <a:bodyPr/>
          <a:lstStyle/>
          <a:p>
            <a:fld id="{656EAB56-813A-4225-AB98-10951725CB5A}" type="datetimeFigureOut">
              <a:rPr lang="en-US" smtClean="0"/>
              <a:pPr/>
              <a:t>6/4/09</a:t>
            </a:fld>
            <a:endParaRPr lang="es-DO"/>
          </a:p>
        </p:txBody>
      </p:sp>
      <p:sp>
        <p:nvSpPr>
          <p:cNvPr id="3" name="2 Marcador de pie de página"/>
          <p:cNvSpPr>
            <a:spLocks noGrp="1"/>
          </p:cNvSpPr>
          <p:nvPr>
            <p:ph type="ftr" sz="quarter" idx="11"/>
          </p:nvPr>
        </p:nvSpPr>
        <p:spPr/>
        <p:txBody>
          <a:bodyPr/>
          <a:lstStyle/>
          <a:p>
            <a:endParaRPr lang="es-DO"/>
          </a:p>
        </p:txBody>
      </p:sp>
      <p:sp>
        <p:nvSpPr>
          <p:cNvPr id="4" name="3 Marcador de número de diapositiva"/>
          <p:cNvSpPr>
            <a:spLocks noGrp="1"/>
          </p:cNvSpPr>
          <p:nvPr>
            <p:ph type="sldNum" sz="quarter" idx="12"/>
          </p:nvPr>
        </p:nvSpPr>
        <p:spPr/>
        <p:txBody>
          <a:bodyPr/>
          <a:lstStyle/>
          <a:p>
            <a:fld id="{78D8030C-3A02-4F26-9429-387F43AD5B5A}" type="slidenum">
              <a:rPr lang="es-DO" smtClean="0"/>
              <a:pPr/>
              <a:t>‹#›</a:t>
            </a:fld>
            <a:endParaRPr lang="es-DO"/>
          </a:p>
        </p:txBody>
      </p:sp>
      <p:sp>
        <p:nvSpPr>
          <p:cNvPr id="6" name="5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656EAB56-813A-4225-AB98-10951725CB5A}" type="datetimeFigureOut">
              <a:rPr lang="en-US" smtClean="0"/>
              <a:pPr/>
              <a:t>6/4/09</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78D8030C-3A02-4F26-9429-387F43AD5B5A}" type="slidenum">
              <a:rPr lang="es-DO" smtClean="0"/>
              <a:pPr/>
              <a:t>‹#›</a:t>
            </a:fld>
            <a:endParaRPr lang="es-D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656EAB56-813A-4225-AB98-10951725CB5A}" type="datetimeFigureOut">
              <a:rPr lang="en-US" smtClean="0"/>
              <a:pPr/>
              <a:t>6/4/09</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78D8030C-3A02-4F26-9429-387F43AD5B5A}" type="slidenum">
              <a:rPr lang="es-DO" smtClean="0"/>
              <a:pPr/>
              <a:t>‹#›</a:t>
            </a:fld>
            <a:endParaRPr lang="es-DO"/>
          </a:p>
        </p:txBody>
      </p:sp>
      <p:sp>
        <p:nvSpPr>
          <p:cNvPr id="8" name="7 Rectángulo"/>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Marcador de posición de imagen"/>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s-ES" smtClean="0"/>
              <a:t>Haga clic en el icono para agregar una imagen</a:t>
            </a:r>
            <a:endParaRPr kumimoji="0" lang="en-US" dirty="0"/>
          </a:p>
        </p:txBody>
      </p:sp>
      <p:sp>
        <p:nvSpPr>
          <p:cNvPr id="9" name="8 Proceso"/>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Proceso"/>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3 Marcador de texto"/>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Elipse"/>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Anillo"/>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Marcador de título"/>
          <p:cNvSpPr>
            <a:spLocks noGrp="1"/>
          </p:cNvSpPr>
          <p:nvPr>
            <p:ph type="title"/>
          </p:nvPr>
        </p:nvSpPr>
        <p:spPr>
          <a:xfrm>
            <a:off x="1435608" y="274638"/>
            <a:ext cx="7498080" cy="1143000"/>
          </a:xfrm>
          <a:prstGeom prst="rect">
            <a:avLst/>
          </a:prstGeom>
        </p:spPr>
        <p:txBody>
          <a:bodyPr anchor="ctr">
            <a:normAutofit/>
          </a:bodyPr>
          <a:lstStyle/>
          <a:p>
            <a:r>
              <a:rPr kumimoji="0" lang="es-ES" smtClean="0"/>
              <a:t>Haga clic para modificar el estilo de título del patrón</a:t>
            </a:r>
            <a:endParaRPr kumimoji="0" lang="en-US"/>
          </a:p>
        </p:txBody>
      </p:sp>
      <p:sp>
        <p:nvSpPr>
          <p:cNvPr id="9" name="8 Marcador de texto"/>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fld id="{656EAB56-813A-4225-AB98-10951725CB5A}" type="datetimeFigureOut">
              <a:rPr lang="en-US" smtClean="0"/>
              <a:pPr/>
              <a:t>6/4/09</a:t>
            </a:fld>
            <a:endParaRPr lang="es-DO"/>
          </a:p>
        </p:txBody>
      </p:sp>
      <p:sp>
        <p:nvSpPr>
          <p:cNvPr id="10" name="9 Marcador de pie de página"/>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endParaRPr lang="es-DO"/>
          </a:p>
        </p:txBody>
      </p:sp>
      <p:sp>
        <p:nvSpPr>
          <p:cNvPr id="22" name="21 Marcador de número de diapositiva"/>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fld id="{78D8030C-3A02-4F26-9429-387F43AD5B5A}" type="slidenum">
              <a:rPr lang="es-DO" smtClean="0"/>
              <a:pPr/>
              <a:t>‹#›</a:t>
            </a:fld>
            <a:endParaRPr lang="es-DO"/>
          </a:p>
        </p:txBody>
      </p:sp>
      <p:sp>
        <p:nvSpPr>
          <p:cNvPr id="15" name="14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file:///C:\Users\lmartinez.INDOTEL2\Desktop\3%20indotel\Presentaciones%20INDOTEL\loguito.png" TargetMode="External"/><Relationship Id="rId4" Type="http://schemas.openxmlformats.org/officeDocument/2006/relationships/image" Target="file:///C:\Users\lmartinez.INDOTEL2\Desktop\3%20indotel\Presentaciones%20INDOTEL\indotel.png"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4" Type="http://schemas.openxmlformats.org/officeDocument/2006/relationships/image" Target="../media/image24.png"/><Relationship Id="rId10" Type="http://schemas.openxmlformats.org/officeDocument/2006/relationships/image" Target="../media/image30.jpeg"/><Relationship Id="rId5" Type="http://schemas.openxmlformats.org/officeDocument/2006/relationships/image" Target="../media/image25.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1.xml"/><Relationship Id="rId9" Type="http://schemas.openxmlformats.org/officeDocument/2006/relationships/image" Target="../media/image29.jpeg"/><Relationship Id="rId3" Type="http://schemas.openxmlformats.org/officeDocument/2006/relationships/image" Target="../media/image23.png"/><Relationship Id="rId6" Type="http://schemas.openxmlformats.org/officeDocument/2006/relationships/image" Target="../media/image26.jpeg"/></Relationships>
</file>

<file path=ppt/slides/_rels/slide12.xml.rels><?xml version="1.0" encoding="UTF-8" standalone="yes"?>
<Relationships xmlns="http://schemas.openxmlformats.org/package/2006/relationships"><Relationship Id="rId4" Type="http://schemas.openxmlformats.org/officeDocument/2006/relationships/image" Target="../media/image32.jpeg"/><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4" Type="http://schemas.openxmlformats.org/officeDocument/2006/relationships/image" Target="../media/image34.jpeg"/><Relationship Id="rId5" Type="http://schemas.openxmlformats.org/officeDocument/2006/relationships/image" Target="../media/image35.jpeg"/><Relationship Id="rId7"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notesSlide" Target="../notesSlides/notesSlide13.xml"/><Relationship Id="rId9" Type="http://schemas.openxmlformats.org/officeDocument/2006/relationships/image" Target="../media/image39.jpeg"/><Relationship Id="rId3" Type="http://schemas.openxmlformats.org/officeDocument/2006/relationships/image" Target="../media/image33.jpeg"/><Relationship Id="rId6"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6" Type="http://schemas.openxmlformats.org/officeDocument/2006/relationships/image" Target="../media/image45.jpeg"/><Relationship Id="rId4"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2.jpeg"/><Relationship Id="rId5"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4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4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4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35" Type="http://schemas.openxmlformats.org/officeDocument/2006/relationships/image" Target="../media/image81.jpeg"/><Relationship Id="rId31" Type="http://schemas.openxmlformats.org/officeDocument/2006/relationships/image" Target="../media/image77.jpeg"/><Relationship Id="rId34" Type="http://schemas.openxmlformats.org/officeDocument/2006/relationships/image" Target="../media/image80.jpeg"/><Relationship Id="rId39" Type="http://schemas.openxmlformats.org/officeDocument/2006/relationships/image" Target="../media/image85.jpeg"/><Relationship Id="rId40" Type="http://schemas.openxmlformats.org/officeDocument/2006/relationships/image" Target="../media/image86.jpeg"/><Relationship Id="rId7" Type="http://schemas.openxmlformats.org/officeDocument/2006/relationships/image" Target="../media/image53.jpeg"/><Relationship Id="rId36" Type="http://schemas.openxmlformats.org/officeDocument/2006/relationships/image" Target="../media/image82.jpeg"/><Relationship Id="rId1" Type="http://schemas.openxmlformats.org/officeDocument/2006/relationships/slideLayout" Target="../slideLayouts/slideLayout2.xml"/><Relationship Id="rId24" Type="http://schemas.openxmlformats.org/officeDocument/2006/relationships/image" Target="../media/image70.jpeg"/><Relationship Id="rId25" Type="http://schemas.openxmlformats.org/officeDocument/2006/relationships/image" Target="../media/image71.jpeg"/><Relationship Id="rId8" Type="http://schemas.openxmlformats.org/officeDocument/2006/relationships/image" Target="../media/image54.jpeg"/><Relationship Id="rId13" Type="http://schemas.openxmlformats.org/officeDocument/2006/relationships/image" Target="../media/image59.jpeg"/><Relationship Id="rId10" Type="http://schemas.openxmlformats.org/officeDocument/2006/relationships/image" Target="../media/image56.jpeg"/><Relationship Id="rId32" Type="http://schemas.openxmlformats.org/officeDocument/2006/relationships/image" Target="../media/image78.jpeg"/><Relationship Id="rId37" Type="http://schemas.openxmlformats.org/officeDocument/2006/relationships/image" Target="../media/image83.jpeg"/><Relationship Id="rId12" Type="http://schemas.openxmlformats.org/officeDocument/2006/relationships/image" Target="../media/image58.jpeg"/><Relationship Id="rId17" Type="http://schemas.openxmlformats.org/officeDocument/2006/relationships/image" Target="../media/image63.jpeg"/><Relationship Id="rId9" Type="http://schemas.openxmlformats.org/officeDocument/2006/relationships/image" Target="../media/image55.jpeg"/><Relationship Id="rId18" Type="http://schemas.openxmlformats.org/officeDocument/2006/relationships/image" Target="../media/image64.jpeg"/><Relationship Id="rId3" Type="http://schemas.openxmlformats.org/officeDocument/2006/relationships/image" Target="../media/image49.jpeg"/><Relationship Id="rId27" Type="http://schemas.openxmlformats.org/officeDocument/2006/relationships/image" Target="../media/image73.jpeg"/><Relationship Id="rId14" Type="http://schemas.openxmlformats.org/officeDocument/2006/relationships/image" Target="../media/image60.jpeg"/><Relationship Id="rId23" Type="http://schemas.openxmlformats.org/officeDocument/2006/relationships/image" Target="../media/image69.jpeg"/><Relationship Id="rId4" Type="http://schemas.openxmlformats.org/officeDocument/2006/relationships/image" Target="../media/image50.jpeg"/><Relationship Id="rId28" Type="http://schemas.openxmlformats.org/officeDocument/2006/relationships/image" Target="../media/image74.jpeg"/><Relationship Id="rId26" Type="http://schemas.openxmlformats.org/officeDocument/2006/relationships/image" Target="../media/image72.jpeg"/><Relationship Id="rId30" Type="http://schemas.openxmlformats.org/officeDocument/2006/relationships/image" Target="../media/image76.jpeg"/><Relationship Id="rId11" Type="http://schemas.openxmlformats.org/officeDocument/2006/relationships/image" Target="../media/image57.jpeg"/><Relationship Id="rId42" Type="http://schemas.openxmlformats.org/officeDocument/2006/relationships/image" Target="../media/image88.jpeg"/><Relationship Id="rId29" Type="http://schemas.openxmlformats.org/officeDocument/2006/relationships/image" Target="../media/image75.jpeg"/><Relationship Id="rId6" Type="http://schemas.openxmlformats.org/officeDocument/2006/relationships/image" Target="../media/image52.jpeg"/><Relationship Id="rId16" Type="http://schemas.openxmlformats.org/officeDocument/2006/relationships/image" Target="../media/image62.jpeg"/><Relationship Id="rId33" Type="http://schemas.openxmlformats.org/officeDocument/2006/relationships/image" Target="../media/image79.jpeg"/><Relationship Id="rId41" Type="http://schemas.openxmlformats.org/officeDocument/2006/relationships/image" Target="../media/image87.jpeg"/><Relationship Id="rId5" Type="http://schemas.openxmlformats.org/officeDocument/2006/relationships/image" Target="../media/image51.jpeg"/><Relationship Id="rId15" Type="http://schemas.openxmlformats.org/officeDocument/2006/relationships/image" Target="../media/image61.jpeg"/><Relationship Id="rId19" Type="http://schemas.openxmlformats.org/officeDocument/2006/relationships/image" Target="../media/image65.jpeg"/><Relationship Id="rId38" Type="http://schemas.openxmlformats.org/officeDocument/2006/relationships/image" Target="../media/image84.jpeg"/><Relationship Id="rId20" Type="http://schemas.openxmlformats.org/officeDocument/2006/relationships/image" Target="../media/image66.jpeg"/><Relationship Id="rId22" Type="http://schemas.openxmlformats.org/officeDocument/2006/relationships/image" Target="../media/image68.jpeg"/><Relationship Id="rId21" Type="http://schemas.openxmlformats.org/officeDocument/2006/relationships/image" Target="../media/image67.jpeg"/><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6" Type="http://schemas.openxmlformats.org/officeDocument/2006/relationships/image" Target="../media/image92.jpeg"/><Relationship Id="rId4"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89.jpeg"/><Relationship Id="rId5" Type="http://schemas.openxmlformats.org/officeDocument/2006/relationships/image" Target="../media/image91.jpeg"/></Relationships>
</file>

<file path=ppt/slides/_rels/slide22.xml.rels><?xml version="1.0" encoding="UTF-8" standalone="yes"?>
<Relationships xmlns="http://schemas.openxmlformats.org/package/2006/relationships"><Relationship Id="rId4"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3.jpeg"/><Relationship Id="rId5" Type="http://schemas.openxmlformats.org/officeDocument/2006/relationships/image" Target="../media/image95.jpeg"/></Relationships>
</file>

<file path=ppt/slides/_rels/slide23.xml.rels><?xml version="1.0" encoding="UTF-8" standalone="yes"?>
<Relationships xmlns="http://schemas.openxmlformats.org/package/2006/relationships"><Relationship Id="rId4" Type="http://schemas.openxmlformats.org/officeDocument/2006/relationships/image" Target="../media/image97.jpe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6.jpeg"/><Relationship Id="rId5" Type="http://schemas.openxmlformats.org/officeDocument/2006/relationships/image" Target="../media/image98.jpeg"/></Relationships>
</file>

<file path=ppt/slides/_rels/slide24.xml.rels><?xml version="1.0" encoding="UTF-8" standalone="yes"?>
<Relationships xmlns="http://schemas.openxmlformats.org/package/2006/relationships"><Relationship Id="rId4"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10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10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10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image" Target="../media/image105.jpeg"/><Relationship Id="rId5" Type="http://schemas.openxmlformats.org/officeDocument/2006/relationships/image" Target="../media/image106.jpeg"/><Relationship Id="rId7" Type="http://schemas.openxmlformats.org/officeDocument/2006/relationships/image" Target="../media/image108.jpe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4.png"/><Relationship Id="rId6" Type="http://schemas.openxmlformats.org/officeDocument/2006/relationships/image" Target="../media/image10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10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4" Type="http://schemas.openxmlformats.org/officeDocument/2006/relationships/image" Target="../media/image8.jpeg"/><Relationship Id="rId10" Type="http://schemas.openxmlformats.org/officeDocument/2006/relationships/image" Target="../media/image14.jpeg"/><Relationship Id="rId5" Type="http://schemas.openxmlformats.org/officeDocument/2006/relationships/image" Target="../media/image9.jpeg"/><Relationship Id="rId7"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3.xml"/><Relationship Id="rId9" Type="http://schemas.openxmlformats.org/officeDocument/2006/relationships/image" Target="../media/image13.jpeg"/><Relationship Id="rId3" Type="http://schemas.openxmlformats.org/officeDocument/2006/relationships/image" Target="../media/image7.jpeg"/><Relationship Id="rId6"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1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1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1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image" Target="../media/image116.jpe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15.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notesSlide" Target="../notesSlides/notesSlide35.xml"/><Relationship Id="rId1" Type="http://schemas.openxmlformats.org/officeDocument/2006/relationships/vmlDrawing" Target="../drawings/vmlDrawing1.vml"/></Relationships>
</file>

<file path=ppt/slides/_rels/slide36.xml.rels><?xml version="1.0" encoding="UTF-8" standalone="yes"?>
<Relationships xmlns="http://schemas.openxmlformats.org/package/2006/relationships"><Relationship Id="rId4" Type="http://schemas.openxmlformats.org/officeDocument/2006/relationships/diagramLayout" Target="../diagrams/layout3.xml"/><Relationship Id="rId5" Type="http://schemas.openxmlformats.org/officeDocument/2006/relationships/diagramQuickStyle" Target="../diagrams/quickStyle3.xml"/><Relationship Id="rId7" Type="http://schemas.openxmlformats.org/officeDocument/2006/relationships/image" Target="../media/image118.gif"/><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diagramData" Target="../diagrams/data3.xml"/><Relationship Id="rId6" Type="http://schemas.openxmlformats.org/officeDocument/2006/relationships/diagramColors" Target="../diagrams/colors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4" Type="http://schemas.openxmlformats.org/officeDocument/2006/relationships/image" Target="../media/image19.png"/><Relationship Id="rId4" Type="http://schemas.openxmlformats.org/officeDocument/2006/relationships/diagramLayout" Target="../diagrams/layout1.xml"/><Relationship Id="rId7" Type="http://schemas.openxmlformats.org/officeDocument/2006/relationships/diagramData" Target="../diagrams/data2.xml"/><Relationship Id="rId11"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diagramColors" Target="../diagrams/colors1.xml"/><Relationship Id="rId8" Type="http://schemas.openxmlformats.org/officeDocument/2006/relationships/diagramLayout" Target="../diagrams/layout2.xml"/><Relationship Id="rId13" Type="http://schemas.openxmlformats.org/officeDocument/2006/relationships/image" Target="../media/image18.png"/><Relationship Id="rId10" Type="http://schemas.openxmlformats.org/officeDocument/2006/relationships/diagramColors" Target="../diagrams/colors2.xml"/><Relationship Id="rId5" Type="http://schemas.openxmlformats.org/officeDocument/2006/relationships/diagramQuickStyle" Target="../diagrams/quickStyle1.xml"/><Relationship Id="rId12" Type="http://schemas.openxmlformats.org/officeDocument/2006/relationships/image" Target="../media/image17.png"/><Relationship Id="rId2" Type="http://schemas.openxmlformats.org/officeDocument/2006/relationships/notesSlide" Target="../notesSlides/notesSlide6.xml"/><Relationship Id="rId9" Type="http://schemas.openxmlformats.org/officeDocument/2006/relationships/diagramQuickStyle" Target="../diagrams/quickStyle2.xml"/><Relationship Id="rId3"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4" Type="http://schemas.openxmlformats.org/officeDocument/2006/relationships/image" Target="../media/image21.jpeg"/><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800600"/>
            <a:ext cx="7406640" cy="1752600"/>
          </a:xfrm>
        </p:spPr>
        <p:txBody>
          <a:bodyPr>
            <a:normAutofit fontScale="92500" lnSpcReduction="20000"/>
          </a:bodyPr>
          <a:lstStyle/>
          <a:p>
            <a:r>
              <a:rPr lang="es-DO" dirty="0" smtClean="0">
                <a:solidFill>
                  <a:schemeClr val="accent1">
                    <a:lumMod val="75000"/>
                  </a:schemeClr>
                </a:solidFill>
              </a:rPr>
              <a:t>				José Rafael Vargas</a:t>
            </a:r>
          </a:p>
          <a:p>
            <a:r>
              <a:rPr lang="es-DO" dirty="0" smtClean="0">
                <a:solidFill>
                  <a:schemeClr val="accent1">
                    <a:lumMod val="75000"/>
                  </a:schemeClr>
                </a:solidFill>
              </a:rPr>
              <a:t>				Presidente del INDOTEL</a:t>
            </a:r>
          </a:p>
          <a:p>
            <a:r>
              <a:rPr lang="es-DO" dirty="0" smtClean="0">
                <a:solidFill>
                  <a:schemeClr val="accent1">
                    <a:lumMod val="75000"/>
                  </a:schemeClr>
                </a:solidFill>
              </a:rPr>
              <a:t>				</a:t>
            </a:r>
          </a:p>
          <a:p>
            <a:r>
              <a:rPr lang="es-DO" sz="2000" dirty="0" smtClean="0">
                <a:solidFill>
                  <a:schemeClr val="accent1">
                    <a:lumMod val="75000"/>
                  </a:schemeClr>
                </a:solidFill>
              </a:rPr>
              <a:t>					Santo Domingo, </a:t>
            </a:r>
          </a:p>
          <a:p>
            <a:r>
              <a:rPr lang="es-DO" sz="2000" dirty="0" smtClean="0">
                <a:solidFill>
                  <a:schemeClr val="accent1">
                    <a:lumMod val="75000"/>
                  </a:schemeClr>
                </a:solidFill>
              </a:rPr>
              <a:t>					13 de mayo de 2009</a:t>
            </a:r>
            <a:endParaRPr lang="es-DO" sz="2000" dirty="0">
              <a:solidFill>
                <a:schemeClr val="accent1">
                  <a:lumMod val="75000"/>
                </a:schemeClr>
              </a:solidFill>
            </a:endParaRPr>
          </a:p>
        </p:txBody>
      </p:sp>
      <p:sp>
        <p:nvSpPr>
          <p:cNvPr id="4" name="3 CuadroTexto"/>
          <p:cNvSpPr txBox="1"/>
          <p:nvPr/>
        </p:nvSpPr>
        <p:spPr>
          <a:xfrm>
            <a:off x="1447800" y="2590800"/>
            <a:ext cx="7391400" cy="1446550"/>
          </a:xfrm>
          <a:prstGeom prst="rect">
            <a:avLst/>
          </a:prstGeom>
          <a:noFill/>
        </p:spPr>
        <p:txBody>
          <a:bodyPr wrap="square" rtlCol="0">
            <a:spAutoFit/>
          </a:bodyPr>
          <a:lstStyle/>
          <a:p>
            <a:pPr algn="ctr"/>
            <a:r>
              <a:rPr lang="es-DO"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Uso de la tecnología en la Sociedad del conocimiento</a:t>
            </a:r>
            <a:endParaRPr lang="es-DO"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indotel.png" descr="C:\Users\lmartinez.INDOTEL2\Desktop\3 indotel\Presentaciones INDOTEL\indotel.png"/>
          <p:cNvPicPr>
            <a:picLocks noChangeAspect="1"/>
          </p:cNvPicPr>
          <p:nvPr/>
        </p:nvPicPr>
        <p:blipFill>
          <a:blip r:embed="rId3" r:link="rId4"/>
          <a:srcRect/>
          <a:stretch>
            <a:fillRect/>
          </a:stretch>
        </p:blipFill>
        <p:spPr bwMode="auto">
          <a:xfrm>
            <a:off x="3752849" y="1562166"/>
            <a:ext cx="2419352" cy="665030"/>
          </a:xfrm>
          <a:prstGeom prst="rect">
            <a:avLst/>
          </a:prstGeom>
          <a:noFill/>
          <a:ln w="9525">
            <a:noFill/>
            <a:miter lim="800000"/>
            <a:headEnd/>
            <a:tailEnd/>
          </a:ln>
        </p:spPr>
      </p:pic>
      <p:pic>
        <p:nvPicPr>
          <p:cNvPr id="6" name="loguito.png" descr="C:\Users\lmartinez.INDOTEL2\Desktop\3 indotel\Presentaciones INDOTEL\loguito.png"/>
          <p:cNvPicPr>
            <a:picLocks noChangeAspect="1"/>
          </p:cNvPicPr>
          <p:nvPr/>
        </p:nvPicPr>
        <p:blipFill>
          <a:blip r:embed="rId5" r:link="rId6"/>
          <a:srcRect/>
          <a:stretch>
            <a:fillRect/>
          </a:stretch>
        </p:blipFill>
        <p:spPr bwMode="auto">
          <a:xfrm>
            <a:off x="3962400" y="228600"/>
            <a:ext cx="2017712" cy="1157287"/>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5" name="Picture 1"/>
          <p:cNvPicPr>
            <a:picLocks noGrp="1" noChangeAspect="1" noChangeArrowheads="1"/>
          </p:cNvPicPr>
          <p:nvPr>
            <p:ph sz="half" idx="1"/>
          </p:nvPr>
        </p:nvPicPr>
        <p:blipFill>
          <a:blip r:embed="rId3"/>
          <a:stretch>
            <a:fillRect/>
          </a:stretch>
        </p:blipFill>
        <p:spPr>
          <a:xfrm>
            <a:off x="1231142" y="2057400"/>
            <a:ext cx="7504185" cy="4648200"/>
          </a:xfrm>
          <a:prstGeom prst="rect">
            <a:avLst/>
          </a:prstGeom>
          <a:ln>
            <a:noFill/>
          </a:ln>
          <a:effectLst>
            <a:softEdge rad="112500"/>
          </a:effectLst>
        </p:spPr>
      </p:pic>
      <p:sp>
        <p:nvSpPr>
          <p:cNvPr id="6" name="Title 1"/>
          <p:cNvSpPr txBox="1">
            <a:spLocks/>
          </p:cNvSpPr>
          <p:nvPr/>
        </p:nvSpPr>
        <p:spPr>
          <a:xfrm>
            <a:off x="1295400" y="152400"/>
            <a:ext cx="6934200" cy="1752600"/>
          </a:xfrm>
          <a:prstGeom prst="rect">
            <a:avLst/>
          </a:prstGeom>
        </p:spPr>
        <p:txBody>
          <a:bodyPr vert="horz" lIns="0" rIns="0" bIns="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Aporte</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36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significativo</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del sector de </a:t>
            </a:r>
            <a:r>
              <a:rPr kumimoji="0" lang="en-GB" sz="36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las</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36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telecomunicaciones</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al PIB</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
        <p:nvSpPr>
          <p:cNvPr id="8" name="7 CuadroTexto"/>
          <p:cNvSpPr txBox="1"/>
          <p:nvPr/>
        </p:nvSpPr>
        <p:spPr>
          <a:xfrm>
            <a:off x="7696200" y="3124200"/>
            <a:ext cx="684000" cy="292388"/>
          </a:xfrm>
          <a:prstGeom prst="rect">
            <a:avLst/>
          </a:prstGeom>
          <a:solidFill>
            <a:schemeClr val="bg1"/>
          </a:solidFill>
        </p:spPr>
        <p:txBody>
          <a:bodyPr wrap="square" rtlCol="0">
            <a:spAutoFit/>
          </a:bodyPr>
          <a:lstStyle/>
          <a:p>
            <a:r>
              <a:rPr lang="es-DO" sz="1300" b="1" dirty="0" smtClean="0">
                <a:latin typeface="Arial" pitchFamily="34" charset="0"/>
                <a:cs typeface="Arial" pitchFamily="34" charset="0"/>
              </a:rPr>
              <a:t>15.6%</a:t>
            </a:r>
            <a:endParaRPr lang="es-DO" sz="1300" b="1" dirty="0">
              <a:latin typeface="Arial" pitchFamily="34" charset="0"/>
              <a:cs typeface="Arial" pitchFamily="34" charset="0"/>
            </a:endParaRPr>
          </a:p>
        </p:txBody>
      </p:sp>
      <p:cxnSp>
        <p:nvCxnSpPr>
          <p:cNvPr id="5" name="4 Conector recto"/>
          <p:cNvCxnSpPr/>
          <p:nvPr/>
        </p:nvCxnSpPr>
        <p:spPr>
          <a:xfrm flipV="1">
            <a:off x="6553200" y="3140825"/>
            <a:ext cx="1371600" cy="30480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a:lum bright="70000" contrast="-70000"/>
          </a:blip>
          <a:srcRect l="10385" r="5147"/>
          <a:stretch>
            <a:fillRect/>
          </a:stretch>
        </p:blipFill>
        <p:spPr bwMode="auto">
          <a:xfrm>
            <a:off x="-152400" y="-76200"/>
            <a:ext cx="9296400" cy="6934200"/>
          </a:xfrm>
          <a:prstGeom prst="rect">
            <a:avLst/>
          </a:prstGeom>
          <a:noFill/>
          <a:ln w="9525">
            <a:noFill/>
            <a:miter lim="800000"/>
            <a:headEnd/>
            <a:tailEnd/>
          </a:ln>
          <a:effectLst/>
        </p:spPr>
      </p:pic>
      <p:pic>
        <p:nvPicPr>
          <p:cNvPr id="54274" name="Picture 2"/>
          <p:cNvPicPr>
            <a:picLocks noChangeAspect="1" noChangeArrowheads="1"/>
          </p:cNvPicPr>
          <p:nvPr/>
        </p:nvPicPr>
        <p:blipFill>
          <a:blip r:embed="rId4">
            <a:clrChange>
              <a:clrFrom>
                <a:srgbClr val="FFFFFF"/>
              </a:clrFrom>
              <a:clrTo>
                <a:srgbClr val="FFFFFF">
                  <a:alpha val="0"/>
                </a:srgbClr>
              </a:clrTo>
            </a:clrChange>
          </a:blip>
          <a:srcRect b="12821"/>
          <a:stretch>
            <a:fillRect/>
          </a:stretch>
        </p:blipFill>
        <p:spPr bwMode="auto">
          <a:xfrm>
            <a:off x="1676400" y="914400"/>
            <a:ext cx="5943600" cy="3886200"/>
          </a:xfrm>
          <a:prstGeom prst="rect">
            <a:avLst/>
          </a:prstGeom>
          <a:noFill/>
          <a:ln w="9525">
            <a:noFill/>
            <a:miter lim="800000"/>
            <a:headEnd/>
            <a:tailEnd/>
          </a:ln>
          <a:effectLst/>
        </p:spPr>
      </p:pic>
      <p:pic>
        <p:nvPicPr>
          <p:cNvPr id="5" name="Picture 3" descr="G:\Documentos de trabajo\Rendicion de Cuentas\Fotos\MATERIAL PRES 2\Los Palmaritos, San José de Ocoa (1).jpg"/>
          <p:cNvPicPr>
            <a:picLocks noChangeAspect="1" noChangeArrowheads="1"/>
          </p:cNvPicPr>
          <p:nvPr/>
        </p:nvPicPr>
        <p:blipFill>
          <a:blip r:embed="rId5"/>
          <a:srcRect t="8075" b="6276"/>
          <a:stretch>
            <a:fillRect/>
          </a:stretch>
        </p:blipFill>
        <p:spPr>
          <a:xfrm>
            <a:off x="609600" y="914400"/>
            <a:ext cx="8303770" cy="5334024"/>
          </a:xfrm>
          <a:prstGeom prst="rect">
            <a:avLst/>
          </a:prstGeom>
          <a:ln>
            <a:noFill/>
          </a:ln>
          <a:effectLst>
            <a:outerShdw blurRad="190500" algn="tl" rotWithShape="0">
              <a:srgbClr val="000000">
                <a:alpha val="70000"/>
              </a:srgbClr>
            </a:outerShdw>
          </a:effectLst>
        </p:spPr>
      </p:pic>
      <p:pic>
        <p:nvPicPr>
          <p:cNvPr id="6" name="Picture 2" descr="G:\Documentos de trabajo\Rendicion de Cuentas\Fotos\memoria de indotel 1\DSC_0064.JPG"/>
          <p:cNvPicPr>
            <a:picLocks noChangeAspect="1" noChangeArrowheads="1"/>
          </p:cNvPicPr>
          <p:nvPr/>
        </p:nvPicPr>
        <p:blipFill>
          <a:blip r:embed="rId6"/>
          <a:srcRect/>
          <a:stretch>
            <a:fillRect/>
          </a:stretch>
        </p:blipFill>
        <p:spPr>
          <a:xfrm>
            <a:off x="457200" y="685800"/>
            <a:ext cx="7795166" cy="5167338"/>
          </a:xfrm>
          <a:prstGeom prst="rect">
            <a:avLst/>
          </a:prstGeom>
          <a:ln>
            <a:noFill/>
          </a:ln>
          <a:effectLst>
            <a:outerShdw blurRad="292100" dist="139700" dir="2700000" algn="tl" rotWithShape="0">
              <a:srgbClr val="333333">
                <a:alpha val="65000"/>
              </a:srgbClr>
            </a:outerShdw>
          </a:effectLst>
        </p:spPr>
      </p:pic>
      <p:pic>
        <p:nvPicPr>
          <p:cNvPr id="7" name="Picture 4" descr="G:\Documentos de trabajo\Rendicion de Cuentas\Fotos\MATERIAL PRES 2\Los Pomos, Altamira.JPG"/>
          <p:cNvPicPr>
            <a:picLocks noChangeAspect="1" noChangeArrowheads="1"/>
          </p:cNvPicPr>
          <p:nvPr/>
        </p:nvPicPr>
        <p:blipFill>
          <a:blip r:embed="rId7"/>
          <a:srcRect b="12995"/>
          <a:stretch>
            <a:fillRect/>
          </a:stretch>
        </p:blipFill>
        <p:spPr>
          <a:xfrm>
            <a:off x="533400" y="762000"/>
            <a:ext cx="7505728" cy="4900449"/>
          </a:xfrm>
          <a:prstGeom prst="rect">
            <a:avLst/>
          </a:prstGeom>
          <a:ln>
            <a:noFill/>
          </a:ln>
          <a:effectLst>
            <a:outerShdw blurRad="190500" algn="tl" rotWithShape="0">
              <a:srgbClr val="000000">
                <a:alpha val="70000"/>
              </a:srgbClr>
            </a:outerShdw>
          </a:effectLst>
        </p:spPr>
      </p:pic>
      <p:pic>
        <p:nvPicPr>
          <p:cNvPr id="9" name="Picture 7"/>
          <p:cNvPicPr>
            <a:picLocks noChangeAspect="1" noChangeArrowheads="1"/>
          </p:cNvPicPr>
          <p:nvPr/>
        </p:nvPicPr>
        <p:blipFill>
          <a:blip r:embed="rId8"/>
          <a:srcRect/>
          <a:stretch>
            <a:fillRect/>
          </a:stretch>
        </p:blipFill>
        <p:spPr bwMode="auto">
          <a:xfrm>
            <a:off x="228600" y="152400"/>
            <a:ext cx="6172200" cy="4114800"/>
          </a:xfrm>
          <a:prstGeom prst="rect">
            <a:avLst/>
          </a:prstGeom>
          <a:noFill/>
          <a:ln w="63500">
            <a:solidFill>
              <a:srgbClr val="0070C0"/>
            </a:solidFill>
            <a:round/>
            <a:headEnd/>
            <a:tailEnd/>
          </a:ln>
        </p:spPr>
      </p:pic>
      <p:pic>
        <p:nvPicPr>
          <p:cNvPr id="8" name="Picture 11" descr="DSC04058.JPG"/>
          <p:cNvPicPr>
            <a:picLocks noChangeAspect="1"/>
          </p:cNvPicPr>
          <p:nvPr/>
        </p:nvPicPr>
        <p:blipFill>
          <a:blip r:embed="rId9"/>
          <a:srcRect/>
          <a:stretch>
            <a:fillRect/>
          </a:stretch>
        </p:blipFill>
        <p:spPr bwMode="auto">
          <a:xfrm>
            <a:off x="3429000" y="3048000"/>
            <a:ext cx="5257800" cy="3505200"/>
          </a:xfrm>
          <a:prstGeom prst="rect">
            <a:avLst/>
          </a:prstGeom>
          <a:noFill/>
          <a:ln w="63500">
            <a:solidFill>
              <a:srgbClr val="0070C0"/>
            </a:solidFill>
            <a:miter lim="800000"/>
            <a:headEnd/>
            <a:tailEnd/>
          </a:ln>
        </p:spPr>
      </p:pic>
      <p:pic>
        <p:nvPicPr>
          <p:cNvPr id="5123" name="Picture 3" descr="I:\Carpeta de Datos\Republica Dominicana\Publicaciones\Indotel te conecta\20.JPG"/>
          <p:cNvPicPr>
            <a:picLocks noGrp="1" noChangeAspect="1" noChangeArrowheads="1"/>
          </p:cNvPicPr>
          <p:nvPr>
            <p:ph idx="1"/>
          </p:nvPr>
        </p:nvPicPr>
        <p:blipFill>
          <a:blip r:embed="rId10" cstate="print"/>
          <a:srcRect b="7595"/>
          <a:stretch>
            <a:fillRect/>
          </a:stretch>
        </p:blipFill>
        <p:spPr bwMode="auto">
          <a:xfrm>
            <a:off x="76200" y="533400"/>
            <a:ext cx="9026936" cy="5562600"/>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23"/>
                                        </p:tgtEl>
                                        <p:attrNameLst>
                                          <p:attrName>style.visibility</p:attrName>
                                        </p:attrNameLst>
                                      </p:cBhvr>
                                      <p:to>
                                        <p:strVal val="visible"/>
                                      </p:to>
                                    </p:set>
                                    <p:animEffect transition="in" filter="fade">
                                      <p:cBhvr>
                                        <p:cTn id="42" dur="1000"/>
                                        <p:tgtEl>
                                          <p:spTgt spid="5123"/>
                                        </p:tgtEl>
                                      </p:cBhvr>
                                    </p:animEffect>
                                    <p:anim calcmode="lin" valueType="num">
                                      <p:cBhvr>
                                        <p:cTn id="43" dur="1000" fill="hold"/>
                                        <p:tgtEl>
                                          <p:spTgt spid="5123"/>
                                        </p:tgtEl>
                                        <p:attrNameLst>
                                          <p:attrName>ppt_x</p:attrName>
                                        </p:attrNameLst>
                                      </p:cBhvr>
                                      <p:tavLst>
                                        <p:tav tm="0">
                                          <p:val>
                                            <p:strVal val="#ppt_x"/>
                                          </p:val>
                                        </p:tav>
                                        <p:tav tm="100000">
                                          <p:val>
                                            <p:strVal val="#ppt_x"/>
                                          </p:val>
                                        </p:tav>
                                      </p:tavLst>
                                    </p:anim>
                                    <p:anim calcmode="lin" valueType="num">
                                      <p:cBhvr>
                                        <p:cTn id="44"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 descr="C:\Carpeta de Datos\Fotos desde 19 de Agosto de 2008\Republica Dominicana\La Yautia 23 de Noviembre de 2008\DSC06586.JPG"/>
          <p:cNvPicPr>
            <a:picLocks noGrp="1" noChangeAspect="1" noChangeArrowheads="1"/>
          </p:cNvPicPr>
          <p:nvPr>
            <p:ph sz="half" idx="1"/>
          </p:nvPr>
        </p:nvPicPr>
        <p:blipFill>
          <a:blip r:embed="rId3" cstate="print"/>
          <a:stretch>
            <a:fillRect/>
          </a:stretch>
        </p:blipFill>
        <p:spPr bwMode="auto">
          <a:xfrm>
            <a:off x="1143000" y="1219200"/>
            <a:ext cx="3733800" cy="5600700"/>
          </a:xfrm>
          <a:prstGeom prst="rect">
            <a:avLst/>
          </a:prstGeom>
          <a:ln>
            <a:noFill/>
          </a:ln>
          <a:effectLst>
            <a:softEdge rad="112500"/>
          </a:effectLst>
        </p:spPr>
      </p:pic>
      <p:pic>
        <p:nvPicPr>
          <p:cNvPr id="6" name="Content Placeholder 5" descr="DSC05948.JPG"/>
          <p:cNvPicPr>
            <a:picLocks noGrp="1" noChangeAspect="1"/>
          </p:cNvPicPr>
          <p:nvPr>
            <p:ph sz="half" idx="2"/>
          </p:nvPr>
        </p:nvPicPr>
        <p:blipFill>
          <a:blip r:embed="rId4" cstate="print"/>
          <a:stretch>
            <a:fillRect/>
          </a:stretch>
        </p:blipFill>
        <p:spPr>
          <a:xfrm>
            <a:off x="5308600" y="1295400"/>
            <a:ext cx="3657600" cy="5486400"/>
          </a:xfrm>
          <a:prstGeom prst="rect">
            <a:avLst/>
          </a:prstGeom>
          <a:ln>
            <a:noFill/>
          </a:ln>
          <a:effectLst>
            <a:outerShdw blurRad="190500" algn="tl" rotWithShape="0">
              <a:srgbClr val="000000">
                <a:alpha val="70000"/>
              </a:srgbClr>
            </a:outerShdw>
          </a:effectLst>
        </p:spPr>
      </p:pic>
      <p:sp>
        <p:nvSpPr>
          <p:cNvPr id="10" name="TextBox 6"/>
          <p:cNvSpPr txBox="1">
            <a:spLocks noChangeArrowheads="1"/>
          </p:cNvSpPr>
          <p:nvPr/>
        </p:nvSpPr>
        <p:spPr bwMode="auto">
          <a:xfrm>
            <a:off x="5943600" y="18871"/>
            <a:ext cx="2667000" cy="1200329"/>
          </a:xfrm>
          <a:prstGeom prst="rect">
            <a:avLst/>
          </a:prstGeom>
          <a:noFill/>
          <a:ln w="9525">
            <a:noFill/>
            <a:miter lim="800000"/>
            <a:headEnd/>
            <a:tailEnd/>
          </a:ln>
        </p:spPr>
        <p:txBody>
          <a:bodyPr wrap="square">
            <a:spAutoFit/>
          </a:bodyPr>
          <a:lstStyle/>
          <a:p>
            <a:pPr algn="ctr">
              <a:defRPr/>
            </a:pPr>
            <a:r>
              <a:rPr lang="es-NI" sz="3600" b="1" dirty="0">
                <a:ln w="900" cmpd="sng">
                  <a:solidFill>
                    <a:schemeClr val="accent2">
                      <a:alpha val="55000"/>
                    </a:schemeClr>
                  </a:solidFill>
                  <a:prstDash val="solid"/>
                </a:ln>
                <a:solidFill>
                  <a:schemeClr val="accent2"/>
                </a:solidFill>
                <a:effectLst>
                  <a:innerShdw blurRad="101600" dist="76200" dir="5400000">
                    <a:schemeClr val="accent1">
                      <a:satMod val="190000"/>
                      <a:tint val="100000"/>
                      <a:alpha val="74000"/>
                    </a:schemeClr>
                  </a:innerShdw>
                </a:effectLst>
                <a:latin typeface="+mj-lt"/>
              </a:rPr>
              <a:t>Antena de Orange</a:t>
            </a:r>
            <a:r>
              <a:rPr lang="es-NI" b="1" dirty="0">
                <a:ln w="900" cmpd="sng">
                  <a:solidFill>
                    <a:schemeClr val="accent2">
                      <a:alpha val="55000"/>
                    </a:schemeClr>
                  </a:solidFill>
                  <a:prstDash val="solid"/>
                </a:ln>
                <a:solidFill>
                  <a:schemeClr val="accent2"/>
                </a:solidFill>
                <a:effectLst>
                  <a:innerShdw blurRad="101600" dist="76200" dir="5400000">
                    <a:schemeClr val="accent1">
                      <a:satMod val="190000"/>
                      <a:tint val="100000"/>
                      <a:alpha val="74000"/>
                    </a:schemeClr>
                  </a:innerShdw>
                </a:effectLst>
                <a:latin typeface="Calibri" pitchFamily="34" charset="0"/>
              </a:rPr>
              <a:t> </a:t>
            </a:r>
          </a:p>
        </p:txBody>
      </p:sp>
      <p:sp>
        <p:nvSpPr>
          <p:cNvPr id="7" name="TextBox 6"/>
          <p:cNvSpPr txBox="1">
            <a:spLocks noChangeArrowheads="1"/>
          </p:cNvSpPr>
          <p:nvPr/>
        </p:nvSpPr>
        <p:spPr bwMode="auto">
          <a:xfrm>
            <a:off x="1143000" y="0"/>
            <a:ext cx="3200400" cy="1200329"/>
          </a:xfrm>
          <a:prstGeom prst="rect">
            <a:avLst/>
          </a:prstGeom>
          <a:noFill/>
          <a:ln w="9525">
            <a:noFill/>
            <a:miter lim="800000"/>
            <a:headEnd/>
            <a:tailEnd/>
          </a:ln>
        </p:spPr>
        <p:txBody>
          <a:bodyPr wrap="square">
            <a:spAutoFit/>
          </a:bodyPr>
          <a:lstStyle/>
          <a:p>
            <a:pPr algn="ctr">
              <a:defRPr/>
            </a:pPr>
            <a:r>
              <a:rPr lang="es-NI" sz="3600" b="1" dirty="0">
                <a:ln w="900" cmpd="sng">
                  <a:solidFill>
                    <a:srgbClr val="C00000">
                      <a:alpha val="55000"/>
                    </a:srgbClr>
                  </a:solidFill>
                  <a:prstDash val="solid"/>
                </a:ln>
                <a:solidFill>
                  <a:schemeClr val="bg1"/>
                </a:solidFill>
                <a:effectLst>
                  <a:outerShdw blurRad="50800" dist="38100" dir="2700000" algn="tl" rotWithShape="0">
                    <a:prstClr val="black">
                      <a:alpha val="40000"/>
                    </a:prstClr>
                  </a:outerShdw>
                </a:effectLst>
                <a:latin typeface="+mj-lt"/>
              </a:rPr>
              <a:t>Antena de </a:t>
            </a:r>
            <a:r>
              <a:rPr lang="es-NI" sz="3600" b="1" dirty="0" err="1" smtClean="0">
                <a:ln w="900" cmpd="sng">
                  <a:solidFill>
                    <a:srgbClr val="C00000">
                      <a:alpha val="55000"/>
                    </a:srgbClr>
                  </a:solidFill>
                  <a:prstDash val="solid"/>
                </a:ln>
                <a:solidFill>
                  <a:schemeClr val="bg1"/>
                </a:solidFill>
                <a:effectLst>
                  <a:outerShdw blurRad="50800" dist="38100" dir="2700000" algn="tl" rotWithShape="0">
                    <a:prstClr val="black">
                      <a:alpha val="40000"/>
                    </a:prstClr>
                  </a:outerShdw>
                </a:effectLst>
                <a:latin typeface="+mj-lt"/>
              </a:rPr>
              <a:t>Codetel</a:t>
            </a:r>
            <a:r>
              <a:rPr lang="es-NI" b="1" dirty="0" smtClean="0">
                <a:ln w="900" cmpd="sng">
                  <a:solidFill>
                    <a:srgbClr val="C00000">
                      <a:alpha val="55000"/>
                    </a:srgbClr>
                  </a:solidFill>
                  <a:prstDash val="solid"/>
                </a:ln>
                <a:solidFill>
                  <a:schemeClr val="bg1"/>
                </a:solidFill>
                <a:effectLst>
                  <a:outerShdw blurRad="50800" dist="38100" dir="2700000" algn="tl" rotWithShape="0">
                    <a:prstClr val="black">
                      <a:alpha val="40000"/>
                    </a:prstClr>
                  </a:outerShdw>
                </a:effectLst>
                <a:latin typeface="Calibri" pitchFamily="34" charset="0"/>
              </a:rPr>
              <a:t> </a:t>
            </a:r>
            <a:endParaRPr lang="es-NI" b="1" dirty="0">
              <a:ln w="900" cmpd="sng">
                <a:solidFill>
                  <a:srgbClr val="C00000">
                    <a:alpha val="55000"/>
                  </a:srgbClr>
                </a:solidFill>
                <a:prstDash val="solid"/>
              </a:ln>
              <a:solidFill>
                <a:schemeClr val="bg1"/>
              </a:solidFill>
              <a:effectLst>
                <a:outerShdw blurRad="50800" dist="38100" dir="2700000" algn="tl" rotWithShape="0">
                  <a:prstClr val="black">
                    <a:alpha val="40000"/>
                  </a:prstClr>
                </a:outerShdw>
              </a:effectLst>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70000" contrast="-70000"/>
          </a:blip>
          <a:srcRect t="4444" b="20000"/>
          <a:stretch>
            <a:fillRect/>
          </a:stretch>
        </p:blipFill>
        <p:spPr bwMode="auto">
          <a:xfrm>
            <a:off x="762000" y="0"/>
            <a:ext cx="8534400" cy="5181599"/>
          </a:xfrm>
          <a:prstGeom prst="rect">
            <a:avLst/>
          </a:prstGeom>
          <a:noFill/>
          <a:ln w="9525">
            <a:noFill/>
            <a:miter lim="800000"/>
            <a:headEnd/>
            <a:tailEnd/>
          </a:ln>
          <a:effectLst/>
        </p:spPr>
      </p:pic>
      <p:grpSp>
        <p:nvGrpSpPr>
          <p:cNvPr id="11" name="10 Grupo"/>
          <p:cNvGrpSpPr/>
          <p:nvPr/>
        </p:nvGrpSpPr>
        <p:grpSpPr>
          <a:xfrm>
            <a:off x="-57920" y="-26803"/>
            <a:ext cx="1581920" cy="6884803"/>
            <a:chOff x="-57920" y="-26803"/>
            <a:chExt cx="1331095" cy="6884803"/>
          </a:xfrm>
        </p:grpSpPr>
        <p:pic>
          <p:nvPicPr>
            <p:cNvPr id="250883" name="Picture 3" descr="DSC09127"/>
            <p:cNvPicPr>
              <a:picLocks noChangeAspect="1" noChangeArrowheads="1"/>
            </p:cNvPicPr>
            <p:nvPr/>
          </p:nvPicPr>
          <p:blipFill>
            <a:blip r:embed="rId4" cstate="print"/>
            <a:srcRect/>
            <a:stretch>
              <a:fillRect/>
            </a:stretch>
          </p:blipFill>
          <p:spPr bwMode="auto">
            <a:xfrm>
              <a:off x="-56258" y="1934111"/>
              <a:ext cx="1329433" cy="1091797"/>
            </a:xfrm>
            <a:prstGeom prst="rect">
              <a:avLst/>
            </a:prstGeom>
            <a:ln>
              <a:noFill/>
            </a:ln>
            <a:effectLst>
              <a:outerShdw blurRad="292100" dist="139700" dir="2700000" algn="tl" rotWithShape="0">
                <a:srgbClr val="333333">
                  <a:alpha val="65000"/>
                </a:srgbClr>
              </a:outerShdw>
            </a:effectLst>
          </p:spPr>
        </p:pic>
        <p:pic>
          <p:nvPicPr>
            <p:cNvPr id="250884" name="Picture 4" descr="DSC09213"/>
            <p:cNvPicPr>
              <a:picLocks noChangeAspect="1" noChangeArrowheads="1"/>
            </p:cNvPicPr>
            <p:nvPr/>
          </p:nvPicPr>
          <p:blipFill>
            <a:blip r:embed="rId5" cstate="print"/>
            <a:srcRect/>
            <a:stretch>
              <a:fillRect/>
            </a:stretch>
          </p:blipFill>
          <p:spPr bwMode="auto">
            <a:xfrm>
              <a:off x="-56258" y="5671481"/>
              <a:ext cx="1329433" cy="1186519"/>
            </a:xfrm>
            <a:prstGeom prst="rect">
              <a:avLst/>
            </a:prstGeom>
            <a:ln>
              <a:noFill/>
            </a:ln>
            <a:effectLst>
              <a:outerShdw blurRad="292100" dist="139700" dir="2700000" algn="tl" rotWithShape="0">
                <a:srgbClr val="333333">
                  <a:alpha val="65000"/>
                </a:srgbClr>
              </a:outerShdw>
            </a:effectLst>
          </p:spPr>
        </p:pic>
        <p:pic>
          <p:nvPicPr>
            <p:cNvPr id="250885" name="Picture 5" descr="DSC00078"/>
            <p:cNvPicPr>
              <a:picLocks noChangeAspect="1" noChangeArrowheads="1"/>
            </p:cNvPicPr>
            <p:nvPr/>
          </p:nvPicPr>
          <p:blipFill>
            <a:blip r:embed="rId6" cstate="print"/>
            <a:srcRect/>
            <a:stretch>
              <a:fillRect/>
            </a:stretch>
          </p:blipFill>
          <p:spPr bwMode="auto">
            <a:xfrm>
              <a:off x="-56258" y="-26803"/>
              <a:ext cx="1329433" cy="1068532"/>
            </a:xfrm>
            <a:prstGeom prst="rect">
              <a:avLst/>
            </a:prstGeom>
            <a:ln>
              <a:noFill/>
            </a:ln>
            <a:effectLst>
              <a:outerShdw blurRad="292100" dist="139700" dir="2700000" algn="tl" rotWithShape="0">
                <a:srgbClr val="333333">
                  <a:alpha val="65000"/>
                </a:srgbClr>
              </a:outerShdw>
            </a:effectLst>
          </p:spPr>
        </p:pic>
        <p:pic>
          <p:nvPicPr>
            <p:cNvPr id="250886" name="Picture 6" descr="DSC00266"/>
            <p:cNvPicPr>
              <a:picLocks noChangeAspect="1" noChangeArrowheads="1"/>
            </p:cNvPicPr>
            <p:nvPr/>
          </p:nvPicPr>
          <p:blipFill>
            <a:blip r:embed="rId7" cstate="print"/>
            <a:srcRect/>
            <a:stretch>
              <a:fillRect/>
            </a:stretch>
          </p:blipFill>
          <p:spPr bwMode="auto">
            <a:xfrm>
              <a:off x="-56258" y="4019660"/>
              <a:ext cx="1329433" cy="1656806"/>
            </a:xfrm>
            <a:prstGeom prst="rect">
              <a:avLst/>
            </a:prstGeom>
            <a:ln>
              <a:noFill/>
            </a:ln>
            <a:effectLst>
              <a:outerShdw blurRad="292100" dist="139700" dir="2700000" algn="tl" rotWithShape="0">
                <a:srgbClr val="333333">
                  <a:alpha val="65000"/>
                </a:srgbClr>
              </a:outerShdw>
            </a:effectLst>
          </p:spPr>
        </p:pic>
        <p:pic>
          <p:nvPicPr>
            <p:cNvPr id="250887" name="Picture 7" descr="DSC00497"/>
            <p:cNvPicPr>
              <a:picLocks noChangeAspect="1" noChangeArrowheads="1"/>
            </p:cNvPicPr>
            <p:nvPr/>
          </p:nvPicPr>
          <p:blipFill>
            <a:blip r:embed="rId8" cstate="print"/>
            <a:srcRect/>
            <a:stretch>
              <a:fillRect/>
            </a:stretch>
          </p:blipFill>
          <p:spPr bwMode="auto">
            <a:xfrm>
              <a:off x="-57920" y="2912907"/>
              <a:ext cx="1331095" cy="1130018"/>
            </a:xfrm>
            <a:prstGeom prst="rect">
              <a:avLst/>
            </a:prstGeom>
            <a:ln>
              <a:noFill/>
            </a:ln>
            <a:effectLst>
              <a:outerShdw blurRad="292100" dist="139700" dir="2700000" algn="tl" rotWithShape="0">
                <a:srgbClr val="333333">
                  <a:alpha val="65000"/>
                </a:srgbClr>
              </a:outerShdw>
            </a:effectLst>
          </p:spPr>
        </p:pic>
        <p:pic>
          <p:nvPicPr>
            <p:cNvPr id="250888" name="Picture 8" descr="DSC09359"/>
            <p:cNvPicPr>
              <a:picLocks noChangeAspect="1" noChangeArrowheads="1"/>
            </p:cNvPicPr>
            <p:nvPr/>
          </p:nvPicPr>
          <p:blipFill>
            <a:blip r:embed="rId9" cstate="print"/>
            <a:srcRect/>
            <a:stretch>
              <a:fillRect/>
            </a:stretch>
          </p:blipFill>
          <p:spPr bwMode="auto">
            <a:xfrm>
              <a:off x="-56258" y="932051"/>
              <a:ext cx="1329433" cy="1083488"/>
            </a:xfrm>
            <a:prstGeom prst="rect">
              <a:avLst/>
            </a:prstGeom>
            <a:ln>
              <a:noFill/>
            </a:ln>
            <a:effectLst>
              <a:outerShdw blurRad="292100" dist="139700" dir="2700000" algn="tl" rotWithShape="0">
                <a:srgbClr val="333333">
                  <a:alpha val="65000"/>
                </a:srgbClr>
              </a:outerShdw>
            </a:effectLst>
          </p:spPr>
        </p:pic>
      </p:grpSp>
      <p:sp>
        <p:nvSpPr>
          <p:cNvPr id="250889" name="Rectangle 9"/>
          <p:cNvSpPr>
            <a:spLocks noGrp="1" noChangeArrowheads="1"/>
          </p:cNvSpPr>
          <p:nvPr>
            <p:ph type="ctrTitle"/>
          </p:nvPr>
        </p:nvSpPr>
        <p:spPr bwMode="auto">
          <a:xfrm>
            <a:off x="1981200" y="4343400"/>
            <a:ext cx="6934200" cy="609600"/>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s-PE" sz="4400" b="1" dirty="0" smtClean="0"/>
              <a:t>Proyecto:</a:t>
            </a:r>
            <a:endParaRPr lang="es-PE" sz="4400" b="1" dirty="0"/>
          </a:p>
        </p:txBody>
      </p:sp>
      <p:sp>
        <p:nvSpPr>
          <p:cNvPr id="12" name="Rectangle 9"/>
          <p:cNvSpPr txBox="1">
            <a:spLocks noChangeArrowheads="1"/>
          </p:cNvSpPr>
          <p:nvPr/>
        </p:nvSpPr>
        <p:spPr bwMode="auto">
          <a:xfrm>
            <a:off x="2209800" y="5105400"/>
            <a:ext cx="6934200" cy="160020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PE" sz="4400" b="1" i="0" u="none" strike="noStrike" kern="1200"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mj-cs"/>
              </a:rPr>
              <a:t>Conectividad Rural </a:t>
            </a:r>
            <a:br>
              <a:rPr kumimoji="0" lang="es-PE" sz="4400" b="1" i="0" u="none" strike="noStrike" kern="1200"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mj-cs"/>
              </a:rPr>
            </a:br>
            <a:r>
              <a:rPr kumimoji="0" lang="es-PE" sz="4400" b="1" i="0" u="none" strike="noStrike" kern="1200"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mj-cs"/>
              </a:rPr>
              <a:t>de Banda Ancha</a:t>
            </a:r>
            <a:endParaRPr kumimoji="0" lang="es-PE" sz="4400" b="1" i="0" u="none" strike="noStrike" kern="1200" spc="50" normalizeH="0" baseline="0" noProof="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066800" y="142875"/>
            <a:ext cx="8077200" cy="1141413"/>
          </a:xfrm>
        </p:spPr>
        <p:txBody>
          <a:bodyPr>
            <a:noAutofit/>
          </a:bodyPr>
          <a:lstStyle/>
          <a:p>
            <a:pPr algn="ctr" eaLnBrk="1" fontAlgn="auto" hangingPunct="1">
              <a:spcAft>
                <a:spcPts val="0"/>
              </a:spcAft>
              <a:defRPr/>
            </a:pPr>
            <a:r>
              <a:rPr lang="es-DO" sz="3200" b="1" dirty="0" smtClean="0">
                <a:solidFill>
                  <a:schemeClr val="tx1"/>
                </a:solidFill>
              </a:rPr>
              <a:t>Cubre todos los Municipios y distritos municipales </a:t>
            </a:r>
            <a:endParaRPr lang="es-DO" sz="3200" b="1" dirty="0">
              <a:solidFill>
                <a:schemeClr val="tx1"/>
              </a:solidFill>
            </a:endParaRPr>
          </a:p>
        </p:txBody>
      </p:sp>
      <p:pic>
        <p:nvPicPr>
          <p:cNvPr id="37891" name="Picture 4" descr="Localidades Anexo A"/>
          <p:cNvPicPr>
            <a:picLocks noChangeAspect="1" noChangeArrowheads="1"/>
          </p:cNvPicPr>
          <p:nvPr/>
        </p:nvPicPr>
        <p:blipFill>
          <a:blip r:embed="rId3"/>
          <a:srcRect l="4955" t="2957" r="1004"/>
          <a:stretch>
            <a:fillRect/>
          </a:stretch>
        </p:blipFill>
        <p:spPr bwMode="auto">
          <a:xfrm>
            <a:off x="1066800" y="1490662"/>
            <a:ext cx="8040688" cy="5138738"/>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4" descr="Comunidades Complementarias"/>
          <p:cNvPicPr>
            <a:picLocks noChangeAspect="1" noChangeArrowheads="1"/>
          </p:cNvPicPr>
          <p:nvPr/>
        </p:nvPicPr>
        <p:blipFill>
          <a:blip r:embed="rId3"/>
          <a:srcRect l="4906" t="2928" r="995"/>
          <a:stretch>
            <a:fillRect/>
          </a:stretch>
        </p:blipFill>
        <p:spPr bwMode="auto">
          <a:xfrm>
            <a:off x="1145132" y="1524000"/>
            <a:ext cx="7877674" cy="4953000"/>
          </a:xfrm>
          <a:prstGeom prst="rect">
            <a:avLst/>
          </a:prstGeom>
          <a:ln>
            <a:noFill/>
          </a:ln>
          <a:effectLst>
            <a:softEdge rad="112500"/>
          </a:effectLst>
        </p:spPr>
      </p:pic>
      <p:sp>
        <p:nvSpPr>
          <p:cNvPr id="8" name="Rectangle 2"/>
          <p:cNvSpPr txBox="1">
            <a:spLocks noChangeArrowheads="1"/>
          </p:cNvSpPr>
          <p:nvPr/>
        </p:nvSpPr>
        <p:spPr>
          <a:xfrm>
            <a:off x="1066800" y="304800"/>
            <a:ext cx="8077200" cy="868362"/>
          </a:xfrm>
          <a:prstGeom prst="rect">
            <a:avLst/>
          </a:prstGeom>
          <a:noFill/>
          <a:ln>
            <a:noFill/>
          </a:ln>
        </p:spPr>
        <p:txBody>
          <a:bodyPr anchor="ctr">
            <a:noAutofit/>
            <a:scene3d>
              <a:camera prst="orthographicFront"/>
              <a:lightRig rig="soft" dir="t"/>
            </a:scene3d>
            <a:sp3d prstMaterial="softEdge">
              <a:bevelT w="25400" h="25400"/>
            </a:sp3d>
          </a:bodyPr>
          <a:lstStyle/>
          <a:p>
            <a:pPr algn="ctr" fontAlgn="auto">
              <a:spcAft>
                <a:spcPts val="0"/>
              </a:spcAft>
              <a:defRPr/>
            </a:pPr>
            <a:r>
              <a:rPr lang="es-DO" sz="32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Parajes de las 16 provincias más pobres</a:t>
            </a:r>
            <a:endParaRPr lang="es-DO" sz="32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1066800" y="76200"/>
            <a:ext cx="7924800" cy="1143000"/>
          </a:xfrm>
        </p:spPr>
        <p:txBody>
          <a:bodyPr>
            <a:noAutofit/>
          </a:bodyPr>
          <a:lstStyle/>
          <a:p>
            <a:pPr algn="ctr"/>
            <a:r>
              <a:rPr lang="es-DO" sz="3600" b="1" dirty="0" smtClean="0">
                <a:solidFill>
                  <a:schemeClr val="tx1"/>
                </a:solidFill>
              </a:rPr>
              <a:t>108 localidades con servicios de telefonía domiciliaria </a:t>
            </a:r>
            <a:endParaRPr lang="es-DO" sz="3600" b="1" dirty="0">
              <a:solidFill>
                <a:schemeClr val="tx1"/>
              </a:solidFill>
            </a:endParaRPr>
          </a:p>
        </p:txBody>
      </p:sp>
      <p:pic>
        <p:nvPicPr>
          <p:cNvPr id="5" name="Content Placeholder 4" descr="C:\Carpeta de Datos\Fotos hasta el 18 de Agosto de 2008\Republica Dominicana\Fotos RD desde 6 de Noviembre de 2007\Salinas 17 de Junio de 2008\DSC02221.JPG"/>
          <p:cNvPicPr>
            <a:picLocks noGrp="1" noChangeAspect="1" noChangeArrowheads="1"/>
          </p:cNvPicPr>
          <p:nvPr>
            <p:ph sz="quarter" idx="4294967295"/>
          </p:nvPr>
        </p:nvPicPr>
        <p:blipFill>
          <a:blip r:embed="rId3" cstate="print"/>
          <a:stretch>
            <a:fillRect/>
          </a:stretch>
        </p:blipFill>
        <p:spPr bwMode="auto">
          <a:xfrm>
            <a:off x="5181600" y="1371600"/>
            <a:ext cx="3887787" cy="2590800"/>
          </a:xfrm>
          <a:prstGeom prst="rect">
            <a:avLst/>
          </a:prstGeom>
          <a:ln>
            <a:noFill/>
          </a:ln>
          <a:effectLst>
            <a:outerShdw blurRad="190500" algn="tl" rotWithShape="0">
              <a:srgbClr val="000000">
                <a:alpha val="70000"/>
              </a:srgbClr>
            </a:outerShdw>
          </a:effectLst>
        </p:spPr>
      </p:pic>
      <p:pic>
        <p:nvPicPr>
          <p:cNvPr id="4" name="Content Placeholder 3" descr="C:\Carpeta de Datos\Fotos hasta el 18 de Agosto de 2008\Republica Dominicana\Fotos RD desde 6 de Noviembre de 2007\Salinas 17 de Junio de 2008\DSC02215.JPG"/>
          <p:cNvPicPr>
            <a:picLocks noGrp="1" noChangeAspect="1" noChangeArrowheads="1"/>
          </p:cNvPicPr>
          <p:nvPr>
            <p:ph idx="4294967295"/>
          </p:nvPr>
        </p:nvPicPr>
        <p:blipFill>
          <a:blip r:embed="rId4" cstate="print"/>
          <a:stretch>
            <a:fillRect/>
          </a:stretch>
        </p:blipFill>
        <p:spPr bwMode="auto">
          <a:xfrm>
            <a:off x="1143000" y="1219200"/>
            <a:ext cx="3886200" cy="2590800"/>
          </a:xfrm>
          <a:prstGeom prst="rect">
            <a:avLst/>
          </a:prstGeom>
          <a:ln>
            <a:noFill/>
          </a:ln>
          <a:effectLst>
            <a:outerShdw blurRad="190500" algn="tl" rotWithShape="0">
              <a:srgbClr val="000000">
                <a:alpha val="70000"/>
              </a:srgbClr>
            </a:outerShdw>
          </a:effectLst>
        </p:spPr>
      </p:pic>
      <p:pic>
        <p:nvPicPr>
          <p:cNvPr id="6" name="Picture 2" descr="C:\Carpeta de Datos\Fotos hasta el 18 de Agosto de 2008\Republica Dominicana\Fotos RD desde 6 de Noviembre de 2007\Salinas 14 de Junio de 2008\DSC01991.JPG"/>
          <p:cNvPicPr>
            <a:picLocks noChangeAspect="1" noChangeArrowheads="1"/>
          </p:cNvPicPr>
          <p:nvPr/>
        </p:nvPicPr>
        <p:blipFill>
          <a:blip r:embed="rId5" cstate="print"/>
          <a:srcRect/>
          <a:stretch>
            <a:fillRect/>
          </a:stretch>
        </p:blipFill>
        <p:spPr bwMode="auto">
          <a:xfrm>
            <a:off x="1219200" y="4038600"/>
            <a:ext cx="3771902" cy="2514600"/>
          </a:xfrm>
          <a:prstGeom prst="rect">
            <a:avLst/>
          </a:prstGeom>
          <a:ln>
            <a:noFill/>
          </a:ln>
          <a:effectLst>
            <a:outerShdw blurRad="190500" algn="tl" rotWithShape="0">
              <a:srgbClr val="000000">
                <a:alpha val="70000"/>
              </a:srgbClr>
            </a:outerShdw>
          </a:effectLst>
        </p:spPr>
      </p:pic>
      <p:pic>
        <p:nvPicPr>
          <p:cNvPr id="7" name="Picture 3" descr="C:\Carpeta de Datos\Fotos hasta el 18 de Agosto de 2008\Republica Dominicana\Fotos RD desde 6 de Noviembre de 2007\Hato Damas 3 de Abril de 2008\DSC09912.JPG"/>
          <p:cNvPicPr>
            <a:picLocks noChangeAspect="1" noChangeArrowheads="1"/>
          </p:cNvPicPr>
          <p:nvPr/>
        </p:nvPicPr>
        <p:blipFill>
          <a:blip r:embed="rId6" cstate="print"/>
          <a:srcRect/>
          <a:stretch>
            <a:fillRect/>
          </a:stretch>
        </p:blipFill>
        <p:spPr bwMode="auto">
          <a:xfrm>
            <a:off x="5257800" y="4191000"/>
            <a:ext cx="3771900" cy="2514600"/>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228600"/>
            <a:ext cx="8001000" cy="1143000"/>
          </a:xfrm>
        </p:spPr>
        <p:txBody>
          <a:bodyPr>
            <a:normAutofit fontScale="90000"/>
          </a:bodyPr>
          <a:lstStyle/>
          <a:p>
            <a:pPr algn="ctr"/>
            <a:r>
              <a:rPr lang="es-DO" b="1" dirty="0" smtClean="0">
                <a:solidFill>
                  <a:schemeClr val="tx1"/>
                </a:solidFill>
              </a:rPr>
              <a:t>108 localidades con servicios de Internet de Banda Ancha </a:t>
            </a:r>
            <a:endParaRPr lang="es-DO" dirty="0"/>
          </a:p>
        </p:txBody>
      </p:sp>
      <p:pic>
        <p:nvPicPr>
          <p:cNvPr id="72707" name="Content Placeholder 3" descr="12.JPG"/>
          <p:cNvPicPr>
            <a:picLocks noGrp="1" noChangeAspect="1"/>
          </p:cNvPicPr>
          <p:nvPr>
            <p:ph idx="4294967295"/>
          </p:nvPr>
        </p:nvPicPr>
        <p:blipFill>
          <a:blip r:embed="rId3"/>
          <a:stretch>
            <a:fillRect/>
          </a:stretch>
        </p:blipFill>
        <p:spPr>
          <a:xfrm>
            <a:off x="1524000" y="1752600"/>
            <a:ext cx="7239000" cy="4826564"/>
          </a:xfrm>
          <a:prstGeom prst="rect">
            <a:avLst/>
          </a:prstGeom>
          <a:ln>
            <a:noFill/>
          </a:ln>
          <a:effectLst>
            <a:outerShdw blurRad="190500" algn="tl" rotWithShape="0">
              <a:srgbClr val="000000">
                <a:alpha val="70000"/>
              </a:srgbClr>
            </a:outerShdw>
          </a:effectLst>
        </p:spPr>
      </p:pic>
      <p:sp>
        <p:nvSpPr>
          <p:cNvPr id="4" name="Title 1"/>
          <p:cNvSpPr txBox="1">
            <a:spLocks/>
          </p:cNvSpPr>
          <p:nvPr/>
        </p:nvSpPr>
        <p:spPr>
          <a:xfrm>
            <a:off x="1066800" y="381000"/>
            <a:ext cx="7391400" cy="1600200"/>
          </a:xfrm>
          <a:prstGeom prst="rect">
            <a:avLst/>
          </a:prstGeom>
        </p:spPr>
        <p:txBody>
          <a:bodyPr vert="horz" lIns="0" rIns="0" bIns="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228600"/>
            <a:ext cx="8153400" cy="1143000"/>
          </a:xfrm>
        </p:spPr>
        <p:txBody>
          <a:bodyPr/>
          <a:lstStyle/>
          <a:p>
            <a:pPr algn="ctr"/>
            <a:r>
              <a:rPr lang="es-DO" b="1" dirty="0" smtClean="0">
                <a:solidFill>
                  <a:schemeClr val="tx1"/>
                </a:solidFill>
              </a:rPr>
              <a:t>Centro de llamadas</a:t>
            </a:r>
            <a:endParaRPr lang="es-DO" b="1" dirty="0">
              <a:solidFill>
                <a:schemeClr val="tx1"/>
              </a:solidFill>
            </a:endParaRPr>
          </a:p>
        </p:txBody>
      </p:sp>
      <p:pic>
        <p:nvPicPr>
          <p:cNvPr id="74755" name="Content Placeholder 3" descr="15.JPG"/>
          <p:cNvPicPr>
            <a:picLocks noGrp="1" noChangeAspect="1"/>
          </p:cNvPicPr>
          <p:nvPr>
            <p:ph idx="4294967295"/>
          </p:nvPr>
        </p:nvPicPr>
        <p:blipFill>
          <a:blip r:embed="rId3" cstate="print"/>
          <a:stretch>
            <a:fillRect/>
          </a:stretch>
        </p:blipFill>
        <p:spPr>
          <a:xfrm>
            <a:off x="1295400" y="1371599"/>
            <a:ext cx="7620000" cy="5080593"/>
          </a:xfrm>
          <a:prstGeom prst="rect">
            <a:avLst/>
          </a:prstGeom>
          <a:ln>
            <a:noFill/>
          </a:ln>
          <a:effectLst>
            <a:outerShdw blurRad="190500" algn="tl" rotWithShape="0">
              <a:srgbClr val="000000">
                <a:alpha val="70000"/>
              </a:srgbClr>
            </a:outerShdw>
          </a:effectLst>
        </p:spPr>
      </p:pic>
      <p:sp>
        <p:nvSpPr>
          <p:cNvPr id="5" name="Title 1"/>
          <p:cNvSpPr txBox="1">
            <a:spLocks/>
          </p:cNvSpPr>
          <p:nvPr/>
        </p:nvSpPr>
        <p:spPr>
          <a:xfrm>
            <a:off x="2057400" y="457200"/>
            <a:ext cx="5486400" cy="533400"/>
          </a:xfrm>
          <a:prstGeom prst="rect">
            <a:avLst/>
          </a:prstGeom>
        </p:spPr>
        <p:txBody>
          <a:bodyPr vert="horz" lIns="0" rIns="0" bIns="0" rtlCol="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NI" sz="4400" b="1" i="0" u="none" strike="noStrike" kern="1200" cap="none" spc="0" normalizeH="0" baseline="0" noProof="0" dirty="0">
              <a:ln w="10541" cmpd="sng">
                <a:solidFill>
                  <a:schemeClr val="accent1">
                    <a:shade val="88000"/>
                    <a:satMod val="110000"/>
                  </a:schemeClr>
                </a:solidFill>
                <a:prstDash val="solid"/>
              </a:ln>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609600" y="152400"/>
            <a:ext cx="7543800" cy="609600"/>
          </a:xfrm>
          <a:prstGeom prst="rect">
            <a:avLst/>
          </a:prstGeom>
        </p:spPr>
        <p:txBody>
          <a:bodyPr vert="horz" l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NI" sz="5400" b="1" i="0" u="none" strike="noStrike" kern="1200" cap="none" spc="0" normalizeH="0" baseline="0" noProof="0" dirty="0">
              <a:ln w="10541" cmpd="sng">
                <a:solidFill>
                  <a:schemeClr val="accent1">
                    <a:shade val="88000"/>
                    <a:satMod val="110000"/>
                  </a:schemeClr>
                </a:solidFill>
                <a:prstDash val="solid"/>
              </a:ln>
              <a:effectLst/>
              <a:uLnTx/>
              <a:uFillTx/>
              <a:latin typeface="+mj-lt"/>
              <a:ea typeface="+mj-ea"/>
              <a:cs typeface="+mj-cs"/>
            </a:endParaRPr>
          </a:p>
        </p:txBody>
      </p:sp>
      <p:sp>
        <p:nvSpPr>
          <p:cNvPr id="4" name="Title 3"/>
          <p:cNvSpPr>
            <a:spLocks noGrp="1"/>
          </p:cNvSpPr>
          <p:nvPr>
            <p:ph type="title"/>
          </p:nvPr>
        </p:nvSpPr>
        <p:spPr>
          <a:xfrm>
            <a:off x="990600" y="152400"/>
            <a:ext cx="8153400" cy="1143000"/>
          </a:xfrm>
        </p:spPr>
        <p:txBody>
          <a:bodyPr/>
          <a:lstStyle/>
          <a:p>
            <a:pPr algn="ctr"/>
            <a:r>
              <a:rPr lang="es-DO" b="1" dirty="0" smtClean="0">
                <a:solidFill>
                  <a:schemeClr val="tx1"/>
                </a:solidFill>
              </a:rPr>
              <a:t>Centro de Internet</a:t>
            </a:r>
            <a:endParaRPr lang="es-DO" b="1" dirty="0">
              <a:solidFill>
                <a:schemeClr val="tx1"/>
              </a:solidFill>
            </a:endParaRPr>
          </a:p>
        </p:txBody>
      </p:sp>
      <p:pic>
        <p:nvPicPr>
          <p:cNvPr id="6" name="Content Placeholder 3" descr="14.JPG"/>
          <p:cNvPicPr>
            <a:picLocks noGrp="1" noChangeAspect="1"/>
          </p:cNvPicPr>
          <p:nvPr>
            <p:ph idx="4294967295"/>
          </p:nvPr>
        </p:nvPicPr>
        <p:blipFill>
          <a:blip r:embed="rId3" cstate="print"/>
          <a:srcRect l="2959" r="2380"/>
          <a:stretch>
            <a:fillRect/>
          </a:stretch>
        </p:blipFill>
        <p:spPr>
          <a:xfrm>
            <a:off x="1219200" y="1295400"/>
            <a:ext cx="7543800" cy="5314295"/>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5 Rectángulo"/>
          <p:cNvSpPr/>
          <p:nvPr/>
        </p:nvSpPr>
        <p:spPr>
          <a:xfrm>
            <a:off x="0" y="0"/>
            <a:ext cx="3276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5" name="4 Rectángulo"/>
          <p:cNvSpPr/>
          <p:nvPr/>
        </p:nvSpPr>
        <p:spPr>
          <a:xfrm>
            <a:off x="2971800" y="0"/>
            <a:ext cx="6172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28674" name="Picture 2"/>
          <p:cNvPicPr>
            <a:picLocks noChangeAspect="1" noChangeArrowheads="1"/>
          </p:cNvPicPr>
          <p:nvPr/>
        </p:nvPicPr>
        <p:blipFill>
          <a:blip r:embed="rId3"/>
          <a:srcRect b="8889"/>
          <a:stretch>
            <a:fillRect/>
          </a:stretch>
        </p:blipFill>
        <p:spPr bwMode="auto">
          <a:xfrm>
            <a:off x="3040968" y="838200"/>
            <a:ext cx="6103032" cy="6172200"/>
          </a:xfrm>
          <a:prstGeom prst="rect">
            <a:avLst/>
          </a:prstGeom>
          <a:noFill/>
          <a:ln w="9525">
            <a:noFill/>
            <a:miter lim="800000"/>
            <a:headEnd/>
            <a:tailEnd/>
          </a:ln>
          <a:effectLst/>
        </p:spPr>
      </p:pic>
      <p:pic>
        <p:nvPicPr>
          <p:cNvPr id="28675" name="Picture 3"/>
          <p:cNvPicPr>
            <a:picLocks noChangeAspect="1" noChangeArrowheads="1"/>
          </p:cNvPicPr>
          <p:nvPr/>
        </p:nvPicPr>
        <p:blipFill>
          <a:blip r:embed="rId4"/>
          <a:srcRect t="14286" b="14286"/>
          <a:stretch>
            <a:fillRect/>
          </a:stretch>
        </p:blipFill>
        <p:spPr bwMode="auto">
          <a:xfrm>
            <a:off x="7172565" y="228600"/>
            <a:ext cx="1905000" cy="762000"/>
          </a:xfrm>
          <a:prstGeom prst="rect">
            <a:avLst/>
          </a:prstGeom>
          <a:noFill/>
          <a:ln w="9525">
            <a:noFill/>
            <a:miter lim="800000"/>
            <a:headEnd/>
            <a:tailEnd/>
          </a:ln>
          <a:effectLst/>
        </p:spPr>
      </p:pic>
      <p:pic>
        <p:nvPicPr>
          <p:cNvPr id="9" name="8 Imagen" descr="blackberry.png"/>
          <p:cNvPicPr>
            <a:picLocks noChangeAspect="1"/>
          </p:cNvPicPr>
          <p:nvPr/>
        </p:nvPicPr>
        <p:blipFill>
          <a:blip r:embed="rId5">
            <a:clrChange>
              <a:clrFrom>
                <a:srgbClr val="FFFFFF"/>
              </a:clrFrom>
              <a:clrTo>
                <a:srgbClr val="FFFFFF">
                  <a:alpha val="0"/>
                </a:srgbClr>
              </a:clrTo>
            </a:clrChange>
          </a:blip>
          <a:stretch>
            <a:fillRect/>
          </a:stretch>
        </p:blipFill>
        <p:spPr>
          <a:xfrm>
            <a:off x="0" y="685800"/>
            <a:ext cx="2927056" cy="4924426"/>
          </a:xfrm>
          <a:prstGeom prst="rect">
            <a:avLst/>
          </a:prstGeo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1 Imagen" descr="Batey 6 - VM (7).JPG"/>
          <p:cNvPicPr>
            <a:picLocks noGrp="1" noChangeAspect="1"/>
          </p:cNvPicPr>
          <p:nvPr isPhoto="1">
            <p:ph idx="1"/>
          </p:nvPr>
        </p:nvPicPr>
        <p:blipFill>
          <a:blip r:embed="rId3"/>
          <a:srcRect/>
          <a:stretch>
            <a:fillRect/>
          </a:stretch>
        </p:blipFill>
        <p:spPr>
          <a:xfrm>
            <a:off x="20638" y="0"/>
            <a:ext cx="1290637" cy="857250"/>
          </a:xfrm>
        </p:spPr>
      </p:pic>
      <p:pic>
        <p:nvPicPr>
          <p:cNvPr id="6" name="1 Imagen" descr="Batey 6 - VM (8).JPG"/>
          <p:cNvPicPr>
            <a:picLocks noGrp="1" noChangeAspect="1"/>
          </p:cNvPicPr>
          <p:nvPr isPhoto="1"/>
        </p:nvPicPr>
        <p:blipFill>
          <a:blip r:embed="rId4"/>
          <a:srcRect/>
          <a:stretch>
            <a:fillRect/>
          </a:stretch>
        </p:blipFill>
        <p:spPr bwMode="auto">
          <a:xfrm>
            <a:off x="2635250" y="0"/>
            <a:ext cx="1285875" cy="854075"/>
          </a:xfrm>
          <a:prstGeom prst="rect">
            <a:avLst/>
          </a:prstGeom>
          <a:noFill/>
          <a:ln w="9525">
            <a:noFill/>
            <a:miter lim="800000"/>
            <a:headEnd/>
            <a:tailEnd/>
          </a:ln>
        </p:spPr>
      </p:pic>
      <p:pic>
        <p:nvPicPr>
          <p:cNvPr id="7" name="1 Imagen" descr="Batey 6 - VM (10).JPG"/>
          <p:cNvPicPr>
            <a:picLocks noGrp="1" noChangeAspect="1"/>
          </p:cNvPicPr>
          <p:nvPr isPhoto="1"/>
        </p:nvPicPr>
        <p:blipFill>
          <a:blip r:embed="rId5"/>
          <a:srcRect/>
          <a:stretch>
            <a:fillRect/>
          </a:stretch>
        </p:blipFill>
        <p:spPr bwMode="auto">
          <a:xfrm>
            <a:off x="1328738" y="0"/>
            <a:ext cx="1290637" cy="857250"/>
          </a:xfrm>
          <a:prstGeom prst="rect">
            <a:avLst/>
          </a:prstGeom>
          <a:noFill/>
          <a:ln w="9525">
            <a:noFill/>
            <a:miter lim="800000"/>
            <a:headEnd/>
            <a:tailEnd/>
          </a:ln>
        </p:spPr>
      </p:pic>
      <p:pic>
        <p:nvPicPr>
          <p:cNvPr id="8" name="1 Imagen" descr="DSC_0050.JPG"/>
          <p:cNvPicPr>
            <a:picLocks noGrp="1" noChangeAspect="1"/>
          </p:cNvPicPr>
          <p:nvPr isPhoto="1"/>
        </p:nvPicPr>
        <p:blipFill>
          <a:blip r:embed="rId6"/>
          <a:srcRect/>
          <a:stretch>
            <a:fillRect/>
          </a:stretch>
        </p:blipFill>
        <p:spPr bwMode="auto">
          <a:xfrm>
            <a:off x="6550025" y="0"/>
            <a:ext cx="1285875" cy="852488"/>
          </a:xfrm>
          <a:prstGeom prst="rect">
            <a:avLst/>
          </a:prstGeom>
          <a:noFill/>
          <a:ln w="9525">
            <a:noFill/>
            <a:miter lim="800000"/>
            <a:headEnd/>
            <a:tailEnd/>
          </a:ln>
        </p:spPr>
      </p:pic>
      <p:pic>
        <p:nvPicPr>
          <p:cNvPr id="9" name="1 Imagen" descr="Batey 6 - VM (10).JPG"/>
          <p:cNvPicPr>
            <a:picLocks noGrp="1" noChangeAspect="1"/>
          </p:cNvPicPr>
          <p:nvPr isPhoto="1"/>
        </p:nvPicPr>
        <p:blipFill>
          <a:blip r:embed="rId7"/>
          <a:srcRect/>
          <a:stretch>
            <a:fillRect/>
          </a:stretch>
        </p:blipFill>
        <p:spPr bwMode="auto">
          <a:xfrm>
            <a:off x="5246688" y="0"/>
            <a:ext cx="1285875" cy="854075"/>
          </a:xfrm>
          <a:prstGeom prst="rect">
            <a:avLst/>
          </a:prstGeom>
          <a:noFill/>
          <a:ln w="9525">
            <a:noFill/>
            <a:miter lim="800000"/>
            <a:headEnd/>
            <a:tailEnd/>
          </a:ln>
        </p:spPr>
      </p:pic>
      <p:pic>
        <p:nvPicPr>
          <p:cNvPr id="10" name="1 Imagen" descr="DSC_0056.JPG"/>
          <p:cNvPicPr>
            <a:picLocks noGrp="1" noChangeAspect="1"/>
          </p:cNvPicPr>
          <p:nvPr isPhoto="1"/>
        </p:nvPicPr>
        <p:blipFill>
          <a:blip r:embed="rId8"/>
          <a:srcRect/>
          <a:stretch>
            <a:fillRect/>
          </a:stretch>
        </p:blipFill>
        <p:spPr bwMode="auto">
          <a:xfrm>
            <a:off x="3938588" y="0"/>
            <a:ext cx="1292225" cy="857250"/>
          </a:xfrm>
          <a:prstGeom prst="rect">
            <a:avLst/>
          </a:prstGeom>
          <a:noFill/>
          <a:ln w="9525">
            <a:noFill/>
            <a:miter lim="800000"/>
            <a:headEnd/>
            <a:tailEnd/>
          </a:ln>
        </p:spPr>
      </p:pic>
      <p:pic>
        <p:nvPicPr>
          <p:cNvPr id="11" name="1 Imagen" descr="DSC_0058.JPG"/>
          <p:cNvPicPr>
            <a:picLocks noGrp="1" noChangeAspect="1"/>
          </p:cNvPicPr>
          <p:nvPr isPhoto="1"/>
        </p:nvPicPr>
        <p:blipFill>
          <a:blip r:embed="rId9"/>
          <a:srcRect/>
          <a:stretch>
            <a:fillRect/>
          </a:stretch>
        </p:blipFill>
        <p:spPr bwMode="auto">
          <a:xfrm>
            <a:off x="7851775" y="0"/>
            <a:ext cx="1292225" cy="857250"/>
          </a:xfrm>
          <a:prstGeom prst="rect">
            <a:avLst/>
          </a:prstGeom>
          <a:noFill/>
          <a:ln w="9525">
            <a:noFill/>
            <a:miter lim="800000"/>
            <a:headEnd/>
            <a:tailEnd/>
          </a:ln>
        </p:spPr>
      </p:pic>
      <p:pic>
        <p:nvPicPr>
          <p:cNvPr id="12" name="1 Imagen" descr="DSC_0060.JPG"/>
          <p:cNvPicPr>
            <a:picLocks noGrp="1" noChangeAspect="1"/>
          </p:cNvPicPr>
          <p:nvPr isPhoto="1"/>
        </p:nvPicPr>
        <p:blipFill>
          <a:blip r:embed="rId10"/>
          <a:srcRect/>
          <a:stretch>
            <a:fillRect/>
          </a:stretch>
        </p:blipFill>
        <p:spPr bwMode="auto">
          <a:xfrm>
            <a:off x="20638" y="862013"/>
            <a:ext cx="1285875" cy="852487"/>
          </a:xfrm>
          <a:prstGeom prst="rect">
            <a:avLst/>
          </a:prstGeom>
          <a:noFill/>
          <a:ln w="9525">
            <a:noFill/>
            <a:miter lim="800000"/>
            <a:headEnd/>
            <a:tailEnd/>
          </a:ln>
        </p:spPr>
      </p:pic>
      <p:pic>
        <p:nvPicPr>
          <p:cNvPr id="13" name="1 Imagen" descr="DSC_0067.JPG"/>
          <p:cNvPicPr>
            <a:picLocks noGrp="1" noChangeAspect="1"/>
          </p:cNvPicPr>
          <p:nvPr isPhoto="1"/>
        </p:nvPicPr>
        <p:blipFill>
          <a:blip r:embed="rId11"/>
          <a:srcRect/>
          <a:stretch>
            <a:fillRect/>
          </a:stretch>
        </p:blipFill>
        <p:spPr bwMode="auto">
          <a:xfrm>
            <a:off x="3938588" y="862013"/>
            <a:ext cx="1281112" cy="849312"/>
          </a:xfrm>
          <a:prstGeom prst="rect">
            <a:avLst/>
          </a:prstGeom>
          <a:noFill/>
          <a:ln w="9525">
            <a:noFill/>
            <a:miter lim="800000"/>
            <a:headEnd/>
            <a:tailEnd/>
          </a:ln>
        </p:spPr>
      </p:pic>
      <p:pic>
        <p:nvPicPr>
          <p:cNvPr id="15" name="1 Imagen" descr="DSC_0069.JPG"/>
          <p:cNvPicPr>
            <a:picLocks noGrp="1" noChangeAspect="1"/>
          </p:cNvPicPr>
          <p:nvPr isPhoto="1"/>
        </p:nvPicPr>
        <p:blipFill>
          <a:blip r:embed="rId12"/>
          <a:srcRect/>
          <a:stretch>
            <a:fillRect/>
          </a:stretch>
        </p:blipFill>
        <p:spPr bwMode="auto">
          <a:xfrm>
            <a:off x="1322388" y="862013"/>
            <a:ext cx="1292225" cy="857250"/>
          </a:xfrm>
          <a:prstGeom prst="rect">
            <a:avLst/>
          </a:prstGeom>
          <a:noFill/>
          <a:ln w="9525">
            <a:noFill/>
            <a:miter lim="800000"/>
            <a:headEnd/>
            <a:tailEnd/>
          </a:ln>
        </p:spPr>
      </p:pic>
      <p:pic>
        <p:nvPicPr>
          <p:cNvPr id="16" name="1 Imagen" descr="DSC_0151.JPG"/>
          <p:cNvPicPr>
            <a:picLocks noGrp="1" noChangeAspect="1"/>
          </p:cNvPicPr>
          <p:nvPr isPhoto="1"/>
        </p:nvPicPr>
        <p:blipFill>
          <a:blip r:embed="rId13"/>
          <a:srcRect/>
          <a:stretch>
            <a:fillRect/>
          </a:stretch>
        </p:blipFill>
        <p:spPr bwMode="auto">
          <a:xfrm>
            <a:off x="20638" y="1717675"/>
            <a:ext cx="1285875" cy="852488"/>
          </a:xfrm>
          <a:prstGeom prst="rect">
            <a:avLst/>
          </a:prstGeom>
          <a:noFill/>
          <a:ln w="9525">
            <a:noFill/>
            <a:miter lim="800000"/>
            <a:headEnd/>
            <a:tailEnd/>
          </a:ln>
        </p:spPr>
      </p:pic>
      <p:pic>
        <p:nvPicPr>
          <p:cNvPr id="17" name="1 Imagen" descr="DSC_0188.JPG"/>
          <p:cNvPicPr>
            <a:picLocks noGrp="1" noChangeAspect="1"/>
          </p:cNvPicPr>
          <p:nvPr isPhoto="1"/>
        </p:nvPicPr>
        <p:blipFill>
          <a:blip r:embed="rId14"/>
          <a:srcRect/>
          <a:stretch>
            <a:fillRect/>
          </a:stretch>
        </p:blipFill>
        <p:spPr bwMode="auto">
          <a:xfrm>
            <a:off x="7851775" y="858838"/>
            <a:ext cx="1292225" cy="857250"/>
          </a:xfrm>
          <a:prstGeom prst="rect">
            <a:avLst/>
          </a:prstGeom>
          <a:noFill/>
          <a:ln w="9525">
            <a:noFill/>
            <a:miter lim="800000"/>
            <a:headEnd/>
            <a:tailEnd/>
          </a:ln>
        </p:spPr>
      </p:pic>
      <p:pic>
        <p:nvPicPr>
          <p:cNvPr id="18" name="1 Imagen" descr="DSC_0204.JPG"/>
          <p:cNvPicPr>
            <a:picLocks noGrp="1" noChangeAspect="1"/>
          </p:cNvPicPr>
          <p:nvPr isPhoto="1"/>
        </p:nvPicPr>
        <p:blipFill>
          <a:blip r:embed="rId15"/>
          <a:srcRect/>
          <a:stretch>
            <a:fillRect/>
          </a:stretch>
        </p:blipFill>
        <p:spPr bwMode="auto">
          <a:xfrm>
            <a:off x="5235575" y="862013"/>
            <a:ext cx="1292225" cy="857250"/>
          </a:xfrm>
          <a:prstGeom prst="rect">
            <a:avLst/>
          </a:prstGeom>
          <a:noFill/>
          <a:ln w="9525">
            <a:noFill/>
            <a:miter lim="800000"/>
            <a:headEnd/>
            <a:tailEnd/>
          </a:ln>
        </p:spPr>
      </p:pic>
      <p:pic>
        <p:nvPicPr>
          <p:cNvPr id="19" name="1 Imagen" descr="DSC_0228.JPG"/>
          <p:cNvPicPr>
            <a:picLocks noGrp="1" noChangeAspect="1"/>
          </p:cNvPicPr>
          <p:nvPr isPhoto="1"/>
        </p:nvPicPr>
        <p:blipFill>
          <a:blip r:embed="rId16"/>
          <a:srcRect/>
          <a:stretch>
            <a:fillRect/>
          </a:stretch>
        </p:blipFill>
        <p:spPr bwMode="auto">
          <a:xfrm>
            <a:off x="6543675" y="862013"/>
            <a:ext cx="1292225" cy="857250"/>
          </a:xfrm>
          <a:prstGeom prst="rect">
            <a:avLst/>
          </a:prstGeom>
          <a:noFill/>
          <a:ln w="9525">
            <a:noFill/>
            <a:miter lim="800000"/>
            <a:headEnd/>
            <a:tailEnd/>
          </a:ln>
        </p:spPr>
      </p:pic>
      <p:pic>
        <p:nvPicPr>
          <p:cNvPr id="20" name="1 Imagen" descr="DSC_0235.JPG"/>
          <p:cNvPicPr>
            <a:picLocks noGrp="1" noChangeAspect="1"/>
          </p:cNvPicPr>
          <p:nvPr isPhoto="1"/>
        </p:nvPicPr>
        <p:blipFill>
          <a:blip r:embed="rId17"/>
          <a:srcRect/>
          <a:stretch>
            <a:fillRect/>
          </a:stretch>
        </p:blipFill>
        <p:spPr bwMode="auto">
          <a:xfrm>
            <a:off x="2630488" y="862013"/>
            <a:ext cx="1292225" cy="857250"/>
          </a:xfrm>
          <a:prstGeom prst="rect">
            <a:avLst/>
          </a:prstGeom>
          <a:noFill/>
          <a:ln w="9525">
            <a:noFill/>
            <a:miter lim="800000"/>
            <a:headEnd/>
            <a:tailEnd/>
          </a:ln>
        </p:spPr>
      </p:pic>
      <p:pic>
        <p:nvPicPr>
          <p:cNvPr id="21" name="1 Imagen" descr="DSC_0241.JPG"/>
          <p:cNvPicPr>
            <a:picLocks noGrp="1" noChangeAspect="1"/>
          </p:cNvPicPr>
          <p:nvPr isPhoto="1"/>
        </p:nvPicPr>
        <p:blipFill>
          <a:blip r:embed="rId18"/>
          <a:srcRect/>
          <a:stretch>
            <a:fillRect/>
          </a:stretch>
        </p:blipFill>
        <p:spPr bwMode="auto">
          <a:xfrm>
            <a:off x="1322388" y="1717675"/>
            <a:ext cx="1292225" cy="857250"/>
          </a:xfrm>
          <a:prstGeom prst="rect">
            <a:avLst/>
          </a:prstGeom>
          <a:noFill/>
          <a:ln w="9525">
            <a:noFill/>
            <a:miter lim="800000"/>
            <a:headEnd/>
            <a:tailEnd/>
          </a:ln>
        </p:spPr>
      </p:pic>
      <p:pic>
        <p:nvPicPr>
          <p:cNvPr id="22" name="1 Imagen" descr="DSC_0242.JPG"/>
          <p:cNvPicPr>
            <a:picLocks noGrp="1" noChangeAspect="1"/>
          </p:cNvPicPr>
          <p:nvPr isPhoto="1"/>
        </p:nvPicPr>
        <p:blipFill>
          <a:blip r:embed="rId19"/>
          <a:srcRect/>
          <a:stretch>
            <a:fillRect/>
          </a:stretch>
        </p:blipFill>
        <p:spPr bwMode="auto">
          <a:xfrm>
            <a:off x="2632075" y="1717675"/>
            <a:ext cx="1292225" cy="857250"/>
          </a:xfrm>
          <a:prstGeom prst="rect">
            <a:avLst/>
          </a:prstGeom>
          <a:noFill/>
          <a:ln w="9525">
            <a:noFill/>
            <a:miter lim="800000"/>
            <a:headEnd/>
            <a:tailEnd/>
          </a:ln>
        </p:spPr>
      </p:pic>
      <p:pic>
        <p:nvPicPr>
          <p:cNvPr id="23" name="1 Imagen" descr="DSC_0244.JPG"/>
          <p:cNvPicPr>
            <a:picLocks noGrp="1" noChangeAspect="1"/>
          </p:cNvPicPr>
          <p:nvPr isPhoto="1"/>
        </p:nvPicPr>
        <p:blipFill>
          <a:blip r:embed="rId20"/>
          <a:srcRect/>
          <a:stretch>
            <a:fillRect/>
          </a:stretch>
        </p:blipFill>
        <p:spPr bwMode="auto">
          <a:xfrm>
            <a:off x="3940175" y="1717675"/>
            <a:ext cx="1292225" cy="857250"/>
          </a:xfrm>
          <a:prstGeom prst="rect">
            <a:avLst/>
          </a:prstGeom>
          <a:noFill/>
          <a:ln w="9525">
            <a:noFill/>
            <a:miter lim="800000"/>
            <a:headEnd/>
            <a:tailEnd/>
          </a:ln>
        </p:spPr>
      </p:pic>
      <p:pic>
        <p:nvPicPr>
          <p:cNvPr id="24" name="1 Imagen" descr="DSC_0352.JPG"/>
          <p:cNvPicPr>
            <a:picLocks noGrp="1" noChangeAspect="1"/>
          </p:cNvPicPr>
          <p:nvPr isPhoto="1"/>
        </p:nvPicPr>
        <p:blipFill>
          <a:blip r:embed="rId21"/>
          <a:srcRect/>
          <a:stretch>
            <a:fillRect/>
          </a:stretch>
        </p:blipFill>
        <p:spPr bwMode="auto">
          <a:xfrm>
            <a:off x="5248275" y="1717675"/>
            <a:ext cx="1292225" cy="857250"/>
          </a:xfrm>
          <a:prstGeom prst="rect">
            <a:avLst/>
          </a:prstGeom>
          <a:noFill/>
          <a:ln w="9525">
            <a:noFill/>
            <a:miter lim="800000"/>
            <a:headEnd/>
            <a:tailEnd/>
          </a:ln>
        </p:spPr>
      </p:pic>
      <p:pic>
        <p:nvPicPr>
          <p:cNvPr id="25" name="1 Imagen" descr="DSC_0050.JPG"/>
          <p:cNvPicPr>
            <a:picLocks noGrp="1" noChangeAspect="1"/>
          </p:cNvPicPr>
          <p:nvPr isPhoto="1"/>
        </p:nvPicPr>
        <p:blipFill>
          <a:blip r:embed="rId22"/>
          <a:srcRect/>
          <a:stretch>
            <a:fillRect/>
          </a:stretch>
        </p:blipFill>
        <p:spPr bwMode="auto">
          <a:xfrm>
            <a:off x="6556375" y="1717675"/>
            <a:ext cx="1285875" cy="857250"/>
          </a:xfrm>
          <a:prstGeom prst="rect">
            <a:avLst/>
          </a:prstGeom>
          <a:noFill/>
          <a:ln w="9525">
            <a:noFill/>
            <a:miter lim="800000"/>
            <a:headEnd/>
            <a:tailEnd/>
          </a:ln>
        </p:spPr>
      </p:pic>
      <p:pic>
        <p:nvPicPr>
          <p:cNvPr id="26" name="1 Imagen" descr="DSC_0054.JPG"/>
          <p:cNvPicPr>
            <a:picLocks noGrp="1" noChangeAspect="1"/>
          </p:cNvPicPr>
          <p:nvPr isPhoto="1"/>
        </p:nvPicPr>
        <p:blipFill>
          <a:blip r:embed="rId23"/>
          <a:srcRect/>
          <a:stretch>
            <a:fillRect/>
          </a:stretch>
        </p:blipFill>
        <p:spPr bwMode="auto">
          <a:xfrm>
            <a:off x="7858125" y="1717675"/>
            <a:ext cx="1285875" cy="852488"/>
          </a:xfrm>
          <a:prstGeom prst="rect">
            <a:avLst/>
          </a:prstGeom>
          <a:noFill/>
          <a:ln w="9525">
            <a:noFill/>
            <a:miter lim="800000"/>
            <a:headEnd/>
            <a:tailEnd/>
          </a:ln>
        </p:spPr>
      </p:pic>
      <p:pic>
        <p:nvPicPr>
          <p:cNvPr id="27" name="1 Imagen" descr="DSC_0056.JPG"/>
          <p:cNvPicPr>
            <a:picLocks noGrp="1" noChangeAspect="1"/>
          </p:cNvPicPr>
          <p:nvPr isPhoto="1"/>
        </p:nvPicPr>
        <p:blipFill>
          <a:blip r:embed="rId24"/>
          <a:srcRect/>
          <a:stretch>
            <a:fillRect/>
          </a:stretch>
        </p:blipFill>
        <p:spPr bwMode="auto">
          <a:xfrm>
            <a:off x="20638" y="2573338"/>
            <a:ext cx="1292225" cy="857250"/>
          </a:xfrm>
          <a:prstGeom prst="rect">
            <a:avLst/>
          </a:prstGeom>
          <a:noFill/>
          <a:ln w="9525">
            <a:noFill/>
            <a:miter lim="800000"/>
            <a:headEnd/>
            <a:tailEnd/>
          </a:ln>
        </p:spPr>
      </p:pic>
      <p:pic>
        <p:nvPicPr>
          <p:cNvPr id="28" name="1 Imagen" descr="DSC_0225.JPG"/>
          <p:cNvPicPr>
            <a:picLocks noGrp="1" noChangeAspect="1"/>
          </p:cNvPicPr>
          <p:nvPr isPhoto="1"/>
        </p:nvPicPr>
        <p:blipFill>
          <a:blip r:embed="rId25"/>
          <a:srcRect/>
          <a:stretch>
            <a:fillRect/>
          </a:stretch>
        </p:blipFill>
        <p:spPr bwMode="auto">
          <a:xfrm>
            <a:off x="1325563" y="2573338"/>
            <a:ext cx="1285875" cy="852487"/>
          </a:xfrm>
          <a:prstGeom prst="rect">
            <a:avLst/>
          </a:prstGeom>
          <a:noFill/>
          <a:ln w="9525">
            <a:noFill/>
            <a:miter lim="800000"/>
            <a:headEnd/>
            <a:tailEnd/>
          </a:ln>
        </p:spPr>
      </p:pic>
      <p:pic>
        <p:nvPicPr>
          <p:cNvPr id="29" name="1 Imagen" descr="DSC_0228.JPG"/>
          <p:cNvPicPr>
            <a:picLocks noGrp="1" noChangeAspect="1"/>
          </p:cNvPicPr>
          <p:nvPr isPhoto="1"/>
        </p:nvPicPr>
        <p:blipFill>
          <a:blip r:embed="rId26"/>
          <a:srcRect/>
          <a:stretch>
            <a:fillRect/>
          </a:stretch>
        </p:blipFill>
        <p:spPr bwMode="auto">
          <a:xfrm>
            <a:off x="3927475" y="2573338"/>
            <a:ext cx="1292225" cy="857250"/>
          </a:xfrm>
          <a:prstGeom prst="rect">
            <a:avLst/>
          </a:prstGeom>
          <a:noFill/>
          <a:ln w="9525">
            <a:noFill/>
            <a:miter lim="800000"/>
            <a:headEnd/>
            <a:tailEnd/>
          </a:ln>
        </p:spPr>
      </p:pic>
      <p:pic>
        <p:nvPicPr>
          <p:cNvPr id="30" name="1 Imagen" descr="DSC_0285.JPG"/>
          <p:cNvPicPr>
            <a:picLocks noGrp="1" noChangeAspect="1"/>
          </p:cNvPicPr>
          <p:nvPr isPhoto="1"/>
        </p:nvPicPr>
        <p:blipFill>
          <a:blip r:embed="rId27"/>
          <a:srcRect/>
          <a:stretch>
            <a:fillRect/>
          </a:stretch>
        </p:blipFill>
        <p:spPr bwMode="auto">
          <a:xfrm>
            <a:off x="2622550" y="2573338"/>
            <a:ext cx="1292225" cy="857250"/>
          </a:xfrm>
          <a:prstGeom prst="rect">
            <a:avLst/>
          </a:prstGeom>
          <a:noFill/>
          <a:ln w="9525">
            <a:noFill/>
            <a:miter lim="800000"/>
            <a:headEnd/>
            <a:tailEnd/>
          </a:ln>
        </p:spPr>
      </p:pic>
      <p:pic>
        <p:nvPicPr>
          <p:cNvPr id="31" name="1 Imagen" descr="DSC_0289.JPG"/>
          <p:cNvPicPr>
            <a:picLocks noGrp="1" noChangeAspect="1"/>
          </p:cNvPicPr>
          <p:nvPr isPhoto="1"/>
        </p:nvPicPr>
        <p:blipFill>
          <a:blip r:embed="rId28"/>
          <a:srcRect/>
          <a:stretch>
            <a:fillRect/>
          </a:stretch>
        </p:blipFill>
        <p:spPr bwMode="auto">
          <a:xfrm>
            <a:off x="5230813" y="2573338"/>
            <a:ext cx="1292225" cy="857250"/>
          </a:xfrm>
          <a:prstGeom prst="rect">
            <a:avLst/>
          </a:prstGeom>
          <a:noFill/>
          <a:ln w="9525">
            <a:noFill/>
            <a:miter lim="800000"/>
            <a:headEnd/>
            <a:tailEnd/>
          </a:ln>
        </p:spPr>
      </p:pic>
      <p:pic>
        <p:nvPicPr>
          <p:cNvPr id="32" name="1 Imagen" descr="DSC_0313.JPG"/>
          <p:cNvPicPr>
            <a:picLocks noGrp="1" noChangeAspect="1"/>
          </p:cNvPicPr>
          <p:nvPr isPhoto="1"/>
        </p:nvPicPr>
        <p:blipFill>
          <a:blip r:embed="rId29"/>
          <a:srcRect/>
          <a:stretch>
            <a:fillRect/>
          </a:stretch>
        </p:blipFill>
        <p:spPr bwMode="auto">
          <a:xfrm>
            <a:off x="6535738" y="2573338"/>
            <a:ext cx="1292225" cy="857250"/>
          </a:xfrm>
          <a:prstGeom prst="rect">
            <a:avLst/>
          </a:prstGeom>
          <a:noFill/>
          <a:ln w="9525">
            <a:noFill/>
            <a:miter lim="800000"/>
            <a:headEnd/>
            <a:tailEnd/>
          </a:ln>
        </p:spPr>
      </p:pic>
      <p:pic>
        <p:nvPicPr>
          <p:cNvPr id="33" name="1 Imagen" descr="DSC_0316.JPG"/>
          <p:cNvPicPr>
            <a:picLocks noGrp="1" noChangeAspect="1"/>
          </p:cNvPicPr>
          <p:nvPr isPhoto="1"/>
        </p:nvPicPr>
        <p:blipFill>
          <a:blip r:embed="rId30"/>
          <a:srcRect/>
          <a:stretch>
            <a:fillRect/>
          </a:stretch>
        </p:blipFill>
        <p:spPr bwMode="auto">
          <a:xfrm>
            <a:off x="7839075" y="2573338"/>
            <a:ext cx="1304925" cy="865187"/>
          </a:xfrm>
          <a:prstGeom prst="rect">
            <a:avLst/>
          </a:prstGeom>
          <a:noFill/>
          <a:ln w="9525">
            <a:noFill/>
            <a:miter lim="800000"/>
            <a:headEnd/>
            <a:tailEnd/>
          </a:ln>
        </p:spPr>
      </p:pic>
      <p:pic>
        <p:nvPicPr>
          <p:cNvPr id="34" name="1 Imagen" descr="DSC_0335.JPG"/>
          <p:cNvPicPr>
            <a:picLocks noGrp="1" noChangeAspect="1"/>
          </p:cNvPicPr>
          <p:nvPr isPhoto="1"/>
        </p:nvPicPr>
        <p:blipFill>
          <a:blip r:embed="rId31"/>
          <a:srcRect/>
          <a:stretch>
            <a:fillRect/>
          </a:stretch>
        </p:blipFill>
        <p:spPr bwMode="auto">
          <a:xfrm>
            <a:off x="20638" y="3435350"/>
            <a:ext cx="1292225" cy="857250"/>
          </a:xfrm>
          <a:prstGeom prst="rect">
            <a:avLst/>
          </a:prstGeom>
          <a:noFill/>
          <a:ln w="9525">
            <a:noFill/>
            <a:miter lim="800000"/>
            <a:headEnd/>
            <a:tailEnd/>
          </a:ln>
        </p:spPr>
      </p:pic>
      <p:pic>
        <p:nvPicPr>
          <p:cNvPr id="35" name="1 Imagen" descr="DSC_0357.JPG"/>
          <p:cNvPicPr>
            <a:picLocks noGrp="1" noChangeAspect="1"/>
          </p:cNvPicPr>
          <p:nvPr isPhoto="1"/>
        </p:nvPicPr>
        <p:blipFill>
          <a:blip r:embed="rId32"/>
          <a:srcRect/>
          <a:stretch>
            <a:fillRect/>
          </a:stretch>
        </p:blipFill>
        <p:spPr bwMode="auto">
          <a:xfrm>
            <a:off x="1327150" y="3435350"/>
            <a:ext cx="1292225" cy="857250"/>
          </a:xfrm>
          <a:prstGeom prst="rect">
            <a:avLst/>
          </a:prstGeom>
          <a:noFill/>
          <a:ln w="9525">
            <a:noFill/>
            <a:miter lim="800000"/>
            <a:headEnd/>
            <a:tailEnd/>
          </a:ln>
        </p:spPr>
      </p:pic>
      <p:pic>
        <p:nvPicPr>
          <p:cNvPr id="36" name="1 Imagen" descr="DSC_0250.JPG"/>
          <p:cNvPicPr>
            <a:picLocks noGrp="1" noChangeAspect="1"/>
          </p:cNvPicPr>
          <p:nvPr isPhoto="1"/>
        </p:nvPicPr>
        <p:blipFill>
          <a:blip r:embed="rId33"/>
          <a:srcRect/>
          <a:stretch>
            <a:fillRect/>
          </a:stretch>
        </p:blipFill>
        <p:spPr bwMode="auto">
          <a:xfrm>
            <a:off x="2633663" y="3435350"/>
            <a:ext cx="1292225" cy="857250"/>
          </a:xfrm>
          <a:prstGeom prst="rect">
            <a:avLst/>
          </a:prstGeom>
          <a:noFill/>
          <a:ln w="9525">
            <a:noFill/>
            <a:miter lim="800000"/>
            <a:headEnd/>
            <a:tailEnd/>
          </a:ln>
        </p:spPr>
      </p:pic>
      <p:pic>
        <p:nvPicPr>
          <p:cNvPr id="37" name="1 Imagen" descr="DSC_0339.JPG"/>
          <p:cNvPicPr>
            <a:picLocks noGrp="1" noChangeAspect="1"/>
          </p:cNvPicPr>
          <p:nvPr isPhoto="1"/>
        </p:nvPicPr>
        <p:blipFill>
          <a:blip r:embed="rId34"/>
          <a:srcRect/>
          <a:stretch>
            <a:fillRect/>
          </a:stretch>
        </p:blipFill>
        <p:spPr bwMode="auto">
          <a:xfrm>
            <a:off x="3940175" y="3435350"/>
            <a:ext cx="1292225" cy="857250"/>
          </a:xfrm>
          <a:prstGeom prst="rect">
            <a:avLst/>
          </a:prstGeom>
          <a:noFill/>
          <a:ln w="9525">
            <a:noFill/>
            <a:miter lim="800000"/>
            <a:headEnd/>
            <a:tailEnd/>
          </a:ln>
        </p:spPr>
      </p:pic>
      <p:pic>
        <p:nvPicPr>
          <p:cNvPr id="38" name="1 Imagen" descr="Copia de DSC_0222.JPG"/>
          <p:cNvPicPr>
            <a:picLocks noGrp="1" noChangeAspect="1"/>
          </p:cNvPicPr>
          <p:nvPr isPhoto="1"/>
        </p:nvPicPr>
        <p:blipFill>
          <a:blip r:embed="rId35"/>
          <a:srcRect/>
          <a:stretch>
            <a:fillRect/>
          </a:stretch>
        </p:blipFill>
        <p:spPr bwMode="auto">
          <a:xfrm>
            <a:off x="5245100" y="3435350"/>
            <a:ext cx="1292225" cy="857250"/>
          </a:xfrm>
          <a:prstGeom prst="rect">
            <a:avLst/>
          </a:prstGeom>
          <a:noFill/>
          <a:ln w="9525">
            <a:noFill/>
            <a:miter lim="800000"/>
            <a:headEnd/>
            <a:tailEnd/>
          </a:ln>
        </p:spPr>
      </p:pic>
      <p:pic>
        <p:nvPicPr>
          <p:cNvPr id="40" name="1 Imagen" descr="DSC_0136.JPG"/>
          <p:cNvPicPr>
            <a:picLocks noGrp="1" noChangeAspect="1"/>
          </p:cNvPicPr>
          <p:nvPr isPhoto="1"/>
        </p:nvPicPr>
        <p:blipFill>
          <a:blip r:embed="rId36"/>
          <a:srcRect/>
          <a:stretch>
            <a:fillRect/>
          </a:stretch>
        </p:blipFill>
        <p:spPr bwMode="auto">
          <a:xfrm>
            <a:off x="6551613" y="3435350"/>
            <a:ext cx="1292225" cy="857250"/>
          </a:xfrm>
          <a:prstGeom prst="rect">
            <a:avLst/>
          </a:prstGeom>
          <a:noFill/>
          <a:ln w="9525">
            <a:noFill/>
            <a:miter lim="800000"/>
            <a:headEnd/>
            <a:tailEnd/>
          </a:ln>
        </p:spPr>
      </p:pic>
      <p:pic>
        <p:nvPicPr>
          <p:cNvPr id="42" name="1 Imagen" descr="Batey 6 - VM .jpg"/>
          <p:cNvPicPr>
            <a:picLocks noGrp="1" noChangeAspect="1"/>
          </p:cNvPicPr>
          <p:nvPr isPhoto="1"/>
        </p:nvPicPr>
        <p:blipFill>
          <a:blip r:embed="rId37"/>
          <a:srcRect/>
          <a:stretch>
            <a:fillRect/>
          </a:stretch>
        </p:blipFill>
        <p:spPr bwMode="auto">
          <a:xfrm>
            <a:off x="7858125" y="3435350"/>
            <a:ext cx="1285875" cy="854075"/>
          </a:xfrm>
          <a:prstGeom prst="rect">
            <a:avLst/>
          </a:prstGeom>
          <a:noFill/>
          <a:ln w="9525">
            <a:noFill/>
            <a:miter lim="800000"/>
            <a:headEnd/>
            <a:tailEnd/>
          </a:ln>
        </p:spPr>
      </p:pic>
      <p:pic>
        <p:nvPicPr>
          <p:cNvPr id="43" name="1 Imagen" descr="Batey 6 - VM (1).JPG"/>
          <p:cNvPicPr>
            <a:picLocks noGrp="1" noChangeAspect="1"/>
          </p:cNvPicPr>
          <p:nvPr isPhoto="1"/>
        </p:nvPicPr>
        <p:blipFill>
          <a:blip r:embed="rId38"/>
          <a:srcRect/>
          <a:stretch>
            <a:fillRect/>
          </a:stretch>
        </p:blipFill>
        <p:spPr bwMode="auto">
          <a:xfrm>
            <a:off x="1325563" y="4295775"/>
            <a:ext cx="1285875" cy="854075"/>
          </a:xfrm>
          <a:prstGeom prst="rect">
            <a:avLst/>
          </a:prstGeom>
          <a:noFill/>
          <a:ln w="9525">
            <a:noFill/>
            <a:miter lim="800000"/>
            <a:headEnd/>
            <a:tailEnd/>
          </a:ln>
        </p:spPr>
      </p:pic>
      <p:pic>
        <p:nvPicPr>
          <p:cNvPr id="44" name="1 Imagen" descr="Batey 6 - VM (4).JPG"/>
          <p:cNvPicPr>
            <a:picLocks noGrp="1" noChangeAspect="1"/>
          </p:cNvPicPr>
          <p:nvPr isPhoto="1"/>
        </p:nvPicPr>
        <p:blipFill>
          <a:blip r:embed="rId39"/>
          <a:srcRect/>
          <a:stretch>
            <a:fillRect/>
          </a:stretch>
        </p:blipFill>
        <p:spPr bwMode="auto">
          <a:xfrm>
            <a:off x="20638" y="4295775"/>
            <a:ext cx="1285875" cy="854075"/>
          </a:xfrm>
          <a:prstGeom prst="rect">
            <a:avLst/>
          </a:prstGeom>
          <a:noFill/>
          <a:ln w="9525">
            <a:noFill/>
            <a:miter lim="800000"/>
            <a:headEnd/>
            <a:tailEnd/>
          </a:ln>
        </p:spPr>
      </p:pic>
      <p:pic>
        <p:nvPicPr>
          <p:cNvPr id="45" name="1 Imagen" descr="Batey 6 - VM (6).JPG"/>
          <p:cNvPicPr>
            <a:picLocks noGrp="1" noChangeAspect="1"/>
          </p:cNvPicPr>
          <p:nvPr isPhoto="1"/>
        </p:nvPicPr>
        <p:blipFill>
          <a:blip r:embed="rId40"/>
          <a:srcRect/>
          <a:stretch>
            <a:fillRect/>
          </a:stretch>
        </p:blipFill>
        <p:spPr bwMode="auto">
          <a:xfrm>
            <a:off x="2628900" y="4295775"/>
            <a:ext cx="1285875" cy="854075"/>
          </a:xfrm>
          <a:prstGeom prst="rect">
            <a:avLst/>
          </a:prstGeom>
          <a:noFill/>
          <a:ln w="9525">
            <a:noFill/>
            <a:miter lim="800000"/>
            <a:headEnd/>
            <a:tailEnd/>
          </a:ln>
        </p:spPr>
      </p:pic>
      <p:pic>
        <p:nvPicPr>
          <p:cNvPr id="46" name="1 Imagen" descr="DSC_0234.JPG"/>
          <p:cNvPicPr>
            <a:picLocks noGrp="1" noChangeAspect="1"/>
          </p:cNvPicPr>
          <p:nvPr isPhoto="1"/>
        </p:nvPicPr>
        <p:blipFill>
          <a:blip r:embed="rId41"/>
          <a:srcRect/>
          <a:stretch>
            <a:fillRect/>
          </a:stretch>
        </p:blipFill>
        <p:spPr bwMode="auto">
          <a:xfrm>
            <a:off x="3933825" y="4295775"/>
            <a:ext cx="1285875" cy="852488"/>
          </a:xfrm>
          <a:prstGeom prst="rect">
            <a:avLst/>
          </a:prstGeom>
          <a:noFill/>
          <a:ln w="9525">
            <a:noFill/>
            <a:miter lim="800000"/>
            <a:headEnd/>
            <a:tailEnd/>
          </a:ln>
        </p:spPr>
      </p:pic>
      <p:pic>
        <p:nvPicPr>
          <p:cNvPr id="47" name="1 Imagen" descr="DSC_0235.JPG"/>
          <p:cNvPicPr>
            <a:picLocks noGrp="1" noChangeAspect="1"/>
          </p:cNvPicPr>
          <p:nvPr isPhoto="1"/>
        </p:nvPicPr>
        <p:blipFill>
          <a:blip r:embed="rId42"/>
          <a:srcRect/>
          <a:stretch>
            <a:fillRect/>
          </a:stretch>
        </p:blipFill>
        <p:spPr bwMode="auto">
          <a:xfrm>
            <a:off x="5237163" y="4295775"/>
            <a:ext cx="1285875" cy="852488"/>
          </a:xfrm>
          <a:prstGeom prst="rect">
            <a:avLst/>
          </a:prstGeom>
          <a:noFill/>
          <a:ln w="9525">
            <a:noFill/>
            <a:miter lim="800000"/>
            <a:headEnd/>
            <a:tailEnd/>
          </a:ln>
        </p:spPr>
      </p:pic>
      <p:pic>
        <p:nvPicPr>
          <p:cNvPr id="48" name="1 Imagen" descr="DSC_0241.JPG"/>
          <p:cNvPicPr>
            <a:picLocks noGrp="1" noChangeAspect="1"/>
          </p:cNvPicPr>
          <p:nvPr isPhoto="1"/>
        </p:nvPicPr>
        <p:blipFill>
          <a:blip r:embed="rId18"/>
          <a:srcRect/>
          <a:stretch>
            <a:fillRect/>
          </a:stretch>
        </p:blipFill>
        <p:spPr bwMode="auto">
          <a:xfrm>
            <a:off x="6542088" y="4295775"/>
            <a:ext cx="1292225" cy="857250"/>
          </a:xfrm>
          <a:prstGeom prst="rect">
            <a:avLst/>
          </a:prstGeom>
          <a:noFill/>
          <a:ln w="9525">
            <a:noFill/>
            <a:miter lim="800000"/>
            <a:headEnd/>
            <a:tailEnd/>
          </a:ln>
        </p:spPr>
      </p:pic>
      <p:pic>
        <p:nvPicPr>
          <p:cNvPr id="49" name="1 Imagen" descr="DSC_0352.JPG"/>
          <p:cNvPicPr>
            <a:picLocks noGrp="1" noChangeAspect="1"/>
          </p:cNvPicPr>
          <p:nvPr isPhoto="1"/>
        </p:nvPicPr>
        <p:blipFill>
          <a:blip r:embed="rId21"/>
          <a:srcRect/>
          <a:stretch>
            <a:fillRect/>
          </a:stretch>
        </p:blipFill>
        <p:spPr bwMode="auto">
          <a:xfrm>
            <a:off x="7851775" y="4295775"/>
            <a:ext cx="1292225" cy="857250"/>
          </a:xfrm>
          <a:prstGeom prst="rect">
            <a:avLst/>
          </a:prstGeom>
          <a:noFill/>
          <a:ln w="9525">
            <a:noFill/>
            <a:miter lim="800000"/>
            <a:headEnd/>
            <a:tailEnd/>
          </a:ln>
        </p:spPr>
      </p:pic>
      <p:pic>
        <p:nvPicPr>
          <p:cNvPr id="50" name="1 Imagen" descr="DSC_0067.JPG"/>
          <p:cNvPicPr>
            <a:picLocks noGrp="1" noChangeAspect="1"/>
          </p:cNvPicPr>
          <p:nvPr isPhoto="1"/>
        </p:nvPicPr>
        <p:blipFill>
          <a:blip r:embed="rId11"/>
          <a:srcRect/>
          <a:stretch>
            <a:fillRect/>
          </a:stretch>
        </p:blipFill>
        <p:spPr bwMode="auto">
          <a:xfrm>
            <a:off x="3941763" y="5154613"/>
            <a:ext cx="1281112" cy="849312"/>
          </a:xfrm>
          <a:prstGeom prst="rect">
            <a:avLst/>
          </a:prstGeom>
          <a:noFill/>
          <a:ln w="9525">
            <a:noFill/>
            <a:miter lim="800000"/>
            <a:headEnd/>
            <a:tailEnd/>
          </a:ln>
        </p:spPr>
      </p:pic>
      <p:pic>
        <p:nvPicPr>
          <p:cNvPr id="51" name="1 Imagen" descr="DSC_0069.JPG"/>
          <p:cNvPicPr>
            <a:picLocks noGrp="1" noChangeAspect="1"/>
          </p:cNvPicPr>
          <p:nvPr isPhoto="1"/>
        </p:nvPicPr>
        <p:blipFill>
          <a:blip r:embed="rId12"/>
          <a:srcRect/>
          <a:stretch>
            <a:fillRect/>
          </a:stretch>
        </p:blipFill>
        <p:spPr bwMode="auto">
          <a:xfrm>
            <a:off x="1323975" y="5154613"/>
            <a:ext cx="1292225" cy="857250"/>
          </a:xfrm>
          <a:prstGeom prst="rect">
            <a:avLst/>
          </a:prstGeom>
          <a:noFill/>
          <a:ln w="9525">
            <a:noFill/>
            <a:miter lim="800000"/>
            <a:headEnd/>
            <a:tailEnd/>
          </a:ln>
        </p:spPr>
      </p:pic>
      <p:pic>
        <p:nvPicPr>
          <p:cNvPr id="52" name="1 Imagen" descr="DSC_0151.JPG"/>
          <p:cNvPicPr>
            <a:picLocks noGrp="1" noChangeAspect="1"/>
          </p:cNvPicPr>
          <p:nvPr isPhoto="1"/>
        </p:nvPicPr>
        <p:blipFill>
          <a:blip r:embed="rId13"/>
          <a:srcRect/>
          <a:stretch>
            <a:fillRect/>
          </a:stretch>
        </p:blipFill>
        <p:spPr bwMode="auto">
          <a:xfrm>
            <a:off x="20638" y="6011863"/>
            <a:ext cx="1285875" cy="852487"/>
          </a:xfrm>
          <a:prstGeom prst="rect">
            <a:avLst/>
          </a:prstGeom>
          <a:noFill/>
          <a:ln w="9525">
            <a:noFill/>
            <a:miter lim="800000"/>
            <a:headEnd/>
            <a:tailEnd/>
          </a:ln>
        </p:spPr>
      </p:pic>
      <p:pic>
        <p:nvPicPr>
          <p:cNvPr id="53" name="1 Imagen" descr="DSC_0228.JPG"/>
          <p:cNvPicPr>
            <a:picLocks noGrp="1" noChangeAspect="1"/>
          </p:cNvPicPr>
          <p:nvPr isPhoto="1"/>
        </p:nvPicPr>
        <p:blipFill>
          <a:blip r:embed="rId16"/>
          <a:srcRect/>
          <a:stretch>
            <a:fillRect/>
          </a:stretch>
        </p:blipFill>
        <p:spPr bwMode="auto">
          <a:xfrm>
            <a:off x="6548438" y="5154613"/>
            <a:ext cx="1292225" cy="857250"/>
          </a:xfrm>
          <a:prstGeom prst="rect">
            <a:avLst/>
          </a:prstGeom>
          <a:noFill/>
          <a:ln w="9525">
            <a:noFill/>
            <a:miter lim="800000"/>
            <a:headEnd/>
            <a:tailEnd/>
          </a:ln>
        </p:spPr>
      </p:pic>
      <p:pic>
        <p:nvPicPr>
          <p:cNvPr id="54" name="1 Imagen" descr="DSC_0242.JPG"/>
          <p:cNvPicPr>
            <a:picLocks noGrp="1" noChangeAspect="1"/>
          </p:cNvPicPr>
          <p:nvPr isPhoto="1"/>
        </p:nvPicPr>
        <p:blipFill>
          <a:blip r:embed="rId19"/>
          <a:srcRect/>
          <a:stretch>
            <a:fillRect/>
          </a:stretch>
        </p:blipFill>
        <p:spPr bwMode="auto">
          <a:xfrm>
            <a:off x="2632075" y="6011863"/>
            <a:ext cx="1292225" cy="857250"/>
          </a:xfrm>
          <a:prstGeom prst="rect">
            <a:avLst/>
          </a:prstGeom>
          <a:noFill/>
          <a:ln w="9525">
            <a:noFill/>
            <a:miter lim="800000"/>
            <a:headEnd/>
            <a:tailEnd/>
          </a:ln>
        </p:spPr>
      </p:pic>
      <p:pic>
        <p:nvPicPr>
          <p:cNvPr id="55" name="1 Imagen" descr="DSC_0352.JPG"/>
          <p:cNvPicPr>
            <a:picLocks noGrp="1" noChangeAspect="1"/>
          </p:cNvPicPr>
          <p:nvPr isPhoto="1"/>
        </p:nvPicPr>
        <p:blipFill>
          <a:blip r:embed="rId21"/>
          <a:srcRect/>
          <a:stretch>
            <a:fillRect/>
          </a:stretch>
        </p:blipFill>
        <p:spPr bwMode="auto">
          <a:xfrm>
            <a:off x="5248275" y="6011863"/>
            <a:ext cx="1292225" cy="857250"/>
          </a:xfrm>
          <a:prstGeom prst="rect">
            <a:avLst/>
          </a:prstGeom>
          <a:noFill/>
          <a:ln w="9525">
            <a:noFill/>
            <a:miter lim="800000"/>
            <a:headEnd/>
            <a:tailEnd/>
          </a:ln>
        </p:spPr>
      </p:pic>
      <p:pic>
        <p:nvPicPr>
          <p:cNvPr id="56" name="1 Imagen" descr="DSC_0054.JPG"/>
          <p:cNvPicPr>
            <a:picLocks noGrp="1" noChangeAspect="1"/>
          </p:cNvPicPr>
          <p:nvPr isPhoto="1"/>
        </p:nvPicPr>
        <p:blipFill>
          <a:blip r:embed="rId23"/>
          <a:srcRect/>
          <a:stretch>
            <a:fillRect/>
          </a:stretch>
        </p:blipFill>
        <p:spPr bwMode="auto">
          <a:xfrm>
            <a:off x="7858125" y="6011863"/>
            <a:ext cx="1285875" cy="852487"/>
          </a:xfrm>
          <a:prstGeom prst="rect">
            <a:avLst/>
          </a:prstGeom>
          <a:noFill/>
          <a:ln w="9525">
            <a:noFill/>
            <a:miter lim="800000"/>
            <a:headEnd/>
            <a:tailEnd/>
          </a:ln>
        </p:spPr>
      </p:pic>
      <p:pic>
        <p:nvPicPr>
          <p:cNvPr id="57" name="1 Imagen" descr="DSC_0225.JPG"/>
          <p:cNvPicPr>
            <a:picLocks noGrp="1" noChangeAspect="1"/>
          </p:cNvPicPr>
          <p:nvPr isPhoto="1"/>
        </p:nvPicPr>
        <p:blipFill>
          <a:blip r:embed="rId25"/>
          <a:srcRect/>
          <a:stretch>
            <a:fillRect/>
          </a:stretch>
        </p:blipFill>
        <p:spPr bwMode="auto">
          <a:xfrm>
            <a:off x="20638" y="5154613"/>
            <a:ext cx="1285875" cy="852487"/>
          </a:xfrm>
          <a:prstGeom prst="rect">
            <a:avLst/>
          </a:prstGeom>
          <a:noFill/>
          <a:ln w="9525">
            <a:noFill/>
            <a:miter lim="800000"/>
            <a:headEnd/>
            <a:tailEnd/>
          </a:ln>
        </p:spPr>
      </p:pic>
      <p:pic>
        <p:nvPicPr>
          <p:cNvPr id="58" name="1 Imagen" descr="DSC_0228.JPG"/>
          <p:cNvPicPr>
            <a:picLocks noGrp="1" noChangeAspect="1"/>
          </p:cNvPicPr>
          <p:nvPr isPhoto="1"/>
        </p:nvPicPr>
        <p:blipFill>
          <a:blip r:embed="rId26"/>
          <a:srcRect/>
          <a:stretch>
            <a:fillRect/>
          </a:stretch>
        </p:blipFill>
        <p:spPr bwMode="auto">
          <a:xfrm>
            <a:off x="2633663" y="5154613"/>
            <a:ext cx="1292225" cy="857250"/>
          </a:xfrm>
          <a:prstGeom prst="rect">
            <a:avLst/>
          </a:prstGeom>
          <a:noFill/>
          <a:ln w="9525">
            <a:noFill/>
            <a:miter lim="800000"/>
            <a:headEnd/>
            <a:tailEnd/>
          </a:ln>
        </p:spPr>
      </p:pic>
      <p:pic>
        <p:nvPicPr>
          <p:cNvPr id="59" name="1 Imagen" descr="DSC_0313.JPG"/>
          <p:cNvPicPr>
            <a:picLocks noGrp="1" noChangeAspect="1"/>
          </p:cNvPicPr>
          <p:nvPr isPhoto="1"/>
        </p:nvPicPr>
        <p:blipFill>
          <a:blip r:embed="rId29"/>
          <a:srcRect/>
          <a:stretch>
            <a:fillRect/>
          </a:stretch>
        </p:blipFill>
        <p:spPr bwMode="auto">
          <a:xfrm>
            <a:off x="5240338" y="5154613"/>
            <a:ext cx="1292225" cy="857250"/>
          </a:xfrm>
          <a:prstGeom prst="rect">
            <a:avLst/>
          </a:prstGeom>
          <a:noFill/>
          <a:ln w="9525">
            <a:noFill/>
            <a:miter lim="800000"/>
            <a:headEnd/>
            <a:tailEnd/>
          </a:ln>
        </p:spPr>
      </p:pic>
      <p:pic>
        <p:nvPicPr>
          <p:cNvPr id="60" name="1 Imagen" descr="DSC_0250.JPG"/>
          <p:cNvPicPr>
            <a:picLocks noGrp="1" noChangeAspect="1"/>
          </p:cNvPicPr>
          <p:nvPr isPhoto="1"/>
        </p:nvPicPr>
        <p:blipFill>
          <a:blip r:embed="rId33"/>
          <a:srcRect/>
          <a:stretch>
            <a:fillRect/>
          </a:stretch>
        </p:blipFill>
        <p:spPr bwMode="auto">
          <a:xfrm>
            <a:off x="1322388" y="6011863"/>
            <a:ext cx="1292225" cy="857250"/>
          </a:xfrm>
          <a:prstGeom prst="rect">
            <a:avLst/>
          </a:prstGeom>
          <a:noFill/>
          <a:ln w="9525">
            <a:noFill/>
            <a:miter lim="800000"/>
            <a:headEnd/>
            <a:tailEnd/>
          </a:ln>
        </p:spPr>
      </p:pic>
      <p:pic>
        <p:nvPicPr>
          <p:cNvPr id="61" name="1 Imagen" descr="Copia de DSC_0222.JPG"/>
          <p:cNvPicPr>
            <a:picLocks noGrp="1" noChangeAspect="1"/>
          </p:cNvPicPr>
          <p:nvPr isPhoto="1"/>
        </p:nvPicPr>
        <p:blipFill>
          <a:blip r:embed="rId35"/>
          <a:srcRect/>
          <a:stretch>
            <a:fillRect/>
          </a:stretch>
        </p:blipFill>
        <p:spPr bwMode="auto">
          <a:xfrm>
            <a:off x="3940175" y="6011863"/>
            <a:ext cx="1292225" cy="857250"/>
          </a:xfrm>
          <a:prstGeom prst="rect">
            <a:avLst/>
          </a:prstGeom>
          <a:noFill/>
          <a:ln w="9525">
            <a:noFill/>
            <a:miter lim="800000"/>
            <a:headEnd/>
            <a:tailEnd/>
          </a:ln>
        </p:spPr>
      </p:pic>
      <p:pic>
        <p:nvPicPr>
          <p:cNvPr id="62" name="1 Imagen" descr="Batey 6 - VM .jpg"/>
          <p:cNvPicPr>
            <a:picLocks noGrp="1" noChangeAspect="1"/>
          </p:cNvPicPr>
          <p:nvPr isPhoto="1"/>
        </p:nvPicPr>
        <p:blipFill>
          <a:blip r:embed="rId37"/>
          <a:srcRect/>
          <a:stretch>
            <a:fillRect/>
          </a:stretch>
        </p:blipFill>
        <p:spPr bwMode="auto">
          <a:xfrm>
            <a:off x="6556375" y="6011863"/>
            <a:ext cx="1285875" cy="854075"/>
          </a:xfrm>
          <a:prstGeom prst="rect">
            <a:avLst/>
          </a:prstGeom>
          <a:noFill/>
          <a:ln w="9525">
            <a:noFill/>
            <a:miter lim="800000"/>
            <a:headEnd/>
            <a:tailEnd/>
          </a:ln>
        </p:spPr>
      </p:pic>
      <p:pic>
        <p:nvPicPr>
          <p:cNvPr id="63" name="1 Imagen" descr="Batey 6 - VM (10).JPG"/>
          <p:cNvPicPr>
            <a:picLocks noGrp="1" noChangeAspect="1"/>
          </p:cNvPicPr>
          <p:nvPr isPhoto="1"/>
        </p:nvPicPr>
        <p:blipFill>
          <a:blip r:embed="rId7"/>
          <a:srcRect/>
          <a:stretch>
            <a:fillRect/>
          </a:stretch>
        </p:blipFill>
        <p:spPr bwMode="auto">
          <a:xfrm>
            <a:off x="7858125" y="5154613"/>
            <a:ext cx="1285875" cy="854075"/>
          </a:xfrm>
          <a:prstGeom prst="rect">
            <a:avLst/>
          </a:prstGeom>
          <a:noFill/>
          <a:ln w="9525">
            <a:noFill/>
            <a:miter lim="800000"/>
            <a:headEnd/>
            <a:tailEnd/>
          </a:ln>
        </p:spPr>
      </p:pic>
      <p:sp>
        <p:nvSpPr>
          <p:cNvPr id="65" name="Title 1"/>
          <p:cNvSpPr txBox="1">
            <a:spLocks/>
          </p:cNvSpPr>
          <p:nvPr/>
        </p:nvSpPr>
        <p:spPr>
          <a:xfrm>
            <a:off x="357158" y="1285881"/>
            <a:ext cx="8429684" cy="4286239"/>
          </a:xfrm>
          <a:prstGeom prst="rect">
            <a:avLst/>
          </a:prstGeom>
          <a:solidFill>
            <a:schemeClr val="tx2">
              <a:lumMod val="20000"/>
              <a:lumOff val="80000"/>
              <a:alpha val="50000"/>
            </a:schemeClr>
          </a:solidFill>
        </p:spPr>
        <p:style>
          <a:lnRef idx="0">
            <a:scrgbClr r="0" g="0" b="0"/>
          </a:lnRef>
          <a:fillRef idx="1003">
            <a:schemeClr val="lt2"/>
          </a:fillRef>
          <a:effectRef idx="0">
            <a:scrgbClr r="0" g="0" b="0"/>
          </a:effectRef>
          <a:fontRef idx="major"/>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Aft>
                <a:spcPts val="0"/>
              </a:spcAft>
              <a:defRPr/>
            </a:pPr>
            <a:endParaRPr lang="es-DO" sz="7200" b="1" kern="0" spc="50">
              <a:ln w="11430"/>
              <a:solidFill>
                <a:srgbClr val="FFFF00"/>
              </a:solidFill>
              <a:effectLst>
                <a:outerShdw blurRad="76200" dist="50800" dir="5400000" algn="tl" rotWithShape="0">
                  <a:srgbClr val="000000">
                    <a:alpha val="65000"/>
                  </a:srgbClr>
                </a:outerShdw>
              </a:effectLst>
            </a:endParaRPr>
          </a:p>
          <a:p>
            <a:pPr algn="ctr" fontAlgn="auto">
              <a:spcAft>
                <a:spcPts val="0"/>
              </a:spcAft>
              <a:defRPr/>
            </a:pPr>
            <a:r>
              <a:rPr lang="es-DO" sz="7200" b="1" kern="0" spc="50" smtClean="0">
                <a:ln w="11430"/>
                <a:solidFill>
                  <a:srgbClr val="FFFF00"/>
                </a:solidFill>
                <a:effectLst>
                  <a:outerShdw blurRad="76200" dist="50800" dir="5400000" algn="tl" rotWithShape="0">
                    <a:srgbClr val="000000">
                      <a:alpha val="65000"/>
                    </a:srgbClr>
                  </a:outerShdw>
                </a:effectLst>
              </a:rPr>
              <a:t>Salas Digitales</a:t>
            </a:r>
          </a:p>
          <a:p>
            <a:pPr algn="ctr" fontAlgn="auto">
              <a:spcAft>
                <a:spcPts val="0"/>
              </a:spcAft>
              <a:defRPr/>
            </a:pPr>
            <a:endParaRPr lang="es-DO" sz="7200" b="1" kern="0" spc="50">
              <a:ln w="11430"/>
              <a:solidFill>
                <a:srgbClr val="FFFF00"/>
              </a:solidFill>
              <a:effectLst>
                <a:outerShdw blurRad="76200" dist="50800" dir="5400000" algn="tl" rotWithShape="0">
                  <a:srgbClr val="000000">
                    <a:alpha val="65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nodeType="afterEffect">
                                  <p:stCondLst>
                                    <p:cond delay="20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400"/>
                            </p:stCondLst>
                            <p:childTnLst>
                              <p:par>
                                <p:cTn id="13" presetID="1" presetClass="entr" presetSubtype="0" fill="hold" nodeType="afterEffect">
                                  <p:stCondLst>
                                    <p:cond delay="20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20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600"/>
                            </p:stCondLst>
                            <p:childTnLst>
                              <p:par>
                                <p:cTn id="18" presetID="1" presetClass="entr" presetSubtype="0" fill="hold" nodeType="afterEffect">
                                  <p:stCondLst>
                                    <p:cond delay="20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800"/>
                            </p:stCondLst>
                            <p:childTnLst>
                              <p:par>
                                <p:cTn id="21" presetID="1" presetClass="entr" presetSubtype="0" fill="hold" nodeType="afterEffect">
                                  <p:stCondLst>
                                    <p:cond delay="20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2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nodeType="afterEffect">
                                  <p:stCondLst>
                                    <p:cond delay="2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1200"/>
                            </p:stCondLst>
                            <p:childTnLst>
                              <p:par>
                                <p:cTn id="29" presetID="1" presetClass="entr" presetSubtype="0" fill="hold" nodeType="afterEffect">
                                  <p:stCondLst>
                                    <p:cond delay="20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200"/>
                                  </p:stCondLst>
                                  <p:childTnLst>
                                    <p:set>
                                      <p:cBhvr>
                                        <p:cTn id="32" dur="1" fill="hold">
                                          <p:stCondLst>
                                            <p:cond delay="0"/>
                                          </p:stCondLst>
                                        </p:cTn>
                                        <p:tgtEl>
                                          <p:spTgt spid="34"/>
                                        </p:tgtEl>
                                        <p:attrNameLst>
                                          <p:attrName>style.visibility</p:attrName>
                                        </p:attrNameLst>
                                      </p:cBhvr>
                                      <p:to>
                                        <p:strVal val="visible"/>
                                      </p:to>
                                    </p:set>
                                  </p:childTnLst>
                                </p:cTn>
                              </p:par>
                            </p:childTnLst>
                          </p:cTn>
                        </p:par>
                        <p:par>
                          <p:cTn id="33" fill="hold">
                            <p:stCondLst>
                              <p:cond delay="1400"/>
                            </p:stCondLst>
                            <p:childTnLst>
                              <p:par>
                                <p:cTn id="34" presetID="1" presetClass="entr" presetSubtype="0" fill="hold" nodeType="afterEffect">
                                  <p:stCondLst>
                                    <p:cond delay="200"/>
                                  </p:stCondLst>
                                  <p:childTnLst>
                                    <p:set>
                                      <p:cBhvr>
                                        <p:cTn id="35" dur="1" fill="hold">
                                          <p:stCondLst>
                                            <p:cond delay="0"/>
                                          </p:stCondLst>
                                        </p:cTn>
                                        <p:tgtEl>
                                          <p:spTgt spid="44"/>
                                        </p:tgtEl>
                                        <p:attrNameLst>
                                          <p:attrName>style.visibility</p:attrName>
                                        </p:attrNameLst>
                                      </p:cBhvr>
                                      <p:to>
                                        <p:strVal val="visible"/>
                                      </p:to>
                                    </p:set>
                                  </p:childTnLst>
                                </p:cTn>
                              </p:par>
                            </p:childTnLst>
                          </p:cTn>
                        </p:par>
                        <p:par>
                          <p:cTn id="36" fill="hold">
                            <p:stCondLst>
                              <p:cond delay="1600"/>
                            </p:stCondLst>
                            <p:childTnLst>
                              <p:par>
                                <p:cTn id="37" presetID="1" presetClass="entr" presetSubtype="0" fill="hold" nodeType="afterEffect">
                                  <p:stCondLst>
                                    <p:cond delay="20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200"/>
                                  </p:stCondLst>
                                  <p:childTnLst>
                                    <p:set>
                                      <p:cBhvr>
                                        <p:cTn id="40" dur="1" fill="hold">
                                          <p:stCondLst>
                                            <p:cond delay="0"/>
                                          </p:stCondLst>
                                        </p:cTn>
                                        <p:tgtEl>
                                          <p:spTgt spid="52"/>
                                        </p:tgtEl>
                                        <p:attrNameLst>
                                          <p:attrName>style.visibility</p:attrName>
                                        </p:attrNameLst>
                                      </p:cBhvr>
                                      <p:to>
                                        <p:strVal val="visible"/>
                                      </p:to>
                                    </p:set>
                                  </p:childTnLst>
                                </p:cTn>
                              </p:par>
                            </p:childTnLst>
                          </p:cTn>
                        </p:par>
                        <p:par>
                          <p:cTn id="41" fill="hold">
                            <p:stCondLst>
                              <p:cond delay="1800"/>
                            </p:stCondLst>
                            <p:childTnLst>
                              <p:par>
                                <p:cTn id="42" presetID="1" presetClass="entr" presetSubtype="0" fill="hold" nodeType="afterEffect">
                                  <p:stCondLst>
                                    <p:cond delay="200"/>
                                  </p:stCondLst>
                                  <p:childTnLst>
                                    <p:set>
                                      <p:cBhvr>
                                        <p:cTn id="43" dur="1" fill="hold">
                                          <p:stCondLst>
                                            <p:cond delay="0"/>
                                          </p:stCondLst>
                                        </p:cTn>
                                        <p:tgtEl>
                                          <p:spTgt spid="60"/>
                                        </p:tgtEl>
                                        <p:attrNameLst>
                                          <p:attrName>style.visibility</p:attrName>
                                        </p:attrNameLst>
                                      </p:cBhvr>
                                      <p:to>
                                        <p:strVal val="visible"/>
                                      </p:to>
                                    </p:set>
                                  </p:childTnLst>
                                </p:cTn>
                              </p:par>
                            </p:childTnLst>
                          </p:cTn>
                        </p:par>
                        <p:par>
                          <p:cTn id="44" fill="hold">
                            <p:stCondLst>
                              <p:cond delay="2000"/>
                            </p:stCondLst>
                            <p:childTnLst>
                              <p:par>
                                <p:cTn id="45" presetID="1" presetClass="entr" presetSubtype="0" fill="hold" nodeType="afterEffect">
                                  <p:stCondLst>
                                    <p:cond delay="20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nodeType="withEffect">
                                  <p:stCondLst>
                                    <p:cond delay="200"/>
                                  </p:stCondLst>
                                  <p:childTnLst>
                                    <p:set>
                                      <p:cBhvr>
                                        <p:cTn id="48" dur="1" fill="hold">
                                          <p:stCondLst>
                                            <p:cond delay="0"/>
                                          </p:stCondLst>
                                        </p:cTn>
                                        <p:tgtEl>
                                          <p:spTgt spid="61"/>
                                        </p:tgtEl>
                                        <p:attrNameLst>
                                          <p:attrName>style.visibility</p:attrName>
                                        </p:attrNameLst>
                                      </p:cBhvr>
                                      <p:to>
                                        <p:strVal val="visible"/>
                                      </p:to>
                                    </p:set>
                                  </p:childTnLst>
                                </p:cTn>
                              </p:par>
                            </p:childTnLst>
                          </p:cTn>
                        </p:par>
                        <p:par>
                          <p:cTn id="49" fill="hold">
                            <p:stCondLst>
                              <p:cond delay="2200"/>
                            </p:stCondLst>
                            <p:childTnLst>
                              <p:par>
                                <p:cTn id="50" presetID="1" presetClass="entr" presetSubtype="0" fill="hold" nodeType="afterEffect">
                                  <p:stCondLst>
                                    <p:cond delay="200"/>
                                  </p:stCondLst>
                                  <p:childTnLst>
                                    <p:set>
                                      <p:cBhvr>
                                        <p:cTn id="51" dur="1" fill="hold">
                                          <p:stCondLst>
                                            <p:cond delay="0"/>
                                          </p:stCondLst>
                                        </p:cTn>
                                        <p:tgtEl>
                                          <p:spTgt spid="55"/>
                                        </p:tgtEl>
                                        <p:attrNameLst>
                                          <p:attrName>style.visibility</p:attrName>
                                        </p:attrNameLst>
                                      </p:cBhvr>
                                      <p:to>
                                        <p:strVal val="visible"/>
                                      </p:to>
                                    </p:set>
                                  </p:childTnLst>
                                </p:cTn>
                              </p:par>
                            </p:childTnLst>
                          </p:cTn>
                        </p:par>
                        <p:par>
                          <p:cTn id="52" fill="hold">
                            <p:stCondLst>
                              <p:cond delay="2400"/>
                            </p:stCondLst>
                            <p:childTnLst>
                              <p:par>
                                <p:cTn id="53" presetID="1" presetClass="entr" presetSubtype="0" fill="hold" nodeType="afterEffect">
                                  <p:stCondLst>
                                    <p:cond delay="20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nodeType="withEffect">
                                  <p:stCondLst>
                                    <p:cond delay="20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nodeType="withEffect">
                                  <p:stCondLst>
                                    <p:cond delay="200"/>
                                  </p:stCondLst>
                                  <p:childTnLst>
                                    <p:set>
                                      <p:cBhvr>
                                        <p:cTn id="58" dur="1" fill="hold">
                                          <p:stCondLst>
                                            <p:cond delay="0"/>
                                          </p:stCondLst>
                                        </p:cTn>
                                        <p:tgtEl>
                                          <p:spTgt spid="63"/>
                                        </p:tgtEl>
                                        <p:attrNameLst>
                                          <p:attrName>style.visibility</p:attrName>
                                        </p:attrNameLst>
                                      </p:cBhvr>
                                      <p:to>
                                        <p:strVal val="visible"/>
                                      </p:to>
                                    </p:set>
                                  </p:childTnLst>
                                </p:cTn>
                              </p:par>
                            </p:childTnLst>
                          </p:cTn>
                        </p:par>
                        <p:par>
                          <p:cTn id="59" fill="hold">
                            <p:stCondLst>
                              <p:cond delay="2600"/>
                            </p:stCondLst>
                            <p:childTnLst>
                              <p:par>
                                <p:cTn id="60" presetID="1" presetClass="entr" presetSubtype="0" fill="hold" nodeType="afterEffect">
                                  <p:stCondLst>
                                    <p:cond delay="200"/>
                                  </p:stCondLst>
                                  <p:childTnLst>
                                    <p:set>
                                      <p:cBhvr>
                                        <p:cTn id="61" dur="1" fill="hold">
                                          <p:stCondLst>
                                            <p:cond delay="0"/>
                                          </p:stCondLst>
                                        </p:cTn>
                                        <p:tgtEl>
                                          <p:spTgt spid="49"/>
                                        </p:tgtEl>
                                        <p:attrNameLst>
                                          <p:attrName>style.visibility</p:attrName>
                                        </p:attrNameLst>
                                      </p:cBhvr>
                                      <p:to>
                                        <p:strVal val="visible"/>
                                      </p:to>
                                    </p:set>
                                  </p:childTnLst>
                                </p:cTn>
                              </p:par>
                              <p:par>
                                <p:cTn id="62" presetID="1" presetClass="entr" presetSubtype="0" fill="hold" nodeType="withEffect">
                                  <p:stCondLst>
                                    <p:cond delay="200"/>
                                  </p:stCondLst>
                                  <p:childTnLst>
                                    <p:set>
                                      <p:cBhvr>
                                        <p:cTn id="63" dur="1" fill="hold">
                                          <p:stCondLst>
                                            <p:cond delay="0"/>
                                          </p:stCondLst>
                                        </p:cTn>
                                        <p:tgtEl>
                                          <p:spTgt spid="42"/>
                                        </p:tgtEl>
                                        <p:attrNameLst>
                                          <p:attrName>style.visibility</p:attrName>
                                        </p:attrNameLst>
                                      </p:cBhvr>
                                      <p:to>
                                        <p:strVal val="visible"/>
                                      </p:to>
                                    </p:set>
                                  </p:childTnLst>
                                </p:cTn>
                              </p:par>
                            </p:childTnLst>
                          </p:cTn>
                        </p:par>
                        <p:par>
                          <p:cTn id="64" fill="hold">
                            <p:stCondLst>
                              <p:cond delay="2800"/>
                            </p:stCondLst>
                            <p:childTnLst>
                              <p:par>
                                <p:cTn id="65" presetID="1" presetClass="entr" presetSubtype="0" fill="hold" nodeType="afterEffect">
                                  <p:stCondLst>
                                    <p:cond delay="20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200"/>
                                  </p:stCondLst>
                                  <p:childTnLst>
                                    <p:set>
                                      <p:cBhvr>
                                        <p:cTn id="68" dur="1" fill="hold">
                                          <p:stCondLst>
                                            <p:cond delay="0"/>
                                          </p:stCondLst>
                                        </p:cTn>
                                        <p:tgtEl>
                                          <p:spTgt spid="26"/>
                                        </p:tgtEl>
                                        <p:attrNameLst>
                                          <p:attrName>style.visibility</p:attrName>
                                        </p:attrNameLst>
                                      </p:cBhvr>
                                      <p:to>
                                        <p:strVal val="visible"/>
                                      </p:to>
                                    </p:set>
                                  </p:childTnLst>
                                </p:cTn>
                              </p:par>
                            </p:childTnLst>
                          </p:cTn>
                        </p:par>
                        <p:par>
                          <p:cTn id="69" fill="hold">
                            <p:stCondLst>
                              <p:cond delay="3000"/>
                            </p:stCondLst>
                            <p:childTnLst>
                              <p:par>
                                <p:cTn id="70" presetID="1" presetClass="entr" presetSubtype="0" fill="hold" nodeType="afterEffect">
                                  <p:stCondLst>
                                    <p:cond delay="200"/>
                                  </p:stCondLst>
                                  <p:childTnLst>
                                    <p:set>
                                      <p:cBhvr>
                                        <p:cTn id="71" dur="1" fill="hold">
                                          <p:stCondLst>
                                            <p:cond delay="0"/>
                                          </p:stCondLst>
                                        </p:cTn>
                                        <p:tgtEl>
                                          <p:spTgt spid="17"/>
                                        </p:tgtEl>
                                        <p:attrNameLst>
                                          <p:attrName>style.visibility</p:attrName>
                                        </p:attrNameLst>
                                      </p:cBhvr>
                                      <p:to>
                                        <p:strVal val="visible"/>
                                      </p:to>
                                    </p:set>
                                  </p:childTnLst>
                                </p:cTn>
                              </p:par>
                              <p:par>
                                <p:cTn id="72" presetID="42" presetClass="entr" presetSubtype="0"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anim calcmode="lin" valueType="num">
                                      <p:cBhvr>
                                        <p:cTn id="75" dur="500" fill="hold"/>
                                        <p:tgtEl>
                                          <p:spTgt spid="13"/>
                                        </p:tgtEl>
                                        <p:attrNameLst>
                                          <p:attrName>ppt_x</p:attrName>
                                        </p:attrNameLst>
                                      </p:cBhvr>
                                      <p:tavLst>
                                        <p:tav tm="0">
                                          <p:val>
                                            <p:strVal val="#ppt_x"/>
                                          </p:val>
                                        </p:tav>
                                        <p:tav tm="100000">
                                          <p:val>
                                            <p:strVal val="#ppt_x"/>
                                          </p:val>
                                        </p:tav>
                                      </p:tavLst>
                                    </p:anim>
                                    <p:anim calcmode="lin" valueType="num">
                                      <p:cBhvr>
                                        <p:cTn id="76" dur="500" fill="hold"/>
                                        <p:tgtEl>
                                          <p:spTgt spid="13"/>
                                        </p:tgtEl>
                                        <p:attrNameLst>
                                          <p:attrName>ppt_y</p:attrName>
                                        </p:attrNameLst>
                                      </p:cBhvr>
                                      <p:tavLst>
                                        <p:tav tm="0">
                                          <p:val>
                                            <p:strVal val="#ppt_y+.1"/>
                                          </p:val>
                                        </p:tav>
                                        <p:tav tm="100000">
                                          <p:val>
                                            <p:strVal val="#ppt_y"/>
                                          </p:val>
                                        </p:tav>
                                      </p:tavLst>
                                    </p:anim>
                                  </p:childTnLst>
                                </p:cTn>
                              </p:par>
                            </p:childTnLst>
                          </p:cTn>
                        </p:par>
                        <p:par>
                          <p:cTn id="77" fill="hold">
                            <p:stCondLst>
                              <p:cond delay="3500"/>
                            </p:stCondLst>
                            <p:childTnLst>
                              <p:par>
                                <p:cTn id="78" presetID="42" presetClass="entr" presetSubtype="0" fill="hold"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anim calcmode="lin" valueType="num">
                                      <p:cBhvr>
                                        <p:cTn id="81" dur="500" fill="hold"/>
                                        <p:tgtEl>
                                          <p:spTgt spid="15"/>
                                        </p:tgtEl>
                                        <p:attrNameLst>
                                          <p:attrName>ppt_x</p:attrName>
                                        </p:attrNameLst>
                                      </p:cBhvr>
                                      <p:tavLst>
                                        <p:tav tm="0">
                                          <p:val>
                                            <p:strVal val="#ppt_x"/>
                                          </p:val>
                                        </p:tav>
                                        <p:tav tm="100000">
                                          <p:val>
                                            <p:strVal val="#ppt_x"/>
                                          </p:val>
                                        </p:tav>
                                      </p:tavLst>
                                    </p:anim>
                                    <p:anim calcmode="lin" valueType="num">
                                      <p:cBhvr>
                                        <p:cTn id="82" dur="500" fill="hold"/>
                                        <p:tgtEl>
                                          <p:spTgt spid="15"/>
                                        </p:tgtEl>
                                        <p:attrNameLst>
                                          <p:attrName>ppt_y</p:attrName>
                                        </p:attrNameLst>
                                      </p:cBhvr>
                                      <p:tavLst>
                                        <p:tav tm="0">
                                          <p:val>
                                            <p:strVal val="#ppt_y+.1"/>
                                          </p:val>
                                        </p:tav>
                                        <p:tav tm="100000">
                                          <p:val>
                                            <p:strVal val="#ppt_y"/>
                                          </p:val>
                                        </p:tav>
                                      </p:tavLst>
                                    </p:anim>
                                  </p:childTnLst>
                                </p:cTn>
                              </p:par>
                              <p:par>
                                <p:cTn id="83" presetID="9"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dissolve">
                                      <p:cBhvr>
                                        <p:cTn id="85" dur="500"/>
                                        <p:tgtEl>
                                          <p:spTgt spid="24"/>
                                        </p:tgtEl>
                                      </p:cBhvr>
                                    </p:animEffect>
                                  </p:childTnLst>
                                </p:cTn>
                              </p:par>
                              <p:par>
                                <p:cTn id="86" presetID="9" presetClass="entr" presetSubtype="0" fill="hold"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childTnLst>
                          </p:cTn>
                        </p:par>
                        <p:par>
                          <p:cTn id="89" fill="hold">
                            <p:stCondLst>
                              <p:cond delay="4000"/>
                            </p:stCondLst>
                            <p:childTnLst>
                              <p:par>
                                <p:cTn id="90" presetID="9" presetClass="entr" presetSubtype="0" fill="hold" nodeType="after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dissolve">
                                      <p:cBhvr>
                                        <p:cTn id="92" dur="500"/>
                                        <p:tgtEl>
                                          <p:spTgt spid="25"/>
                                        </p:tgtEl>
                                      </p:cBhvr>
                                    </p:animEffect>
                                  </p:childTnLst>
                                </p:cTn>
                              </p:par>
                              <p:par>
                                <p:cTn id="93" presetID="42" presetClass="entr" presetSubtype="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anim calcmode="lin" valueType="num">
                                      <p:cBhvr>
                                        <p:cTn id="96" dur="500" fill="hold"/>
                                        <p:tgtEl>
                                          <p:spTgt spid="18"/>
                                        </p:tgtEl>
                                        <p:attrNameLst>
                                          <p:attrName>ppt_x</p:attrName>
                                        </p:attrNameLst>
                                      </p:cBhvr>
                                      <p:tavLst>
                                        <p:tav tm="0">
                                          <p:val>
                                            <p:strVal val="#ppt_x"/>
                                          </p:val>
                                        </p:tav>
                                        <p:tav tm="100000">
                                          <p:val>
                                            <p:strVal val="#ppt_x"/>
                                          </p:val>
                                        </p:tav>
                                      </p:tavLst>
                                    </p:anim>
                                    <p:anim calcmode="lin" valueType="num">
                                      <p:cBhvr>
                                        <p:cTn id="97" dur="500" fill="hold"/>
                                        <p:tgtEl>
                                          <p:spTgt spid="18"/>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fade">
                                      <p:cBhvr>
                                        <p:cTn id="100" dur="500"/>
                                        <p:tgtEl>
                                          <p:spTgt spid="28"/>
                                        </p:tgtEl>
                                      </p:cBhvr>
                                    </p:animEffect>
                                    <p:anim calcmode="lin" valueType="num">
                                      <p:cBhvr>
                                        <p:cTn id="101" dur="500" fill="hold"/>
                                        <p:tgtEl>
                                          <p:spTgt spid="28"/>
                                        </p:tgtEl>
                                        <p:attrNameLst>
                                          <p:attrName>ppt_x</p:attrName>
                                        </p:attrNameLst>
                                      </p:cBhvr>
                                      <p:tavLst>
                                        <p:tav tm="0">
                                          <p:val>
                                            <p:strVal val="#ppt_x"/>
                                          </p:val>
                                        </p:tav>
                                        <p:tav tm="100000">
                                          <p:val>
                                            <p:strVal val="#ppt_x"/>
                                          </p:val>
                                        </p:tav>
                                      </p:tavLst>
                                    </p:anim>
                                    <p:anim calcmode="lin" valueType="num">
                                      <p:cBhvr>
                                        <p:cTn id="102" dur="500" fill="hold"/>
                                        <p:tgtEl>
                                          <p:spTgt spid="28"/>
                                        </p:tgtEl>
                                        <p:attrNameLst>
                                          <p:attrName>ppt_y</p:attrName>
                                        </p:attrNameLst>
                                      </p:cBhvr>
                                      <p:tavLst>
                                        <p:tav tm="0">
                                          <p:val>
                                            <p:strVal val="#ppt_y+.1"/>
                                          </p:val>
                                        </p:tav>
                                        <p:tav tm="100000">
                                          <p:val>
                                            <p:strVal val="#ppt_y"/>
                                          </p:val>
                                        </p:tav>
                                      </p:tavLst>
                                    </p:anim>
                                  </p:childTnLst>
                                </p:cTn>
                              </p:par>
                            </p:childTnLst>
                          </p:cTn>
                        </p:par>
                        <p:par>
                          <p:cTn id="103" fill="hold">
                            <p:stCondLst>
                              <p:cond delay="4500"/>
                            </p:stCondLst>
                            <p:childTnLst>
                              <p:par>
                                <p:cTn id="104" presetID="9" presetClass="entr" presetSubtype="0" fill="hold" nodeType="after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dissolve">
                                      <p:cBhvr>
                                        <p:cTn id="106" dur="500"/>
                                        <p:tgtEl>
                                          <p:spTgt spid="21"/>
                                        </p:tgtEl>
                                      </p:cBhvr>
                                    </p:animEffect>
                                  </p:childTnLst>
                                </p:cTn>
                              </p:par>
                              <p:par>
                                <p:cTn id="107" presetID="42" presetClass="entr" presetSubtype="0" fill="hold"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500"/>
                                        <p:tgtEl>
                                          <p:spTgt spid="29"/>
                                        </p:tgtEl>
                                      </p:cBhvr>
                                    </p:animEffect>
                                    <p:anim calcmode="lin" valueType="num">
                                      <p:cBhvr>
                                        <p:cTn id="110" dur="500" fill="hold"/>
                                        <p:tgtEl>
                                          <p:spTgt spid="29"/>
                                        </p:tgtEl>
                                        <p:attrNameLst>
                                          <p:attrName>ppt_x</p:attrName>
                                        </p:attrNameLst>
                                      </p:cBhvr>
                                      <p:tavLst>
                                        <p:tav tm="0">
                                          <p:val>
                                            <p:strVal val="#ppt_x"/>
                                          </p:val>
                                        </p:tav>
                                        <p:tav tm="100000">
                                          <p:val>
                                            <p:strVal val="#ppt_x"/>
                                          </p:val>
                                        </p:tav>
                                      </p:tavLst>
                                    </p:anim>
                                    <p:anim calcmode="lin" valueType="num">
                                      <p:cBhvr>
                                        <p:cTn id="111" dur="500" fill="hold"/>
                                        <p:tgtEl>
                                          <p:spTgt spid="29"/>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500"/>
                                        <p:tgtEl>
                                          <p:spTgt spid="20"/>
                                        </p:tgtEl>
                                      </p:cBhvr>
                                    </p:animEffect>
                                    <p:anim calcmode="lin" valueType="num">
                                      <p:cBhvr>
                                        <p:cTn id="115" dur="500" fill="hold"/>
                                        <p:tgtEl>
                                          <p:spTgt spid="20"/>
                                        </p:tgtEl>
                                        <p:attrNameLst>
                                          <p:attrName>ppt_x</p:attrName>
                                        </p:attrNameLst>
                                      </p:cBhvr>
                                      <p:tavLst>
                                        <p:tav tm="0">
                                          <p:val>
                                            <p:strVal val="#ppt_x"/>
                                          </p:val>
                                        </p:tav>
                                        <p:tav tm="100000">
                                          <p:val>
                                            <p:strVal val="#ppt_x"/>
                                          </p:val>
                                        </p:tav>
                                      </p:tavLst>
                                    </p:anim>
                                    <p:anim calcmode="lin" valueType="num">
                                      <p:cBhvr>
                                        <p:cTn id="116" dur="500" fill="hold"/>
                                        <p:tgtEl>
                                          <p:spTgt spid="20"/>
                                        </p:tgtEl>
                                        <p:attrNameLst>
                                          <p:attrName>ppt_y</p:attrName>
                                        </p:attrNameLst>
                                      </p:cBhvr>
                                      <p:tavLst>
                                        <p:tav tm="0">
                                          <p:val>
                                            <p:strVal val="#ppt_y+.1"/>
                                          </p:val>
                                        </p:tav>
                                        <p:tav tm="100000">
                                          <p:val>
                                            <p:strVal val="#ppt_y"/>
                                          </p:val>
                                        </p:tav>
                                      </p:tavLst>
                                    </p:anim>
                                  </p:childTnLst>
                                </p:cTn>
                              </p:par>
                              <p:par>
                                <p:cTn id="117" presetID="9" presetClass="entr" presetSubtype="0" fill="hold"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dissolve">
                                      <p:cBhvr>
                                        <p:cTn id="119" dur="500"/>
                                        <p:tgtEl>
                                          <p:spTgt spid="22"/>
                                        </p:tgtEl>
                                      </p:cBhvr>
                                    </p:animEffect>
                                  </p:childTnLst>
                                </p:cTn>
                              </p:par>
                              <p:par>
                                <p:cTn id="120" presetID="42" presetClass="entr" presetSubtype="0" fill="hold" nodeType="with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fade">
                                      <p:cBhvr>
                                        <p:cTn id="122" dur="500"/>
                                        <p:tgtEl>
                                          <p:spTgt spid="30"/>
                                        </p:tgtEl>
                                      </p:cBhvr>
                                    </p:animEffect>
                                    <p:anim calcmode="lin" valueType="num">
                                      <p:cBhvr>
                                        <p:cTn id="123" dur="500" fill="hold"/>
                                        <p:tgtEl>
                                          <p:spTgt spid="30"/>
                                        </p:tgtEl>
                                        <p:attrNameLst>
                                          <p:attrName>ppt_x</p:attrName>
                                        </p:attrNameLst>
                                      </p:cBhvr>
                                      <p:tavLst>
                                        <p:tav tm="0">
                                          <p:val>
                                            <p:strVal val="#ppt_x"/>
                                          </p:val>
                                        </p:tav>
                                        <p:tav tm="100000">
                                          <p:val>
                                            <p:strVal val="#ppt_x"/>
                                          </p:val>
                                        </p:tav>
                                      </p:tavLst>
                                    </p:anim>
                                    <p:anim calcmode="lin" valueType="num">
                                      <p:cBhvr>
                                        <p:cTn id="124" dur="500" fill="hold"/>
                                        <p:tgtEl>
                                          <p:spTgt spid="30"/>
                                        </p:tgtEl>
                                        <p:attrNameLst>
                                          <p:attrName>ppt_y</p:attrName>
                                        </p:attrNameLst>
                                      </p:cBhvr>
                                      <p:tavLst>
                                        <p:tav tm="0">
                                          <p:val>
                                            <p:strVal val="#ppt_y+.1"/>
                                          </p:val>
                                        </p:tav>
                                        <p:tav tm="100000">
                                          <p:val>
                                            <p:strVal val="#ppt_y"/>
                                          </p:val>
                                        </p:tav>
                                      </p:tavLst>
                                    </p:anim>
                                  </p:childTnLst>
                                </p:cTn>
                              </p:par>
                            </p:childTnLst>
                          </p:cTn>
                        </p:par>
                        <p:par>
                          <p:cTn id="125" fill="hold">
                            <p:stCondLst>
                              <p:cond delay="5000"/>
                            </p:stCondLst>
                            <p:childTnLst>
                              <p:par>
                                <p:cTn id="126" presetID="42" presetClass="entr" presetSubtype="0" fill="hold" nodeType="afterEffect">
                                  <p:stCondLst>
                                    <p:cond delay="0"/>
                                  </p:stCondLst>
                                  <p:childTnLst>
                                    <p:set>
                                      <p:cBhvr>
                                        <p:cTn id="127" dur="1" fill="hold">
                                          <p:stCondLst>
                                            <p:cond delay="0"/>
                                          </p:stCondLst>
                                        </p:cTn>
                                        <p:tgtEl>
                                          <p:spTgt spid="19"/>
                                        </p:tgtEl>
                                        <p:attrNameLst>
                                          <p:attrName>style.visibility</p:attrName>
                                        </p:attrNameLst>
                                      </p:cBhvr>
                                      <p:to>
                                        <p:strVal val="visible"/>
                                      </p:to>
                                    </p:set>
                                    <p:animEffect transition="in" filter="fade">
                                      <p:cBhvr>
                                        <p:cTn id="128" dur="500"/>
                                        <p:tgtEl>
                                          <p:spTgt spid="19"/>
                                        </p:tgtEl>
                                      </p:cBhvr>
                                    </p:animEffect>
                                    <p:anim calcmode="lin" valueType="num">
                                      <p:cBhvr>
                                        <p:cTn id="129" dur="500" fill="hold"/>
                                        <p:tgtEl>
                                          <p:spTgt spid="19"/>
                                        </p:tgtEl>
                                        <p:attrNameLst>
                                          <p:attrName>ppt_x</p:attrName>
                                        </p:attrNameLst>
                                      </p:cBhvr>
                                      <p:tavLst>
                                        <p:tav tm="0">
                                          <p:val>
                                            <p:strVal val="#ppt_x"/>
                                          </p:val>
                                        </p:tav>
                                        <p:tav tm="100000">
                                          <p:val>
                                            <p:strVal val="#ppt_x"/>
                                          </p:val>
                                        </p:tav>
                                      </p:tavLst>
                                    </p:anim>
                                    <p:anim calcmode="lin" valueType="num">
                                      <p:cBhvr>
                                        <p:cTn id="130" dur="500" fill="hold"/>
                                        <p:tgtEl>
                                          <p:spTgt spid="19"/>
                                        </p:tgtEl>
                                        <p:attrNameLst>
                                          <p:attrName>ppt_y</p:attrName>
                                        </p:attrNameLst>
                                      </p:cBhvr>
                                      <p:tavLst>
                                        <p:tav tm="0">
                                          <p:val>
                                            <p:strVal val="#ppt_y+.1"/>
                                          </p:val>
                                        </p:tav>
                                        <p:tav tm="100000">
                                          <p:val>
                                            <p:strVal val="#ppt_y"/>
                                          </p:val>
                                        </p:tav>
                                      </p:tavLst>
                                    </p:anim>
                                  </p:childTnLst>
                                </p:cTn>
                              </p:par>
                              <p:par>
                                <p:cTn id="131" presetID="42" presetClass="entr" presetSubtype="0" fill="hold" nodeType="withEffect">
                                  <p:stCondLst>
                                    <p:cond delay="0"/>
                                  </p:stCondLst>
                                  <p:childTnLst>
                                    <p:set>
                                      <p:cBhvr>
                                        <p:cTn id="132" dur="1" fill="hold">
                                          <p:stCondLst>
                                            <p:cond delay="0"/>
                                          </p:stCondLst>
                                        </p:cTn>
                                        <p:tgtEl>
                                          <p:spTgt spid="31"/>
                                        </p:tgtEl>
                                        <p:attrNameLst>
                                          <p:attrName>style.visibility</p:attrName>
                                        </p:attrNameLst>
                                      </p:cBhvr>
                                      <p:to>
                                        <p:strVal val="visible"/>
                                      </p:to>
                                    </p:set>
                                    <p:animEffect transition="in" filter="fade">
                                      <p:cBhvr>
                                        <p:cTn id="133" dur="500"/>
                                        <p:tgtEl>
                                          <p:spTgt spid="31"/>
                                        </p:tgtEl>
                                      </p:cBhvr>
                                    </p:animEffect>
                                    <p:anim calcmode="lin" valueType="num">
                                      <p:cBhvr>
                                        <p:cTn id="134" dur="500" fill="hold"/>
                                        <p:tgtEl>
                                          <p:spTgt spid="31"/>
                                        </p:tgtEl>
                                        <p:attrNameLst>
                                          <p:attrName>ppt_x</p:attrName>
                                        </p:attrNameLst>
                                      </p:cBhvr>
                                      <p:tavLst>
                                        <p:tav tm="0">
                                          <p:val>
                                            <p:strVal val="#ppt_x"/>
                                          </p:val>
                                        </p:tav>
                                        <p:tav tm="100000">
                                          <p:val>
                                            <p:strVal val="#ppt_x"/>
                                          </p:val>
                                        </p:tav>
                                      </p:tavLst>
                                    </p:anim>
                                    <p:anim calcmode="lin" valueType="num">
                                      <p:cBhvr>
                                        <p:cTn id="135" dur="500" fill="hold"/>
                                        <p:tgtEl>
                                          <p:spTgt spid="31"/>
                                        </p:tgtEl>
                                        <p:attrNameLst>
                                          <p:attrName>ppt_y</p:attrName>
                                        </p:attrNameLst>
                                      </p:cBhvr>
                                      <p:tavLst>
                                        <p:tav tm="0">
                                          <p:val>
                                            <p:strVal val="#ppt_y+.1"/>
                                          </p:val>
                                        </p:tav>
                                        <p:tav tm="100000">
                                          <p:val>
                                            <p:strVal val="#ppt_y"/>
                                          </p:val>
                                        </p:tav>
                                      </p:tavLst>
                                    </p:anim>
                                  </p:childTnLst>
                                </p:cTn>
                              </p:par>
                              <p:par>
                                <p:cTn id="136" presetID="42" presetClass="entr" presetSubtype="0" fill="hold" nodeType="withEffect">
                                  <p:stCondLst>
                                    <p:cond delay="0"/>
                                  </p:stCondLst>
                                  <p:childTnLst>
                                    <p:set>
                                      <p:cBhvr>
                                        <p:cTn id="137" dur="1" fill="hold">
                                          <p:stCondLst>
                                            <p:cond delay="0"/>
                                          </p:stCondLst>
                                        </p:cTn>
                                        <p:tgtEl>
                                          <p:spTgt spid="32"/>
                                        </p:tgtEl>
                                        <p:attrNameLst>
                                          <p:attrName>style.visibility</p:attrName>
                                        </p:attrNameLst>
                                      </p:cBhvr>
                                      <p:to>
                                        <p:strVal val="visible"/>
                                      </p:to>
                                    </p:set>
                                    <p:animEffect transition="in" filter="fade">
                                      <p:cBhvr>
                                        <p:cTn id="138" dur="500"/>
                                        <p:tgtEl>
                                          <p:spTgt spid="32"/>
                                        </p:tgtEl>
                                      </p:cBhvr>
                                    </p:animEffect>
                                    <p:anim calcmode="lin" valueType="num">
                                      <p:cBhvr>
                                        <p:cTn id="139" dur="500" fill="hold"/>
                                        <p:tgtEl>
                                          <p:spTgt spid="32"/>
                                        </p:tgtEl>
                                        <p:attrNameLst>
                                          <p:attrName>ppt_x</p:attrName>
                                        </p:attrNameLst>
                                      </p:cBhvr>
                                      <p:tavLst>
                                        <p:tav tm="0">
                                          <p:val>
                                            <p:strVal val="#ppt_x"/>
                                          </p:val>
                                        </p:tav>
                                        <p:tav tm="100000">
                                          <p:val>
                                            <p:strVal val="#ppt_x"/>
                                          </p:val>
                                        </p:tav>
                                      </p:tavLst>
                                    </p:anim>
                                    <p:anim calcmode="lin" valueType="num">
                                      <p:cBhvr>
                                        <p:cTn id="140" dur="500" fill="hold"/>
                                        <p:tgtEl>
                                          <p:spTgt spid="32"/>
                                        </p:tgtEl>
                                        <p:attrNameLst>
                                          <p:attrName>ppt_y</p:attrName>
                                        </p:attrNameLst>
                                      </p:cBhvr>
                                      <p:tavLst>
                                        <p:tav tm="0">
                                          <p:val>
                                            <p:strVal val="#ppt_y+.1"/>
                                          </p:val>
                                        </p:tav>
                                        <p:tav tm="100000">
                                          <p:val>
                                            <p:strVal val="#ppt_y"/>
                                          </p:val>
                                        </p:tav>
                                      </p:tavLst>
                                    </p:anim>
                                  </p:childTnLst>
                                </p:cTn>
                              </p:par>
                              <p:par>
                                <p:cTn id="141" presetID="42" presetClass="entr" presetSubtype="0" fill="hold" nodeType="withEffect">
                                  <p:stCondLst>
                                    <p:cond delay="0"/>
                                  </p:stCondLst>
                                  <p:childTnLst>
                                    <p:set>
                                      <p:cBhvr>
                                        <p:cTn id="142" dur="1" fill="hold">
                                          <p:stCondLst>
                                            <p:cond delay="0"/>
                                          </p:stCondLst>
                                        </p:cTn>
                                        <p:tgtEl>
                                          <p:spTgt spid="35"/>
                                        </p:tgtEl>
                                        <p:attrNameLst>
                                          <p:attrName>style.visibility</p:attrName>
                                        </p:attrNameLst>
                                      </p:cBhvr>
                                      <p:to>
                                        <p:strVal val="visible"/>
                                      </p:to>
                                    </p:set>
                                    <p:animEffect transition="in" filter="fade">
                                      <p:cBhvr>
                                        <p:cTn id="143" dur="500"/>
                                        <p:tgtEl>
                                          <p:spTgt spid="35"/>
                                        </p:tgtEl>
                                      </p:cBhvr>
                                    </p:animEffect>
                                    <p:anim calcmode="lin" valueType="num">
                                      <p:cBhvr>
                                        <p:cTn id="144" dur="500" fill="hold"/>
                                        <p:tgtEl>
                                          <p:spTgt spid="35"/>
                                        </p:tgtEl>
                                        <p:attrNameLst>
                                          <p:attrName>ppt_x</p:attrName>
                                        </p:attrNameLst>
                                      </p:cBhvr>
                                      <p:tavLst>
                                        <p:tav tm="0">
                                          <p:val>
                                            <p:strVal val="#ppt_x"/>
                                          </p:val>
                                        </p:tav>
                                        <p:tav tm="100000">
                                          <p:val>
                                            <p:strVal val="#ppt_x"/>
                                          </p:val>
                                        </p:tav>
                                      </p:tavLst>
                                    </p:anim>
                                    <p:anim calcmode="lin" valueType="num">
                                      <p:cBhvr>
                                        <p:cTn id="145" dur="500" fill="hold"/>
                                        <p:tgtEl>
                                          <p:spTgt spid="35"/>
                                        </p:tgtEl>
                                        <p:attrNameLst>
                                          <p:attrName>ppt_y</p:attrName>
                                        </p:attrNameLst>
                                      </p:cBhvr>
                                      <p:tavLst>
                                        <p:tav tm="0">
                                          <p:val>
                                            <p:strVal val="#ppt_y+.1"/>
                                          </p:val>
                                        </p:tav>
                                        <p:tav tm="100000">
                                          <p:val>
                                            <p:strVal val="#ppt_y"/>
                                          </p:val>
                                        </p:tav>
                                      </p:tavLst>
                                    </p:anim>
                                  </p:childTnLst>
                                </p:cTn>
                              </p:par>
                            </p:childTnLst>
                          </p:cTn>
                        </p:par>
                        <p:par>
                          <p:cTn id="146" fill="hold">
                            <p:stCondLst>
                              <p:cond delay="5500"/>
                            </p:stCondLst>
                            <p:childTnLst>
                              <p:par>
                                <p:cTn id="147" presetID="42" presetClass="entr" presetSubtype="0" fill="hold" nodeType="afterEffect">
                                  <p:stCondLst>
                                    <p:cond delay="0"/>
                                  </p:stCondLst>
                                  <p:childTnLst>
                                    <p:set>
                                      <p:cBhvr>
                                        <p:cTn id="148" dur="1" fill="hold">
                                          <p:stCondLst>
                                            <p:cond delay="0"/>
                                          </p:stCondLst>
                                        </p:cTn>
                                        <p:tgtEl>
                                          <p:spTgt spid="36"/>
                                        </p:tgtEl>
                                        <p:attrNameLst>
                                          <p:attrName>style.visibility</p:attrName>
                                        </p:attrNameLst>
                                      </p:cBhvr>
                                      <p:to>
                                        <p:strVal val="visible"/>
                                      </p:to>
                                    </p:set>
                                    <p:animEffect transition="in" filter="fade">
                                      <p:cBhvr>
                                        <p:cTn id="149" dur="500"/>
                                        <p:tgtEl>
                                          <p:spTgt spid="36"/>
                                        </p:tgtEl>
                                      </p:cBhvr>
                                    </p:animEffect>
                                    <p:anim calcmode="lin" valueType="num">
                                      <p:cBhvr>
                                        <p:cTn id="150" dur="500" fill="hold"/>
                                        <p:tgtEl>
                                          <p:spTgt spid="36"/>
                                        </p:tgtEl>
                                        <p:attrNameLst>
                                          <p:attrName>ppt_x</p:attrName>
                                        </p:attrNameLst>
                                      </p:cBhvr>
                                      <p:tavLst>
                                        <p:tav tm="0">
                                          <p:val>
                                            <p:strVal val="#ppt_x"/>
                                          </p:val>
                                        </p:tav>
                                        <p:tav tm="100000">
                                          <p:val>
                                            <p:strVal val="#ppt_x"/>
                                          </p:val>
                                        </p:tav>
                                      </p:tavLst>
                                    </p:anim>
                                    <p:anim calcmode="lin" valueType="num">
                                      <p:cBhvr>
                                        <p:cTn id="151" dur="500" fill="hold"/>
                                        <p:tgtEl>
                                          <p:spTgt spid="36"/>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fade">
                                      <p:cBhvr>
                                        <p:cTn id="154" dur="500"/>
                                        <p:tgtEl>
                                          <p:spTgt spid="37"/>
                                        </p:tgtEl>
                                      </p:cBhvr>
                                    </p:animEffect>
                                    <p:anim calcmode="lin" valueType="num">
                                      <p:cBhvr>
                                        <p:cTn id="155" dur="500" fill="hold"/>
                                        <p:tgtEl>
                                          <p:spTgt spid="37"/>
                                        </p:tgtEl>
                                        <p:attrNameLst>
                                          <p:attrName>ppt_x</p:attrName>
                                        </p:attrNameLst>
                                      </p:cBhvr>
                                      <p:tavLst>
                                        <p:tav tm="0">
                                          <p:val>
                                            <p:strVal val="#ppt_x"/>
                                          </p:val>
                                        </p:tav>
                                        <p:tav tm="100000">
                                          <p:val>
                                            <p:strVal val="#ppt_x"/>
                                          </p:val>
                                        </p:tav>
                                      </p:tavLst>
                                    </p:anim>
                                    <p:anim calcmode="lin" valueType="num">
                                      <p:cBhvr>
                                        <p:cTn id="156" dur="500" fill="hold"/>
                                        <p:tgtEl>
                                          <p:spTgt spid="37"/>
                                        </p:tgtEl>
                                        <p:attrNameLst>
                                          <p:attrName>ppt_y</p:attrName>
                                        </p:attrNameLst>
                                      </p:cBhvr>
                                      <p:tavLst>
                                        <p:tav tm="0">
                                          <p:val>
                                            <p:strVal val="#ppt_y+.1"/>
                                          </p:val>
                                        </p:tav>
                                        <p:tav tm="100000">
                                          <p:val>
                                            <p:strVal val="#ppt_y"/>
                                          </p:val>
                                        </p:tav>
                                      </p:tavLst>
                                    </p:anim>
                                  </p:childTnLst>
                                </p:cTn>
                              </p:par>
                            </p:childTnLst>
                          </p:cTn>
                        </p:par>
                        <p:par>
                          <p:cTn id="157" fill="hold">
                            <p:stCondLst>
                              <p:cond delay="6000"/>
                            </p:stCondLst>
                            <p:childTnLst>
                              <p:par>
                                <p:cTn id="158" presetID="42" presetClass="entr" presetSubtype="0" fill="hold" nodeType="afterEffect">
                                  <p:stCondLst>
                                    <p:cond delay="0"/>
                                  </p:stCondLst>
                                  <p:childTnLst>
                                    <p:set>
                                      <p:cBhvr>
                                        <p:cTn id="159" dur="1" fill="hold">
                                          <p:stCondLst>
                                            <p:cond delay="0"/>
                                          </p:stCondLst>
                                        </p:cTn>
                                        <p:tgtEl>
                                          <p:spTgt spid="38"/>
                                        </p:tgtEl>
                                        <p:attrNameLst>
                                          <p:attrName>style.visibility</p:attrName>
                                        </p:attrNameLst>
                                      </p:cBhvr>
                                      <p:to>
                                        <p:strVal val="visible"/>
                                      </p:to>
                                    </p:set>
                                    <p:animEffect transition="in" filter="fade">
                                      <p:cBhvr>
                                        <p:cTn id="160" dur="500"/>
                                        <p:tgtEl>
                                          <p:spTgt spid="38"/>
                                        </p:tgtEl>
                                      </p:cBhvr>
                                    </p:animEffect>
                                    <p:anim calcmode="lin" valueType="num">
                                      <p:cBhvr>
                                        <p:cTn id="161" dur="500" fill="hold"/>
                                        <p:tgtEl>
                                          <p:spTgt spid="38"/>
                                        </p:tgtEl>
                                        <p:attrNameLst>
                                          <p:attrName>ppt_x</p:attrName>
                                        </p:attrNameLst>
                                      </p:cBhvr>
                                      <p:tavLst>
                                        <p:tav tm="0">
                                          <p:val>
                                            <p:strVal val="#ppt_x"/>
                                          </p:val>
                                        </p:tav>
                                        <p:tav tm="100000">
                                          <p:val>
                                            <p:strVal val="#ppt_x"/>
                                          </p:val>
                                        </p:tav>
                                      </p:tavLst>
                                    </p:anim>
                                    <p:anim calcmode="lin" valueType="num">
                                      <p:cBhvr>
                                        <p:cTn id="162" dur="500" fill="hold"/>
                                        <p:tgtEl>
                                          <p:spTgt spid="38"/>
                                        </p:tgtEl>
                                        <p:attrNameLst>
                                          <p:attrName>ppt_y</p:attrName>
                                        </p:attrNameLst>
                                      </p:cBhvr>
                                      <p:tavLst>
                                        <p:tav tm="0">
                                          <p:val>
                                            <p:strVal val="#ppt_y+.1"/>
                                          </p:val>
                                        </p:tav>
                                        <p:tav tm="100000">
                                          <p:val>
                                            <p:strVal val="#ppt_y"/>
                                          </p:val>
                                        </p:tav>
                                      </p:tavLst>
                                    </p:anim>
                                  </p:childTnLst>
                                </p:cTn>
                              </p:par>
                            </p:childTnLst>
                          </p:cTn>
                        </p:par>
                        <p:par>
                          <p:cTn id="163" fill="hold">
                            <p:stCondLst>
                              <p:cond delay="6500"/>
                            </p:stCondLst>
                            <p:childTnLst>
                              <p:par>
                                <p:cTn id="164" presetID="42" presetClass="entr" presetSubtype="0" fill="hold" nodeType="afterEffect">
                                  <p:stCondLst>
                                    <p:cond delay="0"/>
                                  </p:stCondLst>
                                  <p:childTnLst>
                                    <p:set>
                                      <p:cBhvr>
                                        <p:cTn id="165" dur="1" fill="hold">
                                          <p:stCondLst>
                                            <p:cond delay="0"/>
                                          </p:stCondLst>
                                        </p:cTn>
                                        <p:tgtEl>
                                          <p:spTgt spid="40"/>
                                        </p:tgtEl>
                                        <p:attrNameLst>
                                          <p:attrName>style.visibility</p:attrName>
                                        </p:attrNameLst>
                                      </p:cBhvr>
                                      <p:to>
                                        <p:strVal val="visible"/>
                                      </p:to>
                                    </p:set>
                                    <p:animEffect transition="in" filter="fade">
                                      <p:cBhvr>
                                        <p:cTn id="166" dur="500"/>
                                        <p:tgtEl>
                                          <p:spTgt spid="40"/>
                                        </p:tgtEl>
                                      </p:cBhvr>
                                    </p:animEffect>
                                    <p:anim calcmode="lin" valueType="num">
                                      <p:cBhvr>
                                        <p:cTn id="167" dur="500" fill="hold"/>
                                        <p:tgtEl>
                                          <p:spTgt spid="40"/>
                                        </p:tgtEl>
                                        <p:attrNameLst>
                                          <p:attrName>ppt_x</p:attrName>
                                        </p:attrNameLst>
                                      </p:cBhvr>
                                      <p:tavLst>
                                        <p:tav tm="0">
                                          <p:val>
                                            <p:strVal val="#ppt_x"/>
                                          </p:val>
                                        </p:tav>
                                        <p:tav tm="100000">
                                          <p:val>
                                            <p:strVal val="#ppt_x"/>
                                          </p:val>
                                        </p:tav>
                                      </p:tavLst>
                                    </p:anim>
                                    <p:anim calcmode="lin" valueType="num">
                                      <p:cBhvr>
                                        <p:cTn id="168" dur="500" fill="hold"/>
                                        <p:tgtEl>
                                          <p:spTgt spid="40"/>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43"/>
                                        </p:tgtEl>
                                        <p:attrNameLst>
                                          <p:attrName>style.visibility</p:attrName>
                                        </p:attrNameLst>
                                      </p:cBhvr>
                                      <p:to>
                                        <p:strVal val="visible"/>
                                      </p:to>
                                    </p:set>
                                    <p:animEffect transition="in" filter="fade">
                                      <p:cBhvr>
                                        <p:cTn id="171" dur="500"/>
                                        <p:tgtEl>
                                          <p:spTgt spid="43"/>
                                        </p:tgtEl>
                                      </p:cBhvr>
                                    </p:animEffect>
                                    <p:anim calcmode="lin" valueType="num">
                                      <p:cBhvr>
                                        <p:cTn id="172" dur="500" fill="hold"/>
                                        <p:tgtEl>
                                          <p:spTgt spid="43"/>
                                        </p:tgtEl>
                                        <p:attrNameLst>
                                          <p:attrName>ppt_x</p:attrName>
                                        </p:attrNameLst>
                                      </p:cBhvr>
                                      <p:tavLst>
                                        <p:tav tm="0">
                                          <p:val>
                                            <p:strVal val="#ppt_x"/>
                                          </p:val>
                                        </p:tav>
                                        <p:tav tm="100000">
                                          <p:val>
                                            <p:strVal val="#ppt_x"/>
                                          </p:val>
                                        </p:tav>
                                      </p:tavLst>
                                    </p:anim>
                                    <p:anim calcmode="lin" valueType="num">
                                      <p:cBhvr>
                                        <p:cTn id="173" dur="500" fill="hold"/>
                                        <p:tgtEl>
                                          <p:spTgt spid="43"/>
                                        </p:tgtEl>
                                        <p:attrNameLst>
                                          <p:attrName>ppt_y</p:attrName>
                                        </p:attrNameLst>
                                      </p:cBhvr>
                                      <p:tavLst>
                                        <p:tav tm="0">
                                          <p:val>
                                            <p:strVal val="#ppt_y+.1"/>
                                          </p:val>
                                        </p:tav>
                                        <p:tav tm="100000">
                                          <p:val>
                                            <p:strVal val="#ppt_y"/>
                                          </p:val>
                                        </p:tav>
                                      </p:tavLst>
                                    </p:anim>
                                  </p:childTnLst>
                                </p:cTn>
                              </p:par>
                            </p:childTnLst>
                          </p:cTn>
                        </p:par>
                        <p:par>
                          <p:cTn id="174" fill="hold">
                            <p:stCondLst>
                              <p:cond delay="7000"/>
                            </p:stCondLst>
                            <p:childTnLst>
                              <p:par>
                                <p:cTn id="175" presetID="42" presetClass="entr" presetSubtype="0" fill="hold" nodeType="afterEffect">
                                  <p:stCondLst>
                                    <p:cond delay="0"/>
                                  </p:stCondLst>
                                  <p:childTnLst>
                                    <p:set>
                                      <p:cBhvr>
                                        <p:cTn id="176" dur="1" fill="hold">
                                          <p:stCondLst>
                                            <p:cond delay="0"/>
                                          </p:stCondLst>
                                        </p:cTn>
                                        <p:tgtEl>
                                          <p:spTgt spid="45"/>
                                        </p:tgtEl>
                                        <p:attrNameLst>
                                          <p:attrName>style.visibility</p:attrName>
                                        </p:attrNameLst>
                                      </p:cBhvr>
                                      <p:to>
                                        <p:strVal val="visible"/>
                                      </p:to>
                                    </p:set>
                                    <p:animEffect transition="in" filter="fade">
                                      <p:cBhvr>
                                        <p:cTn id="177" dur="500"/>
                                        <p:tgtEl>
                                          <p:spTgt spid="45"/>
                                        </p:tgtEl>
                                      </p:cBhvr>
                                    </p:animEffect>
                                    <p:anim calcmode="lin" valueType="num">
                                      <p:cBhvr>
                                        <p:cTn id="178" dur="500" fill="hold"/>
                                        <p:tgtEl>
                                          <p:spTgt spid="45"/>
                                        </p:tgtEl>
                                        <p:attrNameLst>
                                          <p:attrName>ppt_x</p:attrName>
                                        </p:attrNameLst>
                                      </p:cBhvr>
                                      <p:tavLst>
                                        <p:tav tm="0">
                                          <p:val>
                                            <p:strVal val="#ppt_x"/>
                                          </p:val>
                                        </p:tav>
                                        <p:tav tm="100000">
                                          <p:val>
                                            <p:strVal val="#ppt_x"/>
                                          </p:val>
                                        </p:tav>
                                      </p:tavLst>
                                    </p:anim>
                                    <p:anim calcmode="lin" valueType="num">
                                      <p:cBhvr>
                                        <p:cTn id="179" dur="500" fill="hold"/>
                                        <p:tgtEl>
                                          <p:spTgt spid="45"/>
                                        </p:tgtEl>
                                        <p:attrNameLst>
                                          <p:attrName>ppt_y</p:attrName>
                                        </p:attrNameLst>
                                      </p:cBhvr>
                                      <p:tavLst>
                                        <p:tav tm="0">
                                          <p:val>
                                            <p:strVal val="#ppt_y+.1"/>
                                          </p:val>
                                        </p:tav>
                                        <p:tav tm="100000">
                                          <p:val>
                                            <p:strVal val="#ppt_y"/>
                                          </p:val>
                                        </p:tav>
                                      </p:tavLst>
                                    </p:anim>
                                  </p:childTnLst>
                                </p:cTn>
                              </p:par>
                            </p:childTnLst>
                          </p:cTn>
                        </p:par>
                        <p:par>
                          <p:cTn id="180" fill="hold">
                            <p:stCondLst>
                              <p:cond delay="7500"/>
                            </p:stCondLst>
                            <p:childTnLst>
                              <p:par>
                                <p:cTn id="181" presetID="42" presetClass="entr" presetSubtype="0" fill="hold" nodeType="afterEffect">
                                  <p:stCondLst>
                                    <p:cond delay="0"/>
                                  </p:stCondLst>
                                  <p:childTnLst>
                                    <p:set>
                                      <p:cBhvr>
                                        <p:cTn id="182" dur="1" fill="hold">
                                          <p:stCondLst>
                                            <p:cond delay="0"/>
                                          </p:stCondLst>
                                        </p:cTn>
                                        <p:tgtEl>
                                          <p:spTgt spid="46"/>
                                        </p:tgtEl>
                                        <p:attrNameLst>
                                          <p:attrName>style.visibility</p:attrName>
                                        </p:attrNameLst>
                                      </p:cBhvr>
                                      <p:to>
                                        <p:strVal val="visible"/>
                                      </p:to>
                                    </p:set>
                                    <p:animEffect transition="in" filter="fade">
                                      <p:cBhvr>
                                        <p:cTn id="183" dur="500"/>
                                        <p:tgtEl>
                                          <p:spTgt spid="46"/>
                                        </p:tgtEl>
                                      </p:cBhvr>
                                    </p:animEffect>
                                    <p:anim calcmode="lin" valueType="num">
                                      <p:cBhvr>
                                        <p:cTn id="184" dur="500" fill="hold"/>
                                        <p:tgtEl>
                                          <p:spTgt spid="46"/>
                                        </p:tgtEl>
                                        <p:attrNameLst>
                                          <p:attrName>ppt_x</p:attrName>
                                        </p:attrNameLst>
                                      </p:cBhvr>
                                      <p:tavLst>
                                        <p:tav tm="0">
                                          <p:val>
                                            <p:strVal val="#ppt_x"/>
                                          </p:val>
                                        </p:tav>
                                        <p:tav tm="100000">
                                          <p:val>
                                            <p:strVal val="#ppt_x"/>
                                          </p:val>
                                        </p:tav>
                                      </p:tavLst>
                                    </p:anim>
                                    <p:anim calcmode="lin" valueType="num">
                                      <p:cBhvr>
                                        <p:cTn id="185" dur="500" fill="hold"/>
                                        <p:tgtEl>
                                          <p:spTgt spid="46"/>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0"/>
                                  </p:stCondLst>
                                  <p:childTnLst>
                                    <p:set>
                                      <p:cBhvr>
                                        <p:cTn id="187" dur="1" fill="hold">
                                          <p:stCondLst>
                                            <p:cond delay="0"/>
                                          </p:stCondLst>
                                        </p:cTn>
                                        <p:tgtEl>
                                          <p:spTgt spid="47"/>
                                        </p:tgtEl>
                                        <p:attrNameLst>
                                          <p:attrName>style.visibility</p:attrName>
                                        </p:attrNameLst>
                                      </p:cBhvr>
                                      <p:to>
                                        <p:strVal val="visible"/>
                                      </p:to>
                                    </p:set>
                                    <p:animEffect transition="in" filter="fade">
                                      <p:cBhvr>
                                        <p:cTn id="188" dur="500"/>
                                        <p:tgtEl>
                                          <p:spTgt spid="47"/>
                                        </p:tgtEl>
                                      </p:cBhvr>
                                    </p:animEffect>
                                    <p:anim calcmode="lin" valueType="num">
                                      <p:cBhvr>
                                        <p:cTn id="189" dur="500" fill="hold"/>
                                        <p:tgtEl>
                                          <p:spTgt spid="47"/>
                                        </p:tgtEl>
                                        <p:attrNameLst>
                                          <p:attrName>ppt_x</p:attrName>
                                        </p:attrNameLst>
                                      </p:cBhvr>
                                      <p:tavLst>
                                        <p:tav tm="0">
                                          <p:val>
                                            <p:strVal val="#ppt_x"/>
                                          </p:val>
                                        </p:tav>
                                        <p:tav tm="100000">
                                          <p:val>
                                            <p:strVal val="#ppt_x"/>
                                          </p:val>
                                        </p:tav>
                                      </p:tavLst>
                                    </p:anim>
                                    <p:anim calcmode="lin" valueType="num">
                                      <p:cBhvr>
                                        <p:cTn id="190" dur="500" fill="hold"/>
                                        <p:tgtEl>
                                          <p:spTgt spid="47"/>
                                        </p:tgtEl>
                                        <p:attrNameLst>
                                          <p:attrName>ppt_y</p:attrName>
                                        </p:attrNameLst>
                                      </p:cBhvr>
                                      <p:tavLst>
                                        <p:tav tm="0">
                                          <p:val>
                                            <p:strVal val="#ppt_y+.1"/>
                                          </p:val>
                                        </p:tav>
                                        <p:tav tm="100000">
                                          <p:val>
                                            <p:strVal val="#ppt_y"/>
                                          </p:val>
                                        </p:tav>
                                      </p:tavLst>
                                    </p:anim>
                                  </p:childTnLst>
                                </p:cTn>
                              </p:par>
                            </p:childTnLst>
                          </p:cTn>
                        </p:par>
                        <p:par>
                          <p:cTn id="191" fill="hold">
                            <p:stCondLst>
                              <p:cond delay="8000"/>
                            </p:stCondLst>
                            <p:childTnLst>
                              <p:par>
                                <p:cTn id="192" presetID="42" presetClass="entr" presetSubtype="0" fill="hold" nodeType="afterEffect">
                                  <p:stCondLst>
                                    <p:cond delay="0"/>
                                  </p:stCondLst>
                                  <p:childTnLst>
                                    <p:set>
                                      <p:cBhvr>
                                        <p:cTn id="193" dur="1" fill="hold">
                                          <p:stCondLst>
                                            <p:cond delay="0"/>
                                          </p:stCondLst>
                                        </p:cTn>
                                        <p:tgtEl>
                                          <p:spTgt spid="48"/>
                                        </p:tgtEl>
                                        <p:attrNameLst>
                                          <p:attrName>style.visibility</p:attrName>
                                        </p:attrNameLst>
                                      </p:cBhvr>
                                      <p:to>
                                        <p:strVal val="visible"/>
                                      </p:to>
                                    </p:set>
                                    <p:animEffect transition="in" filter="fade">
                                      <p:cBhvr>
                                        <p:cTn id="194" dur="500"/>
                                        <p:tgtEl>
                                          <p:spTgt spid="48"/>
                                        </p:tgtEl>
                                      </p:cBhvr>
                                    </p:animEffect>
                                    <p:anim calcmode="lin" valueType="num">
                                      <p:cBhvr>
                                        <p:cTn id="195" dur="500" fill="hold"/>
                                        <p:tgtEl>
                                          <p:spTgt spid="48"/>
                                        </p:tgtEl>
                                        <p:attrNameLst>
                                          <p:attrName>ppt_x</p:attrName>
                                        </p:attrNameLst>
                                      </p:cBhvr>
                                      <p:tavLst>
                                        <p:tav tm="0">
                                          <p:val>
                                            <p:strVal val="#ppt_x"/>
                                          </p:val>
                                        </p:tav>
                                        <p:tav tm="100000">
                                          <p:val>
                                            <p:strVal val="#ppt_x"/>
                                          </p:val>
                                        </p:tav>
                                      </p:tavLst>
                                    </p:anim>
                                    <p:anim calcmode="lin" valueType="num">
                                      <p:cBhvr>
                                        <p:cTn id="196" dur="500" fill="hold"/>
                                        <p:tgtEl>
                                          <p:spTgt spid="48"/>
                                        </p:tgtEl>
                                        <p:attrNameLst>
                                          <p:attrName>ppt_y</p:attrName>
                                        </p:attrNameLst>
                                      </p:cBhvr>
                                      <p:tavLst>
                                        <p:tav tm="0">
                                          <p:val>
                                            <p:strVal val="#ppt_y+.1"/>
                                          </p:val>
                                        </p:tav>
                                        <p:tav tm="100000">
                                          <p:val>
                                            <p:strVal val="#ppt_y"/>
                                          </p:val>
                                        </p:tav>
                                      </p:tavLst>
                                    </p:anim>
                                  </p:childTnLst>
                                </p:cTn>
                              </p:par>
                              <p:par>
                                <p:cTn id="197" presetID="42" presetClass="entr" presetSubtype="0" fill="hold" nodeType="withEffect">
                                  <p:stCondLst>
                                    <p:cond delay="0"/>
                                  </p:stCondLst>
                                  <p:childTnLst>
                                    <p:set>
                                      <p:cBhvr>
                                        <p:cTn id="198" dur="1" fill="hold">
                                          <p:stCondLst>
                                            <p:cond delay="0"/>
                                          </p:stCondLst>
                                        </p:cTn>
                                        <p:tgtEl>
                                          <p:spTgt spid="50"/>
                                        </p:tgtEl>
                                        <p:attrNameLst>
                                          <p:attrName>style.visibility</p:attrName>
                                        </p:attrNameLst>
                                      </p:cBhvr>
                                      <p:to>
                                        <p:strVal val="visible"/>
                                      </p:to>
                                    </p:set>
                                    <p:animEffect transition="in" filter="fade">
                                      <p:cBhvr>
                                        <p:cTn id="199" dur="500"/>
                                        <p:tgtEl>
                                          <p:spTgt spid="50"/>
                                        </p:tgtEl>
                                      </p:cBhvr>
                                    </p:animEffect>
                                    <p:anim calcmode="lin" valueType="num">
                                      <p:cBhvr>
                                        <p:cTn id="200" dur="500" fill="hold"/>
                                        <p:tgtEl>
                                          <p:spTgt spid="50"/>
                                        </p:tgtEl>
                                        <p:attrNameLst>
                                          <p:attrName>ppt_x</p:attrName>
                                        </p:attrNameLst>
                                      </p:cBhvr>
                                      <p:tavLst>
                                        <p:tav tm="0">
                                          <p:val>
                                            <p:strVal val="#ppt_x"/>
                                          </p:val>
                                        </p:tav>
                                        <p:tav tm="100000">
                                          <p:val>
                                            <p:strVal val="#ppt_x"/>
                                          </p:val>
                                        </p:tav>
                                      </p:tavLst>
                                    </p:anim>
                                    <p:anim calcmode="lin" valueType="num">
                                      <p:cBhvr>
                                        <p:cTn id="201" dur="500" fill="hold"/>
                                        <p:tgtEl>
                                          <p:spTgt spid="50"/>
                                        </p:tgtEl>
                                        <p:attrNameLst>
                                          <p:attrName>ppt_y</p:attrName>
                                        </p:attrNameLst>
                                      </p:cBhvr>
                                      <p:tavLst>
                                        <p:tav tm="0">
                                          <p:val>
                                            <p:strVal val="#ppt_y+.1"/>
                                          </p:val>
                                        </p:tav>
                                        <p:tav tm="100000">
                                          <p:val>
                                            <p:strVal val="#ppt_y"/>
                                          </p:val>
                                        </p:tav>
                                      </p:tavLst>
                                    </p:anim>
                                  </p:childTnLst>
                                </p:cTn>
                              </p:par>
                            </p:childTnLst>
                          </p:cTn>
                        </p:par>
                        <p:par>
                          <p:cTn id="202" fill="hold">
                            <p:stCondLst>
                              <p:cond delay="8500"/>
                            </p:stCondLst>
                            <p:childTnLst>
                              <p:par>
                                <p:cTn id="203" presetID="42" presetClass="entr" presetSubtype="0" fill="hold" nodeType="afterEffect">
                                  <p:stCondLst>
                                    <p:cond delay="0"/>
                                  </p:stCondLst>
                                  <p:childTnLst>
                                    <p:set>
                                      <p:cBhvr>
                                        <p:cTn id="204" dur="1" fill="hold">
                                          <p:stCondLst>
                                            <p:cond delay="0"/>
                                          </p:stCondLst>
                                        </p:cTn>
                                        <p:tgtEl>
                                          <p:spTgt spid="51"/>
                                        </p:tgtEl>
                                        <p:attrNameLst>
                                          <p:attrName>style.visibility</p:attrName>
                                        </p:attrNameLst>
                                      </p:cBhvr>
                                      <p:to>
                                        <p:strVal val="visible"/>
                                      </p:to>
                                    </p:set>
                                    <p:animEffect transition="in" filter="fade">
                                      <p:cBhvr>
                                        <p:cTn id="205" dur="500"/>
                                        <p:tgtEl>
                                          <p:spTgt spid="51"/>
                                        </p:tgtEl>
                                      </p:cBhvr>
                                    </p:animEffect>
                                    <p:anim calcmode="lin" valueType="num">
                                      <p:cBhvr>
                                        <p:cTn id="206" dur="500" fill="hold"/>
                                        <p:tgtEl>
                                          <p:spTgt spid="51"/>
                                        </p:tgtEl>
                                        <p:attrNameLst>
                                          <p:attrName>ppt_x</p:attrName>
                                        </p:attrNameLst>
                                      </p:cBhvr>
                                      <p:tavLst>
                                        <p:tav tm="0">
                                          <p:val>
                                            <p:strVal val="#ppt_x"/>
                                          </p:val>
                                        </p:tav>
                                        <p:tav tm="100000">
                                          <p:val>
                                            <p:strVal val="#ppt_x"/>
                                          </p:val>
                                        </p:tav>
                                      </p:tavLst>
                                    </p:anim>
                                    <p:anim calcmode="lin" valueType="num">
                                      <p:cBhvr>
                                        <p:cTn id="207" dur="500" fill="hold"/>
                                        <p:tgtEl>
                                          <p:spTgt spid="51"/>
                                        </p:tgtEl>
                                        <p:attrNameLst>
                                          <p:attrName>ppt_y</p:attrName>
                                        </p:attrNameLst>
                                      </p:cBhvr>
                                      <p:tavLst>
                                        <p:tav tm="0">
                                          <p:val>
                                            <p:strVal val="#ppt_y+.1"/>
                                          </p:val>
                                        </p:tav>
                                        <p:tav tm="100000">
                                          <p:val>
                                            <p:strVal val="#ppt_y"/>
                                          </p:val>
                                        </p:tav>
                                      </p:tavLst>
                                    </p:anim>
                                  </p:childTnLst>
                                </p:cTn>
                              </p:par>
                            </p:childTnLst>
                          </p:cTn>
                        </p:par>
                        <p:par>
                          <p:cTn id="208" fill="hold">
                            <p:stCondLst>
                              <p:cond delay="9000"/>
                            </p:stCondLst>
                            <p:childTnLst>
                              <p:par>
                                <p:cTn id="209" presetID="42" presetClass="entr" presetSubtype="0" fill="hold" nodeType="afterEffect">
                                  <p:stCondLst>
                                    <p:cond delay="0"/>
                                  </p:stCondLst>
                                  <p:childTnLst>
                                    <p:set>
                                      <p:cBhvr>
                                        <p:cTn id="210" dur="1" fill="hold">
                                          <p:stCondLst>
                                            <p:cond delay="0"/>
                                          </p:stCondLst>
                                        </p:cTn>
                                        <p:tgtEl>
                                          <p:spTgt spid="53"/>
                                        </p:tgtEl>
                                        <p:attrNameLst>
                                          <p:attrName>style.visibility</p:attrName>
                                        </p:attrNameLst>
                                      </p:cBhvr>
                                      <p:to>
                                        <p:strVal val="visible"/>
                                      </p:to>
                                    </p:set>
                                    <p:animEffect transition="in" filter="fade">
                                      <p:cBhvr>
                                        <p:cTn id="211" dur="500"/>
                                        <p:tgtEl>
                                          <p:spTgt spid="53"/>
                                        </p:tgtEl>
                                      </p:cBhvr>
                                    </p:animEffect>
                                    <p:anim calcmode="lin" valueType="num">
                                      <p:cBhvr>
                                        <p:cTn id="212" dur="500" fill="hold"/>
                                        <p:tgtEl>
                                          <p:spTgt spid="53"/>
                                        </p:tgtEl>
                                        <p:attrNameLst>
                                          <p:attrName>ppt_x</p:attrName>
                                        </p:attrNameLst>
                                      </p:cBhvr>
                                      <p:tavLst>
                                        <p:tav tm="0">
                                          <p:val>
                                            <p:strVal val="#ppt_x"/>
                                          </p:val>
                                        </p:tav>
                                        <p:tav tm="100000">
                                          <p:val>
                                            <p:strVal val="#ppt_x"/>
                                          </p:val>
                                        </p:tav>
                                      </p:tavLst>
                                    </p:anim>
                                    <p:anim calcmode="lin" valueType="num">
                                      <p:cBhvr>
                                        <p:cTn id="213" dur="500" fill="hold"/>
                                        <p:tgtEl>
                                          <p:spTgt spid="53"/>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58"/>
                                        </p:tgtEl>
                                        <p:attrNameLst>
                                          <p:attrName>style.visibility</p:attrName>
                                        </p:attrNameLst>
                                      </p:cBhvr>
                                      <p:to>
                                        <p:strVal val="visible"/>
                                      </p:to>
                                    </p:set>
                                    <p:animEffect transition="in" filter="fade">
                                      <p:cBhvr>
                                        <p:cTn id="216" dur="500"/>
                                        <p:tgtEl>
                                          <p:spTgt spid="58"/>
                                        </p:tgtEl>
                                      </p:cBhvr>
                                    </p:animEffect>
                                    <p:anim calcmode="lin" valueType="num">
                                      <p:cBhvr>
                                        <p:cTn id="217" dur="500" fill="hold"/>
                                        <p:tgtEl>
                                          <p:spTgt spid="58"/>
                                        </p:tgtEl>
                                        <p:attrNameLst>
                                          <p:attrName>ppt_x</p:attrName>
                                        </p:attrNameLst>
                                      </p:cBhvr>
                                      <p:tavLst>
                                        <p:tav tm="0">
                                          <p:val>
                                            <p:strVal val="#ppt_x"/>
                                          </p:val>
                                        </p:tav>
                                        <p:tav tm="100000">
                                          <p:val>
                                            <p:strVal val="#ppt_x"/>
                                          </p:val>
                                        </p:tav>
                                      </p:tavLst>
                                    </p:anim>
                                    <p:anim calcmode="lin" valueType="num">
                                      <p:cBhvr>
                                        <p:cTn id="218" dur="500" fill="hold"/>
                                        <p:tgtEl>
                                          <p:spTgt spid="58"/>
                                        </p:tgtEl>
                                        <p:attrNameLst>
                                          <p:attrName>ppt_y</p:attrName>
                                        </p:attrNameLst>
                                      </p:cBhvr>
                                      <p:tavLst>
                                        <p:tav tm="0">
                                          <p:val>
                                            <p:strVal val="#ppt_y+.1"/>
                                          </p:val>
                                        </p:tav>
                                        <p:tav tm="100000">
                                          <p:val>
                                            <p:strVal val="#ppt_y"/>
                                          </p:val>
                                        </p:tav>
                                      </p:tavLst>
                                    </p:anim>
                                  </p:childTnLst>
                                </p:cTn>
                              </p:par>
                            </p:childTnLst>
                          </p:cTn>
                        </p:par>
                        <p:par>
                          <p:cTn id="219" fill="hold">
                            <p:stCondLst>
                              <p:cond delay="9500"/>
                            </p:stCondLst>
                            <p:childTnLst>
                              <p:par>
                                <p:cTn id="220" presetID="42" presetClass="entr" presetSubtype="0" fill="hold" nodeType="afterEffect">
                                  <p:stCondLst>
                                    <p:cond delay="0"/>
                                  </p:stCondLst>
                                  <p:childTnLst>
                                    <p:set>
                                      <p:cBhvr>
                                        <p:cTn id="221" dur="1" fill="hold">
                                          <p:stCondLst>
                                            <p:cond delay="0"/>
                                          </p:stCondLst>
                                        </p:cTn>
                                        <p:tgtEl>
                                          <p:spTgt spid="59"/>
                                        </p:tgtEl>
                                        <p:attrNameLst>
                                          <p:attrName>style.visibility</p:attrName>
                                        </p:attrNameLst>
                                      </p:cBhvr>
                                      <p:to>
                                        <p:strVal val="visible"/>
                                      </p:to>
                                    </p:set>
                                    <p:animEffect transition="in" filter="fade">
                                      <p:cBhvr>
                                        <p:cTn id="222" dur="500"/>
                                        <p:tgtEl>
                                          <p:spTgt spid="59"/>
                                        </p:tgtEl>
                                      </p:cBhvr>
                                    </p:animEffect>
                                    <p:anim calcmode="lin" valueType="num">
                                      <p:cBhvr>
                                        <p:cTn id="223" dur="500" fill="hold"/>
                                        <p:tgtEl>
                                          <p:spTgt spid="59"/>
                                        </p:tgtEl>
                                        <p:attrNameLst>
                                          <p:attrName>ppt_x</p:attrName>
                                        </p:attrNameLst>
                                      </p:cBhvr>
                                      <p:tavLst>
                                        <p:tav tm="0">
                                          <p:val>
                                            <p:strVal val="#ppt_x"/>
                                          </p:val>
                                        </p:tav>
                                        <p:tav tm="100000">
                                          <p:val>
                                            <p:strVal val="#ppt_x"/>
                                          </p:val>
                                        </p:tav>
                                      </p:tavLst>
                                    </p:anim>
                                    <p:anim calcmode="lin" valueType="num">
                                      <p:cBhvr>
                                        <p:cTn id="224" dur="500" fill="hold"/>
                                        <p:tgtEl>
                                          <p:spTgt spid="59"/>
                                        </p:tgtEl>
                                        <p:attrNameLst>
                                          <p:attrName>ppt_y</p:attrName>
                                        </p:attrNameLst>
                                      </p:cBhvr>
                                      <p:tavLst>
                                        <p:tav tm="0">
                                          <p:val>
                                            <p:strVal val="#ppt_y+.1"/>
                                          </p:val>
                                        </p:tav>
                                        <p:tav tm="100000">
                                          <p:val>
                                            <p:strVal val="#ppt_y"/>
                                          </p:val>
                                        </p:tav>
                                      </p:tavLst>
                                    </p:anim>
                                  </p:childTnLst>
                                </p:cTn>
                              </p:par>
                            </p:childTnLst>
                          </p:cTn>
                        </p:par>
                        <p:par>
                          <p:cTn id="225" fill="hold">
                            <p:stCondLst>
                              <p:cond delay="10000"/>
                            </p:stCondLst>
                            <p:childTnLst>
                              <p:par>
                                <p:cTn id="226" presetID="51" presetClass="entr" presetSubtype="0" fill="hold" nodeType="afterEffect">
                                  <p:stCondLst>
                                    <p:cond delay="0"/>
                                  </p:stCondLst>
                                  <p:childTnLst>
                                    <p:set>
                                      <p:cBhvr>
                                        <p:cTn id="227" dur="1" fill="hold">
                                          <p:stCondLst>
                                            <p:cond delay="0"/>
                                          </p:stCondLst>
                                        </p:cTn>
                                        <p:tgtEl>
                                          <p:spTgt spid="65"/>
                                        </p:tgtEl>
                                        <p:attrNameLst>
                                          <p:attrName>style.visibility</p:attrName>
                                        </p:attrNameLst>
                                      </p:cBhvr>
                                      <p:to>
                                        <p:strVal val="visible"/>
                                      </p:to>
                                    </p:set>
                                    <p:animEffect transition="in" filter="fade">
                                      <p:cBhvr>
                                        <p:cTn id="228" dur="770" decel="100000"/>
                                        <p:tgtEl>
                                          <p:spTgt spid="65"/>
                                        </p:tgtEl>
                                      </p:cBhvr>
                                    </p:animEffect>
                                    <p:animScale>
                                      <p:cBhvr>
                                        <p:cTn id="229" dur="770" decel="100000"/>
                                        <p:tgtEl>
                                          <p:spTgt spid="65"/>
                                        </p:tgtEl>
                                      </p:cBhvr>
                                      <p:from x="10000" y="10000"/>
                                      <p:to x="200000" y="450000"/>
                                    </p:animScale>
                                    <p:animScale>
                                      <p:cBhvr>
                                        <p:cTn id="230" dur="1230" accel="100000" fill="hold">
                                          <p:stCondLst>
                                            <p:cond delay="770"/>
                                          </p:stCondLst>
                                        </p:cTn>
                                        <p:tgtEl>
                                          <p:spTgt spid="65"/>
                                        </p:tgtEl>
                                      </p:cBhvr>
                                      <p:from x="200000" y="450000"/>
                                      <p:to x="100000" y="100000"/>
                                    </p:animScale>
                                    <p:set>
                                      <p:cBhvr>
                                        <p:cTn id="231" dur="770" fill="hold"/>
                                        <p:tgtEl>
                                          <p:spTgt spid="65"/>
                                        </p:tgtEl>
                                        <p:attrNameLst>
                                          <p:attrName>ppt_x</p:attrName>
                                        </p:attrNameLst>
                                      </p:cBhvr>
                                      <p:to>
                                        <p:strVal val="(0.5)"/>
                                      </p:to>
                                    </p:set>
                                    <p:anim from="(0.5)" to="(#ppt_x)" calcmode="lin" valueType="num">
                                      <p:cBhvr>
                                        <p:cTn id="232" dur="1230" accel="100000" fill="hold">
                                          <p:stCondLst>
                                            <p:cond delay="770"/>
                                          </p:stCondLst>
                                        </p:cTn>
                                        <p:tgtEl>
                                          <p:spTgt spid="65"/>
                                        </p:tgtEl>
                                        <p:attrNameLst>
                                          <p:attrName>ppt_x</p:attrName>
                                        </p:attrNameLst>
                                      </p:cBhvr>
                                    </p:anim>
                                    <p:set>
                                      <p:cBhvr>
                                        <p:cTn id="233" dur="770" fill="hold"/>
                                        <p:tgtEl>
                                          <p:spTgt spid="65"/>
                                        </p:tgtEl>
                                        <p:attrNameLst>
                                          <p:attrName>ppt_y</p:attrName>
                                        </p:attrNameLst>
                                      </p:cBhvr>
                                      <p:to>
                                        <p:strVal val="(#ppt_y+0.4)"/>
                                      </p:to>
                                    </p:set>
                                    <p:anim from="(#ppt_y+0.4)" to="(#ppt_y)" calcmode="lin" valueType="num">
                                      <p:cBhvr>
                                        <p:cTn id="234" dur="1230" accel="100000" fill="hold">
                                          <p:stCondLst>
                                            <p:cond delay="770"/>
                                          </p:stCondLst>
                                        </p:cTn>
                                        <p:tgtEl>
                                          <p:spTgt spid="6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2" descr="C:\Users\ncheco\Desktop\Fotos CCI\DSC_0277.JPG"/>
          <p:cNvPicPr>
            <a:picLocks noChangeAspect="1" noChangeArrowheads="1"/>
          </p:cNvPicPr>
          <p:nvPr/>
        </p:nvPicPr>
        <p:blipFill>
          <a:blip r:embed="rId3" cstate="print"/>
          <a:srcRect/>
          <a:stretch>
            <a:fillRect/>
          </a:stretch>
        </p:blipFill>
        <p:spPr bwMode="auto">
          <a:xfrm>
            <a:off x="380999" y="304800"/>
            <a:ext cx="4138311" cy="2743200"/>
          </a:xfrm>
          <a:prstGeom prst="rect">
            <a:avLst/>
          </a:prstGeom>
          <a:ln>
            <a:noFill/>
          </a:ln>
          <a:effectLst>
            <a:outerShdw blurRad="190500" algn="tl" rotWithShape="0">
              <a:srgbClr val="000000">
                <a:alpha val="70000"/>
              </a:srgbClr>
            </a:outerShdw>
          </a:effectLst>
        </p:spPr>
      </p:pic>
      <p:pic>
        <p:nvPicPr>
          <p:cNvPr id="36867" name="Picture 4" descr="C:\Users\ncheco\Desktop\Fotos CCI\DSC_1163.JPG"/>
          <p:cNvPicPr>
            <a:picLocks noChangeAspect="1" noChangeArrowheads="1"/>
          </p:cNvPicPr>
          <p:nvPr/>
        </p:nvPicPr>
        <p:blipFill>
          <a:blip r:embed="rId4" cstate="print"/>
          <a:srcRect b="1692"/>
          <a:stretch>
            <a:fillRect/>
          </a:stretch>
        </p:blipFill>
        <p:spPr bwMode="auto">
          <a:xfrm>
            <a:off x="5105400" y="241655"/>
            <a:ext cx="3657600" cy="2806345"/>
          </a:xfrm>
          <a:prstGeom prst="rect">
            <a:avLst/>
          </a:prstGeom>
          <a:ln>
            <a:noFill/>
          </a:ln>
          <a:effectLst>
            <a:outerShdw blurRad="190500" algn="tl" rotWithShape="0">
              <a:srgbClr val="000000">
                <a:alpha val="70000"/>
              </a:srgbClr>
            </a:outerShdw>
          </a:effectLst>
        </p:spPr>
      </p:pic>
      <p:pic>
        <p:nvPicPr>
          <p:cNvPr id="36868" name="Picture 5" descr="C:\Users\ncheco\Desktop\Carpetas de antigua laptop\FDT\PIC_0030.JPG"/>
          <p:cNvPicPr>
            <a:picLocks noChangeAspect="1" noChangeArrowheads="1"/>
          </p:cNvPicPr>
          <p:nvPr/>
        </p:nvPicPr>
        <p:blipFill>
          <a:blip r:embed="rId5" cstate="print"/>
          <a:srcRect/>
          <a:stretch>
            <a:fillRect/>
          </a:stretch>
        </p:blipFill>
        <p:spPr bwMode="auto">
          <a:xfrm>
            <a:off x="417928" y="3686175"/>
            <a:ext cx="4221480" cy="2638425"/>
          </a:xfrm>
          <a:prstGeom prst="rect">
            <a:avLst/>
          </a:prstGeom>
          <a:ln>
            <a:noFill/>
          </a:ln>
          <a:effectLst>
            <a:outerShdw blurRad="190500" algn="tl" rotWithShape="0">
              <a:srgbClr val="000000">
                <a:alpha val="70000"/>
              </a:srgbClr>
            </a:outerShdw>
          </a:effectLst>
        </p:spPr>
      </p:pic>
      <p:sp>
        <p:nvSpPr>
          <p:cNvPr id="36872" name="Rectangle 8"/>
          <p:cNvSpPr>
            <a:spLocks noChangeArrowheads="1"/>
          </p:cNvSpPr>
          <p:nvPr/>
        </p:nvSpPr>
        <p:spPr bwMode="auto">
          <a:xfrm>
            <a:off x="6324600" y="3094998"/>
            <a:ext cx="1102931" cy="334002"/>
          </a:xfrm>
          <a:prstGeom prst="rect">
            <a:avLst/>
          </a:prstGeom>
          <a:noFill/>
          <a:ln w="9525">
            <a:noFill/>
            <a:miter lim="800000"/>
            <a:headEnd/>
            <a:tailEnd/>
          </a:ln>
        </p:spPr>
        <p:txBody>
          <a:bodyPr wrap="none">
            <a:spAutoFit/>
          </a:bodyPr>
          <a:lstStyle/>
          <a:p>
            <a:pPr algn="ctr">
              <a:lnSpc>
                <a:spcPct val="87000"/>
              </a:lnSpc>
              <a:buClr>
                <a:srgbClr val="FFFFFF"/>
              </a:buClr>
              <a:buSzPct val="100000"/>
              <a:buFont typeface="Arial" pitchFamily="34" charset="0"/>
              <a:buNone/>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Barahona</a:t>
            </a:r>
            <a:endParaRPr lang="es-DO"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ndParaRPr>
          </a:p>
        </p:txBody>
      </p:sp>
      <p:sp>
        <p:nvSpPr>
          <p:cNvPr id="36873" name="Rectangle 9"/>
          <p:cNvSpPr>
            <a:spLocks noChangeArrowheads="1"/>
          </p:cNvSpPr>
          <p:nvPr/>
        </p:nvSpPr>
        <p:spPr bwMode="auto">
          <a:xfrm>
            <a:off x="1857356" y="3094998"/>
            <a:ext cx="1365887" cy="334002"/>
          </a:xfrm>
          <a:prstGeom prst="rect">
            <a:avLst/>
          </a:prstGeom>
          <a:noFill/>
          <a:ln w="9525">
            <a:noFill/>
            <a:miter lim="800000"/>
            <a:headEnd/>
            <a:tailEnd/>
          </a:ln>
        </p:spPr>
        <p:txBody>
          <a:bodyPr wrap="none">
            <a:spAutoFit/>
          </a:bodyPr>
          <a:lstStyle/>
          <a:p>
            <a:pPr algn="ctr">
              <a:lnSpc>
                <a:spcPct val="87000"/>
              </a:lnSpc>
              <a:buClr>
                <a:srgbClr val="FFFFFF"/>
              </a:buClr>
              <a:buSzPct val="100000"/>
              <a:buFont typeface="Arial" pitchFamily="34" charset="0"/>
              <a:buNone/>
              <a:defRPr/>
            </a:pPr>
            <a:r>
              <a:rPr lang="en-US"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Puerto Plata</a:t>
            </a:r>
            <a:endParaRPr lang="es-DO"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ndParaRPr>
          </a:p>
        </p:txBody>
      </p:sp>
      <p:sp>
        <p:nvSpPr>
          <p:cNvPr id="36870" name="Rectangle 6"/>
          <p:cNvSpPr>
            <a:spLocks noChangeArrowheads="1"/>
          </p:cNvSpPr>
          <p:nvPr/>
        </p:nvSpPr>
        <p:spPr bwMode="auto">
          <a:xfrm>
            <a:off x="1857356" y="6429396"/>
            <a:ext cx="1649619" cy="334002"/>
          </a:xfrm>
          <a:prstGeom prst="rect">
            <a:avLst/>
          </a:prstGeom>
          <a:noFill/>
          <a:ln w="9525">
            <a:noFill/>
            <a:miter lim="800000"/>
            <a:headEnd/>
            <a:tailEnd/>
          </a:ln>
        </p:spPr>
        <p:txBody>
          <a:bodyPr wrap="none">
            <a:spAutoFit/>
          </a:bodyPr>
          <a:lstStyle/>
          <a:p>
            <a:pPr algn="ctr">
              <a:lnSpc>
                <a:spcPct val="87000"/>
              </a:lnSpc>
              <a:buClr>
                <a:srgbClr val="FFFFFF"/>
              </a:buClr>
              <a:buSzPct val="100000"/>
              <a:buFont typeface="Arial" pitchFamily="34" charset="0"/>
              <a:buNone/>
              <a:defRPr/>
            </a:pPr>
            <a:r>
              <a:rPr lang="en-US"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Santo Domingo</a:t>
            </a:r>
            <a:endParaRPr lang="es-DO"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ndParaRPr>
          </a:p>
        </p:txBody>
      </p:sp>
      <p:sp>
        <p:nvSpPr>
          <p:cNvPr id="36871" name="Rectangle 7"/>
          <p:cNvSpPr>
            <a:spLocks noChangeArrowheads="1"/>
          </p:cNvSpPr>
          <p:nvPr/>
        </p:nvSpPr>
        <p:spPr bwMode="auto">
          <a:xfrm>
            <a:off x="6143636" y="6357958"/>
            <a:ext cx="1383712" cy="333296"/>
          </a:xfrm>
          <a:prstGeom prst="rect">
            <a:avLst/>
          </a:prstGeom>
          <a:noFill/>
          <a:ln w="9525">
            <a:noFill/>
            <a:miter lim="800000"/>
            <a:headEnd/>
            <a:tailEnd/>
          </a:ln>
        </p:spPr>
        <p:txBody>
          <a:bodyPr wrap="none">
            <a:spAutoFit/>
          </a:bodyPr>
          <a:lstStyle/>
          <a:p>
            <a:pPr algn="ctr">
              <a:lnSpc>
                <a:spcPct val="87000"/>
              </a:lnSpc>
              <a:buClr>
                <a:srgbClr val="FFFFFF"/>
              </a:buClr>
              <a:buSzPct val="100000"/>
              <a:buFont typeface="Arial" pitchFamily="34" charset="0"/>
              <a:buNone/>
              <a:defRPr/>
            </a:pPr>
            <a:r>
              <a:rPr lang="en-US"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Salinas, </a:t>
            </a:r>
            <a:r>
              <a:rPr lang="en-US" b="1"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Baní</a:t>
            </a:r>
            <a:endParaRPr lang="es-DO"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ndParaRPr>
          </a:p>
        </p:txBody>
      </p:sp>
      <p:pic>
        <p:nvPicPr>
          <p:cNvPr id="129026" name="Picture 2" descr="C:\Carpeta de Datos\Fotos hasta el 18 de Agosto de 2008\Republica Dominicana\Fotos RD desde 6 de Noviembre de 2007\Salinas inauguracion CCI Y Telefonos e Internet 25 de Junio de 2008\DSC02435.JPG"/>
          <p:cNvPicPr>
            <a:picLocks noGrp="1" noChangeAspect="1" noChangeArrowheads="1"/>
          </p:cNvPicPr>
          <p:nvPr>
            <p:ph sz="half" idx="4294967295"/>
          </p:nvPr>
        </p:nvPicPr>
        <p:blipFill>
          <a:blip r:embed="rId6" cstate="print"/>
          <a:srcRect/>
          <a:stretch>
            <a:fillRect/>
          </a:stretch>
        </p:blipFill>
        <p:spPr bwMode="auto">
          <a:xfrm>
            <a:off x="5253038" y="3733800"/>
            <a:ext cx="3890962" cy="2590800"/>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498080" cy="1143000"/>
          </a:xfrm>
        </p:spPr>
        <p:txBody>
          <a:bodyPr/>
          <a:lstStyle/>
          <a:p>
            <a:pPr algn="ctr"/>
            <a:r>
              <a:rPr lang="es-DO" dirty="0" smtClean="0"/>
              <a:t>Feria del Libro 2009</a:t>
            </a:r>
            <a:endParaRPr lang="es-DO" dirty="0"/>
          </a:p>
        </p:txBody>
      </p:sp>
      <p:pic>
        <p:nvPicPr>
          <p:cNvPr id="1026" name="Picture 2" descr="I:\Carpeta de Datos\Fotos desde 19 de Agosto de 2008\Republica Dominicana\Feria del libro 3 de Mayo de 2009\DSC09126.JPG"/>
          <p:cNvPicPr>
            <a:picLocks noGrp="1" noChangeAspect="1" noChangeArrowheads="1"/>
          </p:cNvPicPr>
          <p:nvPr>
            <p:ph idx="1"/>
          </p:nvPr>
        </p:nvPicPr>
        <p:blipFill>
          <a:blip r:embed="rId3" cstate="print"/>
          <a:stretch>
            <a:fillRect/>
          </a:stretch>
        </p:blipFill>
        <p:spPr bwMode="auto">
          <a:xfrm>
            <a:off x="1143000" y="1143000"/>
            <a:ext cx="7884286" cy="5257800"/>
          </a:xfrm>
          <a:prstGeom prst="rect">
            <a:avLst/>
          </a:prstGeom>
          <a:ln>
            <a:noFill/>
          </a:ln>
          <a:effectLst>
            <a:softEdge rad="112500"/>
          </a:effectLst>
        </p:spPr>
      </p:pic>
      <p:pic>
        <p:nvPicPr>
          <p:cNvPr id="4" name="3 Imagen" descr="DSC_0048.JPG"/>
          <p:cNvPicPr>
            <a:picLocks noChangeAspect="1"/>
          </p:cNvPicPr>
          <p:nvPr/>
        </p:nvPicPr>
        <p:blipFill>
          <a:blip r:embed="rId4"/>
          <a:stretch>
            <a:fillRect/>
          </a:stretch>
        </p:blipFill>
        <p:spPr>
          <a:xfrm>
            <a:off x="0" y="2286000"/>
            <a:ext cx="6435365" cy="4267200"/>
          </a:xfrm>
          <a:prstGeom prst="rect">
            <a:avLst/>
          </a:prstGeom>
          <a:ln>
            <a:noFill/>
          </a:ln>
          <a:effectLst>
            <a:softEdge rad="112500"/>
          </a:effectLst>
        </p:spPr>
      </p:pic>
      <p:pic>
        <p:nvPicPr>
          <p:cNvPr id="5" name="4 Imagen" descr="DSC_0053.JPG"/>
          <p:cNvPicPr>
            <a:picLocks noChangeAspect="1"/>
          </p:cNvPicPr>
          <p:nvPr/>
        </p:nvPicPr>
        <p:blipFill>
          <a:blip r:embed="rId5"/>
          <a:stretch>
            <a:fillRect/>
          </a:stretch>
        </p:blipFill>
        <p:spPr>
          <a:xfrm>
            <a:off x="5137404" y="838200"/>
            <a:ext cx="4006596" cy="6042348"/>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066800"/>
          </a:xfrm>
        </p:spPr>
        <p:txBody>
          <a:bodyPr>
            <a:normAutofit fontScale="90000"/>
          </a:bodyPr>
          <a:lstStyle/>
          <a:p>
            <a:pPr algn="ctr"/>
            <a:r>
              <a:rPr lang="es-DO" dirty="0" smtClean="0"/>
              <a:t>FERIA DEL LIBRO 2009</a:t>
            </a:r>
            <a:br>
              <a:rPr lang="es-DO" dirty="0" smtClean="0"/>
            </a:br>
            <a:r>
              <a:rPr lang="es-DO" dirty="0" smtClean="0"/>
              <a:t>Clases Impartidas</a:t>
            </a:r>
            <a:endParaRPr lang="es-DO" dirty="0"/>
          </a:p>
        </p:txBody>
      </p:sp>
      <p:pic>
        <p:nvPicPr>
          <p:cNvPr id="2050" name="Picture 2" descr="I:\Carpeta de Datos\Fotos desde 19 de Agosto de 2008\Republica Dominicana\Feria del libro 3 de Mayo de 2009\DSC09159.JPG"/>
          <p:cNvPicPr>
            <a:picLocks noGrp="1" noChangeAspect="1" noChangeArrowheads="1"/>
          </p:cNvPicPr>
          <p:nvPr>
            <p:ph idx="1"/>
          </p:nvPr>
        </p:nvPicPr>
        <p:blipFill>
          <a:blip r:embed="rId3" cstate="print"/>
          <a:srcRect b="7246"/>
          <a:stretch>
            <a:fillRect/>
          </a:stretch>
        </p:blipFill>
        <p:spPr bwMode="auto">
          <a:xfrm>
            <a:off x="914400" y="1447800"/>
            <a:ext cx="8130670" cy="5029200"/>
          </a:xfrm>
          <a:prstGeom prst="rect">
            <a:avLst/>
          </a:prstGeom>
          <a:ln>
            <a:noFill/>
          </a:ln>
          <a:effectLst>
            <a:softEdge rad="112500"/>
          </a:effectLst>
        </p:spPr>
      </p:pic>
      <p:pic>
        <p:nvPicPr>
          <p:cNvPr id="4" name="3 Imagen" descr="DSC_0099.JPG"/>
          <p:cNvPicPr>
            <a:picLocks noChangeAspect="1"/>
          </p:cNvPicPr>
          <p:nvPr/>
        </p:nvPicPr>
        <p:blipFill>
          <a:blip r:embed="rId4"/>
          <a:srcRect l="7767" b="10598"/>
          <a:stretch>
            <a:fillRect/>
          </a:stretch>
        </p:blipFill>
        <p:spPr>
          <a:xfrm>
            <a:off x="762000" y="1334482"/>
            <a:ext cx="8356668" cy="5371118"/>
          </a:xfrm>
          <a:prstGeom prst="rect">
            <a:avLst/>
          </a:prstGeom>
          <a:ln>
            <a:noFill/>
          </a:ln>
          <a:effectLst>
            <a:softEdge rad="112500"/>
          </a:effectLst>
        </p:spPr>
      </p:pic>
      <p:pic>
        <p:nvPicPr>
          <p:cNvPr id="5" name="4 Imagen" descr="DSC_0034.JPG"/>
          <p:cNvPicPr>
            <a:picLocks noChangeAspect="1"/>
          </p:cNvPicPr>
          <p:nvPr/>
        </p:nvPicPr>
        <p:blipFill>
          <a:blip r:embed="rId5"/>
          <a:srcRect t="4838"/>
          <a:stretch>
            <a:fillRect/>
          </a:stretch>
        </p:blipFill>
        <p:spPr>
          <a:xfrm>
            <a:off x="762000" y="1447800"/>
            <a:ext cx="8211665" cy="51816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274638"/>
            <a:ext cx="7943088" cy="1143000"/>
          </a:xfrm>
        </p:spPr>
        <p:txBody>
          <a:bodyPr>
            <a:normAutofit fontScale="90000"/>
          </a:bodyPr>
          <a:lstStyle/>
          <a:p>
            <a:pPr algn="ctr"/>
            <a:r>
              <a:rPr lang="es-DO" dirty="0" smtClean="0"/>
              <a:t>Concurso de blogs</a:t>
            </a:r>
            <a:br>
              <a:rPr lang="es-DO" dirty="0" smtClean="0"/>
            </a:br>
            <a:r>
              <a:rPr lang="es-DO" dirty="0" smtClean="0"/>
              <a:t>Feria del Libro 2009</a:t>
            </a:r>
            <a:endParaRPr lang="es-DO" dirty="0"/>
          </a:p>
        </p:txBody>
      </p:sp>
      <p:pic>
        <p:nvPicPr>
          <p:cNvPr id="5" name="4 Imagen" descr="header_blogs_vota.jpg"/>
          <p:cNvPicPr>
            <a:picLocks noChangeAspect="1"/>
          </p:cNvPicPr>
          <p:nvPr/>
        </p:nvPicPr>
        <p:blipFill>
          <a:blip r:embed="rId3"/>
          <a:stretch>
            <a:fillRect/>
          </a:stretch>
        </p:blipFill>
        <p:spPr>
          <a:xfrm>
            <a:off x="1143000" y="2362200"/>
            <a:ext cx="7716520" cy="3991303"/>
          </a:xfrm>
          <a:prstGeom prst="rect">
            <a:avLst/>
          </a:prstGeom>
          <a:ln>
            <a:noFill/>
          </a:ln>
          <a:effectLst>
            <a:softEdge rad="112500"/>
          </a:effectLst>
        </p:spPr>
      </p:pic>
      <p:pic>
        <p:nvPicPr>
          <p:cNvPr id="7" name="6 Imagen" descr="resultados_finales.jpg"/>
          <p:cNvPicPr>
            <a:picLocks noChangeAspect="1"/>
          </p:cNvPicPr>
          <p:nvPr/>
        </p:nvPicPr>
        <p:blipFill>
          <a:blip r:embed="rId4"/>
          <a:stretch>
            <a:fillRect/>
          </a:stretch>
        </p:blipFill>
        <p:spPr>
          <a:xfrm>
            <a:off x="1295400" y="1676400"/>
            <a:ext cx="7467600" cy="488207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3"/>
          <a:srcRect r="1749"/>
          <a:stretch>
            <a:fillRect/>
          </a:stretch>
        </p:blipFill>
        <p:spPr bwMode="auto">
          <a:xfrm>
            <a:off x="1905000" y="35168"/>
            <a:ext cx="6019800" cy="677773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00" name="Picture 4"/>
          <p:cNvPicPr>
            <a:picLocks noGrp="1" noChangeAspect="1" noChangeArrowheads="1"/>
          </p:cNvPicPr>
          <p:nvPr>
            <p:ph idx="1"/>
          </p:nvPr>
        </p:nvPicPr>
        <p:blipFill>
          <a:blip r:embed="rId3"/>
          <a:srcRect/>
          <a:stretch>
            <a:fillRect/>
          </a:stretch>
        </p:blipFill>
        <p:spPr bwMode="auto">
          <a:xfrm>
            <a:off x="91440" y="741218"/>
            <a:ext cx="8961120" cy="5430982"/>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Medicos.jpeg"/>
          <p:cNvPicPr>
            <a:picLocks noGrp="1" noChangeAspect="1"/>
          </p:cNvPicPr>
          <p:nvPr>
            <p:ph idx="1"/>
          </p:nvPr>
        </p:nvPicPr>
        <p:blipFill>
          <a:blip r:embed="rId3"/>
          <a:srcRect l="3104" r="3774"/>
          <a:stretch>
            <a:fillRect/>
          </a:stretch>
        </p:blipFill>
        <p:spPr>
          <a:xfrm>
            <a:off x="0" y="0"/>
            <a:ext cx="9144000" cy="6858000"/>
          </a:xfrm>
          <a:effectLst>
            <a:outerShdw blurRad="190500" algn="tl" rotWithShape="0">
              <a:srgbClr val="000000">
                <a:alpha val="70000"/>
              </a:srgbClr>
            </a:outerShdw>
          </a:effectLst>
        </p:spPr>
      </p:pic>
      <p:sp>
        <p:nvSpPr>
          <p:cNvPr id="2" name="Title 1"/>
          <p:cNvSpPr>
            <a:spLocks noGrp="1"/>
          </p:cNvSpPr>
          <p:nvPr>
            <p:ph type="title"/>
          </p:nvPr>
        </p:nvSpPr>
        <p:spPr>
          <a:xfrm>
            <a:off x="0" y="0"/>
            <a:ext cx="9144000" cy="990600"/>
          </a:xfrm>
        </p:spPr>
        <p:txBody>
          <a:bodyPr/>
          <a:lstStyle/>
          <a:p>
            <a:pPr algn="ctr"/>
            <a:r>
              <a:rPr lang="es-DO" dirty="0" smtClean="0"/>
              <a:t>Salas para médicos</a:t>
            </a:r>
            <a:endParaRPr lang="es-DO"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498080" cy="944562"/>
          </a:xfrm>
        </p:spPr>
        <p:txBody>
          <a:bodyPr>
            <a:noAutofit/>
          </a:bodyPr>
          <a:lstStyle/>
          <a:p>
            <a:r>
              <a:rPr lang="es-DO" sz="3200" b="1" dirty="0" smtClean="0"/>
              <a:t>TELEMEDICINA</a:t>
            </a:r>
            <a:r>
              <a:rPr lang="es-DO" sz="3200" dirty="0" smtClean="0"/>
              <a:t/>
            </a:r>
            <a:br>
              <a:rPr lang="es-DO" sz="3200" dirty="0" smtClean="0"/>
            </a:br>
            <a:r>
              <a:rPr lang="es-ES" sz="3200" b="1" dirty="0" smtClean="0"/>
              <a:t>Servicios de Videoconferencia</a:t>
            </a:r>
            <a:endParaRPr lang="es-DO" sz="3200" dirty="0"/>
          </a:p>
        </p:txBody>
      </p:sp>
      <p:pic>
        <p:nvPicPr>
          <p:cNvPr id="2050" name="Picture 2"/>
          <p:cNvPicPr>
            <a:picLocks noChangeAspect="1" noChangeArrowheads="1"/>
          </p:cNvPicPr>
          <p:nvPr/>
        </p:nvPicPr>
        <p:blipFill>
          <a:blip r:embed="rId3"/>
          <a:srcRect/>
          <a:stretch>
            <a:fillRect/>
          </a:stretch>
        </p:blipFill>
        <p:spPr bwMode="auto">
          <a:xfrm>
            <a:off x="228600" y="1295400"/>
            <a:ext cx="5174782" cy="3886200"/>
          </a:xfrm>
          <a:prstGeom prst="rect">
            <a:avLst/>
          </a:prstGeom>
          <a:ln>
            <a:noFill/>
          </a:ln>
          <a:effectLst>
            <a:softEdge rad="112500"/>
          </a:effectLst>
        </p:spPr>
      </p:pic>
      <p:pic>
        <p:nvPicPr>
          <p:cNvPr id="5" name="4 Imagen" descr="esalud.jpg"/>
          <p:cNvPicPr>
            <a:picLocks noChangeAspect="1"/>
          </p:cNvPicPr>
          <p:nvPr/>
        </p:nvPicPr>
        <p:blipFill>
          <a:blip r:embed="rId4"/>
          <a:stretch>
            <a:fillRect/>
          </a:stretch>
        </p:blipFill>
        <p:spPr>
          <a:xfrm>
            <a:off x="152400" y="1295400"/>
            <a:ext cx="7853883" cy="5105400"/>
          </a:xfrm>
          <a:prstGeom prst="rect">
            <a:avLst/>
          </a:prstGeom>
          <a:ln>
            <a:noFill/>
          </a:ln>
          <a:effectLst>
            <a:outerShdw blurRad="292100" dist="139700" dir="2700000" algn="tl" rotWithShape="0">
              <a:srgbClr val="333333">
                <a:alpha val="65000"/>
              </a:srgbClr>
            </a:outerShdw>
          </a:effectLst>
        </p:spPr>
      </p:pic>
      <p:pic>
        <p:nvPicPr>
          <p:cNvPr id="7" name="Picture 7" descr="Doctor Isidro Tejada"/>
          <p:cNvPicPr>
            <a:picLocks noChangeAspect="1" noChangeArrowheads="1"/>
          </p:cNvPicPr>
          <p:nvPr/>
        </p:nvPicPr>
        <p:blipFill>
          <a:blip r:embed="rId5"/>
          <a:srcRect/>
          <a:stretch>
            <a:fillRect/>
          </a:stretch>
        </p:blipFill>
        <p:spPr bwMode="auto">
          <a:xfrm>
            <a:off x="304800" y="1447799"/>
            <a:ext cx="4318176" cy="32400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9" descr="Dr"/>
          <p:cNvPicPr>
            <a:picLocks noChangeAspect="1" noChangeArrowheads="1"/>
          </p:cNvPicPr>
          <p:nvPr/>
        </p:nvPicPr>
        <p:blipFill>
          <a:blip r:embed="rId6" cstate="print"/>
          <a:srcRect/>
          <a:stretch>
            <a:fillRect/>
          </a:stretch>
        </p:blipFill>
        <p:spPr bwMode="auto">
          <a:xfrm rot="1946769">
            <a:off x="4621786" y="3053747"/>
            <a:ext cx="3843036" cy="30081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4" descr="DSC00271"/>
          <p:cNvPicPr>
            <a:picLocks noChangeAspect="1" noChangeArrowheads="1"/>
          </p:cNvPicPr>
          <p:nvPr/>
        </p:nvPicPr>
        <p:blipFill>
          <a:blip r:embed="rId7" cstate="print"/>
          <a:srcRect/>
          <a:stretch>
            <a:fillRect/>
          </a:stretch>
        </p:blipFill>
        <p:spPr bwMode="auto">
          <a:xfrm>
            <a:off x="533400" y="1143000"/>
            <a:ext cx="7924800" cy="54758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par>
                          <p:cTn id="29" fill="hold">
                            <p:stCondLst>
                              <p:cond delay="500"/>
                            </p:stCondLst>
                            <p:childTnLst>
                              <p:par>
                                <p:cTn id="30" presetID="64" presetClass="path" presetSubtype="0" accel="50000" decel="50000" fill="hold" nodeType="afterEffect">
                                  <p:stCondLst>
                                    <p:cond delay="0"/>
                                  </p:stCondLst>
                                  <p:childTnLst>
                                    <p:animMotion origin="layout" path="M 3.33333E-6 1.86213E-6 L 3.33333E-6 -0.12121 " pathEditMode="relative" rAng="0" ptsTypes="AA">
                                      <p:cBhvr>
                                        <p:cTn id="31" dur="2000" fill="hold"/>
                                        <p:tgtEl>
                                          <p:spTgt spid="6"/>
                                        </p:tgtEl>
                                        <p:attrNameLst>
                                          <p:attrName>ppt_x</p:attrName>
                                          <p:attrName>ppt_y</p:attrName>
                                        </p:attrNameLst>
                                      </p:cBhvr>
                                      <p:rCtr x="0" y="-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1143000"/>
          </a:xfrm>
        </p:spPr>
        <p:txBody>
          <a:bodyPr/>
          <a:lstStyle/>
          <a:p>
            <a:pPr algn="ctr"/>
            <a:r>
              <a:rPr lang="es-DO" dirty="0" smtClean="0"/>
              <a:t>ZOPA</a:t>
            </a:r>
            <a:endParaRPr lang="es-DO" dirty="0"/>
          </a:p>
        </p:txBody>
      </p:sp>
      <p:pic>
        <p:nvPicPr>
          <p:cNvPr id="3075" name="Picture 3"/>
          <p:cNvPicPr>
            <a:picLocks noGrp="1" noChangeAspect="1" noChangeArrowheads="1"/>
          </p:cNvPicPr>
          <p:nvPr>
            <p:ph idx="1"/>
          </p:nvPr>
        </p:nvPicPr>
        <p:blipFill>
          <a:blip r:embed="rId3"/>
          <a:stretch>
            <a:fillRect/>
          </a:stretch>
        </p:blipFill>
        <p:spPr bwMode="auto">
          <a:xfrm>
            <a:off x="1066800" y="1219200"/>
            <a:ext cx="8036260" cy="5029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22 Rectángulo"/>
          <p:cNvSpPr/>
          <p:nvPr/>
        </p:nvSpPr>
        <p:spPr>
          <a:xfrm>
            <a:off x="0" y="0"/>
            <a:ext cx="3276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grpSp>
        <p:nvGrpSpPr>
          <p:cNvPr id="2" name="5 Grupo"/>
          <p:cNvGrpSpPr/>
          <p:nvPr/>
        </p:nvGrpSpPr>
        <p:grpSpPr>
          <a:xfrm>
            <a:off x="457200" y="914400"/>
            <a:ext cx="8254207" cy="5332799"/>
            <a:chOff x="457200" y="914400"/>
            <a:chExt cx="8254207" cy="5332799"/>
          </a:xfrm>
        </p:grpSpPr>
        <p:pic>
          <p:nvPicPr>
            <p:cNvPr id="7" name="Picture 5" descr="iphone_tel.jpg"/>
            <p:cNvPicPr>
              <a:picLocks noChangeAspect="1"/>
            </p:cNvPicPr>
            <p:nvPr/>
          </p:nvPicPr>
          <p:blipFill>
            <a:blip r:embed="rId3"/>
            <a:stretch>
              <a:fillRect/>
            </a:stretch>
          </p:blipFill>
          <p:spPr>
            <a:xfrm>
              <a:off x="457200" y="914400"/>
              <a:ext cx="2374900" cy="2374900"/>
            </a:xfrm>
            <a:prstGeom prst="rect">
              <a:avLst/>
            </a:prstGeom>
          </p:spPr>
        </p:pic>
        <p:pic>
          <p:nvPicPr>
            <p:cNvPr id="8" name="Picture 6" descr="iphone_sms.jpg"/>
            <p:cNvPicPr>
              <a:picLocks noChangeAspect="1"/>
            </p:cNvPicPr>
            <p:nvPr/>
          </p:nvPicPr>
          <p:blipFill>
            <a:blip r:embed="rId4"/>
            <a:stretch>
              <a:fillRect/>
            </a:stretch>
          </p:blipFill>
          <p:spPr>
            <a:xfrm>
              <a:off x="2328862" y="914400"/>
              <a:ext cx="2452688" cy="2452688"/>
            </a:xfrm>
            <a:prstGeom prst="rect">
              <a:avLst/>
            </a:prstGeom>
          </p:spPr>
        </p:pic>
        <p:pic>
          <p:nvPicPr>
            <p:cNvPr id="9" name="Picture 8" descr="iphone_mail.jpg"/>
            <p:cNvPicPr>
              <a:picLocks noChangeAspect="1"/>
            </p:cNvPicPr>
            <p:nvPr/>
          </p:nvPicPr>
          <p:blipFill>
            <a:blip r:embed="rId5"/>
            <a:stretch>
              <a:fillRect/>
            </a:stretch>
          </p:blipFill>
          <p:spPr>
            <a:xfrm>
              <a:off x="4248150" y="914400"/>
              <a:ext cx="2406650" cy="2406650"/>
            </a:xfrm>
            <a:prstGeom prst="rect">
              <a:avLst/>
            </a:prstGeom>
          </p:spPr>
        </p:pic>
        <p:pic>
          <p:nvPicPr>
            <p:cNvPr id="10" name="Picture 9" descr="iphone_internet.jpg"/>
            <p:cNvPicPr>
              <a:picLocks noChangeAspect="1"/>
            </p:cNvPicPr>
            <p:nvPr/>
          </p:nvPicPr>
          <p:blipFill>
            <a:blip r:embed="rId6"/>
            <a:stretch>
              <a:fillRect/>
            </a:stretch>
          </p:blipFill>
          <p:spPr>
            <a:xfrm>
              <a:off x="6311900" y="914401"/>
              <a:ext cx="2374900" cy="2374900"/>
            </a:xfrm>
            <a:prstGeom prst="rect">
              <a:avLst/>
            </a:prstGeom>
          </p:spPr>
        </p:pic>
        <p:pic>
          <p:nvPicPr>
            <p:cNvPr id="11" name="Picture 10" descr="iphone_foto.jpg"/>
            <p:cNvPicPr>
              <a:picLocks noChangeAspect="1"/>
            </p:cNvPicPr>
            <p:nvPr/>
          </p:nvPicPr>
          <p:blipFill>
            <a:blip r:embed="rId7"/>
            <a:stretch>
              <a:fillRect/>
            </a:stretch>
          </p:blipFill>
          <p:spPr>
            <a:xfrm>
              <a:off x="2273300" y="3600450"/>
              <a:ext cx="2508250" cy="2508250"/>
            </a:xfrm>
            <a:prstGeom prst="rect">
              <a:avLst/>
            </a:prstGeom>
          </p:spPr>
        </p:pic>
        <p:pic>
          <p:nvPicPr>
            <p:cNvPr id="12" name="Picture 11" descr="iphone_notas.jpg"/>
            <p:cNvPicPr>
              <a:picLocks noChangeAspect="1"/>
            </p:cNvPicPr>
            <p:nvPr/>
          </p:nvPicPr>
          <p:blipFill>
            <a:blip r:embed="rId8"/>
            <a:stretch>
              <a:fillRect/>
            </a:stretch>
          </p:blipFill>
          <p:spPr>
            <a:xfrm>
              <a:off x="457200" y="3581400"/>
              <a:ext cx="2527300" cy="2527300"/>
            </a:xfrm>
            <a:prstGeom prst="rect">
              <a:avLst/>
            </a:prstGeom>
          </p:spPr>
        </p:pic>
        <p:pic>
          <p:nvPicPr>
            <p:cNvPr id="13" name="Picture 12" descr="iphone_calculadora.jpg"/>
            <p:cNvPicPr>
              <a:picLocks noChangeAspect="1"/>
            </p:cNvPicPr>
            <p:nvPr/>
          </p:nvPicPr>
          <p:blipFill>
            <a:blip r:embed="rId9"/>
            <a:stretch>
              <a:fillRect/>
            </a:stretch>
          </p:blipFill>
          <p:spPr>
            <a:xfrm>
              <a:off x="4222596" y="3646948"/>
              <a:ext cx="2514600" cy="2463800"/>
            </a:xfrm>
            <a:prstGeom prst="rect">
              <a:avLst/>
            </a:prstGeom>
          </p:spPr>
        </p:pic>
        <p:pic>
          <p:nvPicPr>
            <p:cNvPr id="14" name="Picture 13" descr="iphone_musica_video.jpg"/>
            <p:cNvPicPr>
              <a:picLocks noChangeAspect="1"/>
            </p:cNvPicPr>
            <p:nvPr/>
          </p:nvPicPr>
          <p:blipFill>
            <a:blip r:embed="rId10"/>
            <a:stretch>
              <a:fillRect/>
            </a:stretch>
          </p:blipFill>
          <p:spPr>
            <a:xfrm>
              <a:off x="6203157" y="3600450"/>
              <a:ext cx="2508250" cy="2508250"/>
            </a:xfrm>
            <a:prstGeom prst="rect">
              <a:avLst/>
            </a:prstGeom>
          </p:spPr>
        </p:pic>
        <p:sp>
          <p:nvSpPr>
            <p:cNvPr id="15" name="TextBox 15"/>
            <p:cNvSpPr txBox="1"/>
            <p:nvPr/>
          </p:nvSpPr>
          <p:spPr>
            <a:xfrm>
              <a:off x="1295400" y="3090089"/>
              <a:ext cx="732188" cy="276999"/>
            </a:xfrm>
            <a:prstGeom prst="rect">
              <a:avLst/>
            </a:prstGeom>
            <a:noFill/>
          </p:spPr>
          <p:txBody>
            <a:bodyPr wrap="none" rtlCol="0">
              <a:spAutoFit/>
            </a:bodyPr>
            <a:lstStyle/>
            <a:p>
              <a:r>
                <a:rPr lang="en-US" sz="1200" b="1" dirty="0" err="1" smtClean="0"/>
                <a:t>Teléfono</a:t>
              </a:r>
              <a:endParaRPr lang="en-US" sz="1200" b="1" dirty="0"/>
            </a:p>
          </p:txBody>
        </p:sp>
        <p:sp>
          <p:nvSpPr>
            <p:cNvPr id="16" name="TextBox 16"/>
            <p:cNvSpPr txBox="1"/>
            <p:nvPr/>
          </p:nvSpPr>
          <p:spPr>
            <a:xfrm>
              <a:off x="3352348" y="3152001"/>
              <a:ext cx="486030" cy="276999"/>
            </a:xfrm>
            <a:prstGeom prst="rect">
              <a:avLst/>
            </a:prstGeom>
            <a:noFill/>
          </p:spPr>
          <p:txBody>
            <a:bodyPr wrap="none" rtlCol="0">
              <a:spAutoFit/>
            </a:bodyPr>
            <a:lstStyle/>
            <a:p>
              <a:r>
                <a:rPr lang="en-US" sz="1200" b="1" dirty="0" smtClean="0"/>
                <a:t>SMS</a:t>
              </a:r>
              <a:endParaRPr lang="en-US" sz="1200" b="1" dirty="0"/>
            </a:p>
          </p:txBody>
        </p:sp>
        <p:sp>
          <p:nvSpPr>
            <p:cNvPr id="17" name="TextBox 17"/>
            <p:cNvSpPr txBox="1"/>
            <p:nvPr/>
          </p:nvSpPr>
          <p:spPr>
            <a:xfrm>
              <a:off x="4800600" y="3152001"/>
              <a:ext cx="1374094" cy="276999"/>
            </a:xfrm>
            <a:prstGeom prst="rect">
              <a:avLst/>
            </a:prstGeom>
            <a:noFill/>
          </p:spPr>
          <p:txBody>
            <a:bodyPr wrap="none" rtlCol="0">
              <a:spAutoFit/>
            </a:bodyPr>
            <a:lstStyle/>
            <a:p>
              <a:r>
                <a:rPr lang="en-US" sz="1200" b="1" dirty="0" err="1" smtClean="0"/>
                <a:t>Correo</a:t>
              </a:r>
              <a:r>
                <a:rPr lang="en-US" sz="1200" b="1" dirty="0" smtClean="0"/>
                <a:t> </a:t>
              </a:r>
              <a:r>
                <a:rPr lang="en-US" sz="1200" b="1" dirty="0" err="1" smtClean="0"/>
                <a:t>electrónico</a:t>
              </a:r>
              <a:endParaRPr lang="en-US" sz="1200" b="1" dirty="0"/>
            </a:p>
          </p:txBody>
        </p:sp>
        <p:sp>
          <p:nvSpPr>
            <p:cNvPr id="18" name="TextBox 18"/>
            <p:cNvSpPr txBox="1"/>
            <p:nvPr/>
          </p:nvSpPr>
          <p:spPr>
            <a:xfrm>
              <a:off x="7162800" y="3103989"/>
              <a:ext cx="691115" cy="276999"/>
            </a:xfrm>
            <a:prstGeom prst="rect">
              <a:avLst/>
            </a:prstGeom>
            <a:noFill/>
          </p:spPr>
          <p:txBody>
            <a:bodyPr wrap="none" rtlCol="0">
              <a:spAutoFit/>
            </a:bodyPr>
            <a:lstStyle/>
            <a:p>
              <a:r>
                <a:rPr lang="en-US" sz="1200" b="1" dirty="0" smtClean="0"/>
                <a:t>Internet</a:t>
              </a:r>
              <a:endParaRPr lang="en-US" sz="1200" b="1" dirty="0"/>
            </a:p>
          </p:txBody>
        </p:sp>
        <p:sp>
          <p:nvSpPr>
            <p:cNvPr id="19" name="TextBox 19"/>
            <p:cNvSpPr txBox="1"/>
            <p:nvPr/>
          </p:nvSpPr>
          <p:spPr>
            <a:xfrm>
              <a:off x="1424637" y="5970200"/>
              <a:ext cx="566565" cy="276999"/>
            </a:xfrm>
            <a:prstGeom prst="rect">
              <a:avLst/>
            </a:prstGeom>
            <a:noFill/>
          </p:spPr>
          <p:txBody>
            <a:bodyPr wrap="none" rtlCol="0">
              <a:spAutoFit/>
            </a:bodyPr>
            <a:lstStyle/>
            <a:p>
              <a:r>
                <a:rPr lang="en-US" sz="1200" b="1" dirty="0" err="1" smtClean="0"/>
                <a:t>Notas</a:t>
              </a:r>
              <a:endParaRPr lang="en-US" sz="1200" b="1" dirty="0"/>
            </a:p>
          </p:txBody>
        </p:sp>
        <p:sp>
          <p:nvSpPr>
            <p:cNvPr id="20" name="TextBox 20"/>
            <p:cNvSpPr txBox="1"/>
            <p:nvPr/>
          </p:nvSpPr>
          <p:spPr>
            <a:xfrm>
              <a:off x="3022283" y="5970200"/>
              <a:ext cx="1144865" cy="276999"/>
            </a:xfrm>
            <a:prstGeom prst="rect">
              <a:avLst/>
            </a:prstGeom>
            <a:noFill/>
          </p:spPr>
          <p:txBody>
            <a:bodyPr wrap="none" rtlCol="0">
              <a:spAutoFit/>
            </a:bodyPr>
            <a:lstStyle/>
            <a:p>
              <a:r>
                <a:rPr lang="en-US" sz="1200" b="1" dirty="0" err="1" smtClean="0"/>
                <a:t>Cámara</a:t>
              </a:r>
              <a:r>
                <a:rPr lang="en-US" sz="1200" b="1" dirty="0" smtClean="0"/>
                <a:t> Digital</a:t>
              </a:r>
              <a:endParaRPr lang="en-US" sz="1200" b="1" dirty="0"/>
            </a:p>
          </p:txBody>
        </p:sp>
        <p:sp>
          <p:nvSpPr>
            <p:cNvPr id="21" name="TextBox 21"/>
            <p:cNvSpPr txBox="1"/>
            <p:nvPr/>
          </p:nvSpPr>
          <p:spPr>
            <a:xfrm>
              <a:off x="5029200" y="5970200"/>
              <a:ext cx="960519" cy="276999"/>
            </a:xfrm>
            <a:prstGeom prst="rect">
              <a:avLst/>
            </a:prstGeom>
            <a:noFill/>
          </p:spPr>
          <p:txBody>
            <a:bodyPr wrap="none" rtlCol="0">
              <a:spAutoFit/>
            </a:bodyPr>
            <a:lstStyle/>
            <a:p>
              <a:r>
                <a:rPr lang="en-US" sz="1200" b="1" dirty="0" err="1" smtClean="0"/>
                <a:t>Calculadora</a:t>
              </a:r>
              <a:endParaRPr lang="en-US" sz="1200" b="1" dirty="0"/>
            </a:p>
          </p:txBody>
        </p:sp>
        <p:sp>
          <p:nvSpPr>
            <p:cNvPr id="22" name="TextBox 22"/>
            <p:cNvSpPr txBox="1"/>
            <p:nvPr/>
          </p:nvSpPr>
          <p:spPr>
            <a:xfrm>
              <a:off x="6858000" y="5970200"/>
              <a:ext cx="1229824" cy="276999"/>
            </a:xfrm>
            <a:prstGeom prst="rect">
              <a:avLst/>
            </a:prstGeom>
            <a:noFill/>
          </p:spPr>
          <p:txBody>
            <a:bodyPr wrap="none" rtlCol="0">
              <a:spAutoFit/>
            </a:bodyPr>
            <a:lstStyle/>
            <a:p>
              <a:r>
                <a:rPr lang="en-US" sz="1200" b="1" dirty="0" err="1" smtClean="0"/>
                <a:t>Música</a:t>
              </a:r>
              <a:r>
                <a:rPr lang="en-US" sz="1200" b="1" dirty="0" smtClean="0"/>
                <a:t> </a:t>
              </a:r>
              <a:r>
                <a:rPr lang="en-US" sz="1200" b="1" dirty="0" err="1" smtClean="0"/>
                <a:t>y</a:t>
              </a:r>
              <a:r>
                <a:rPr lang="en-US" sz="1200" b="1" dirty="0" smtClean="0"/>
                <a:t> Videos</a:t>
              </a:r>
              <a:endParaRPr lang="en-US" sz="1200" b="1" dirty="0"/>
            </a:p>
          </p:txBody>
        </p:sp>
      </p:gr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1143000"/>
          </a:xfrm>
        </p:spPr>
        <p:txBody>
          <a:bodyPr/>
          <a:lstStyle/>
          <a:p>
            <a:pPr algn="ctr"/>
            <a:r>
              <a:rPr lang="es-DO" dirty="0" err="1" smtClean="0"/>
              <a:t>Comunitae</a:t>
            </a:r>
            <a:endParaRPr lang="es-DO" dirty="0"/>
          </a:p>
        </p:txBody>
      </p:sp>
      <p:pic>
        <p:nvPicPr>
          <p:cNvPr id="2050" name="Picture 2"/>
          <p:cNvPicPr>
            <a:picLocks noGrp="1" noChangeAspect="1" noChangeArrowheads="1"/>
          </p:cNvPicPr>
          <p:nvPr>
            <p:ph idx="1"/>
          </p:nvPr>
        </p:nvPicPr>
        <p:blipFill>
          <a:blip r:embed="rId3"/>
          <a:srcRect/>
          <a:stretch>
            <a:fillRect/>
          </a:stretch>
        </p:blipFill>
        <p:spPr bwMode="auto">
          <a:xfrm>
            <a:off x="72681" y="914400"/>
            <a:ext cx="8998215" cy="5410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lgn="ctr"/>
            <a:r>
              <a:rPr lang="es-DO" dirty="0" smtClean="0"/>
              <a:t>OPTIC</a:t>
            </a:r>
            <a:endParaRPr lang="es-DO" dirty="0"/>
          </a:p>
        </p:txBody>
      </p:sp>
      <p:pic>
        <p:nvPicPr>
          <p:cNvPr id="2050" name="Picture 2"/>
          <p:cNvPicPr>
            <a:picLocks noGrp="1" noChangeAspect="1" noChangeArrowheads="1"/>
          </p:cNvPicPr>
          <p:nvPr>
            <p:ph idx="1"/>
          </p:nvPr>
        </p:nvPicPr>
        <p:blipFill>
          <a:blip r:embed="rId3"/>
          <a:stretch>
            <a:fillRect/>
          </a:stretch>
        </p:blipFill>
        <p:spPr bwMode="auto">
          <a:xfrm>
            <a:off x="76200" y="1295400"/>
            <a:ext cx="8894124" cy="4876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lum bright="30000"/>
          </a:blip>
          <a:srcRect l="14307"/>
          <a:stretch>
            <a:fillRect/>
          </a:stretch>
        </p:blipFill>
        <p:spPr bwMode="auto">
          <a:xfrm>
            <a:off x="-228600" y="0"/>
            <a:ext cx="9402896" cy="6858000"/>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pPr algn="ctr"/>
            <a:r>
              <a:rPr lang="es-DO" b="1" dirty="0" smtClean="0">
                <a:ln w="12700">
                  <a:solidFill>
                    <a:schemeClr val="tx2">
                      <a:satMod val="155000"/>
                    </a:schemeClr>
                  </a:solidFill>
                  <a:prstDash val="solid"/>
                </a:ln>
                <a:solidFill>
                  <a:schemeClr val="bg2">
                    <a:tint val="85000"/>
                    <a:satMod val="155000"/>
                  </a:schemeClr>
                </a:solidFill>
                <a:effectLst>
                  <a:glow rad="228600">
                    <a:schemeClr val="accent4">
                      <a:satMod val="175000"/>
                      <a:alpha val="40000"/>
                    </a:schemeClr>
                  </a:glow>
                  <a:outerShdw blurRad="41275" dist="20320" dir="1800000" algn="tl" rotWithShape="0">
                    <a:srgbClr val="000000">
                      <a:alpha val="40000"/>
                    </a:srgbClr>
                  </a:outerShdw>
                </a:effectLst>
              </a:rPr>
              <a:t>ALERTA TEMPRANA</a:t>
            </a:r>
            <a:endParaRPr lang="es-DO" b="1" dirty="0">
              <a:ln w="12700">
                <a:solidFill>
                  <a:schemeClr val="tx2">
                    <a:satMod val="155000"/>
                  </a:schemeClr>
                </a:solidFill>
                <a:prstDash val="solid"/>
              </a:ln>
              <a:solidFill>
                <a:schemeClr val="bg2">
                  <a:tint val="85000"/>
                  <a:satMod val="155000"/>
                </a:schemeClr>
              </a:solidFill>
              <a:effectLst>
                <a:glow rad="228600">
                  <a:schemeClr val="accent4">
                    <a:satMod val="175000"/>
                    <a:alpha val="40000"/>
                  </a:schemeClr>
                </a:glow>
                <a:outerShdw blurRad="41275" dist="20320" dir="1800000" algn="tl" rotWithShape="0">
                  <a:srgbClr val="000000">
                    <a:alpha val="40000"/>
                  </a:srgbClr>
                </a:outerShdw>
              </a:effectLst>
            </a:endParaRPr>
          </a:p>
        </p:txBody>
      </p:sp>
      <p:grpSp>
        <p:nvGrpSpPr>
          <p:cNvPr id="9" name="8 Grupo"/>
          <p:cNvGrpSpPr/>
          <p:nvPr/>
        </p:nvGrpSpPr>
        <p:grpSpPr>
          <a:xfrm>
            <a:off x="3581400" y="1143000"/>
            <a:ext cx="2912102" cy="5715000"/>
            <a:chOff x="3581400" y="1143000"/>
            <a:chExt cx="2912102" cy="5715000"/>
          </a:xfrm>
        </p:grpSpPr>
        <p:pic>
          <p:nvPicPr>
            <p:cNvPr id="3076" name="Picture 4"/>
            <p:cNvPicPr>
              <a:picLocks noChangeAspect="1" noChangeArrowheads="1"/>
            </p:cNvPicPr>
            <p:nvPr/>
          </p:nvPicPr>
          <p:blipFill>
            <a:blip r:embed="rId4">
              <a:clrChange>
                <a:clrFrom>
                  <a:srgbClr val="FFFFFF"/>
                </a:clrFrom>
                <a:clrTo>
                  <a:srgbClr val="FFFFFF">
                    <a:alpha val="0"/>
                  </a:srgbClr>
                </a:clrTo>
              </a:clrChange>
            </a:blip>
            <a:srcRect b="6250"/>
            <a:stretch>
              <a:fillRect/>
            </a:stretch>
          </p:blipFill>
          <p:spPr bwMode="auto">
            <a:xfrm>
              <a:off x="3581400" y="1143000"/>
              <a:ext cx="2912102" cy="5715000"/>
            </a:xfrm>
            <a:prstGeom prst="rect">
              <a:avLst/>
            </a:prstGeom>
            <a:noFill/>
            <a:ln w="9525">
              <a:noFill/>
              <a:miter lim="800000"/>
              <a:headEnd/>
              <a:tailEnd/>
            </a:ln>
            <a:effectLst>
              <a:softEdge rad="63500"/>
            </a:effectLst>
          </p:spPr>
        </p:pic>
        <p:sp>
          <p:nvSpPr>
            <p:cNvPr id="7" name="6 CuadroTexto"/>
            <p:cNvSpPr txBox="1"/>
            <p:nvPr/>
          </p:nvSpPr>
          <p:spPr>
            <a:xfrm>
              <a:off x="4062696" y="1729740"/>
              <a:ext cx="1908000" cy="2385060"/>
            </a:xfrm>
            <a:prstGeom prst="rect">
              <a:avLst/>
            </a:prstGeom>
            <a:solidFill>
              <a:srgbClr val="FF3300"/>
            </a:solidFill>
          </p:spPr>
          <p:txBody>
            <a:bodyPr wrap="square" rtlCol="0">
              <a:spAutoFit/>
            </a:bodyPr>
            <a:lstStyle/>
            <a:p>
              <a:r>
                <a:rPr lang="es-DO" sz="1600" b="1" dirty="0" smtClean="0">
                  <a:solidFill>
                    <a:schemeClr val="bg1"/>
                  </a:solidFill>
                  <a:effectLst>
                    <a:outerShdw blurRad="38100" dist="38100" dir="2700000" algn="tl">
                      <a:srgbClr val="000000">
                        <a:alpha val="43137"/>
                      </a:srgbClr>
                    </a:outerShdw>
                  </a:effectLst>
                </a:rPr>
                <a:t>000</a:t>
              </a:r>
            </a:p>
            <a:p>
              <a:r>
                <a:rPr lang="es-DO" sz="1600" b="1" dirty="0" smtClean="0">
                  <a:solidFill>
                    <a:schemeClr val="bg1"/>
                  </a:solidFill>
                  <a:effectLst>
                    <a:outerShdw blurRad="38100" dist="38100" dir="2700000" algn="tl">
                      <a:srgbClr val="000000">
                        <a:alpha val="43137"/>
                      </a:srgbClr>
                    </a:outerShdw>
                  </a:effectLst>
                </a:rPr>
                <a:t>Para prevenir influenza: Lava tus manos con jabón y  tapa tu  boca con </a:t>
              </a:r>
              <a:r>
                <a:rPr lang="es-DO" sz="1600" b="1" dirty="0" err="1" smtClean="0">
                  <a:solidFill>
                    <a:schemeClr val="bg1"/>
                  </a:solidFill>
                  <a:effectLst>
                    <a:outerShdw blurRad="38100" dist="38100" dir="2700000" algn="tl">
                      <a:srgbClr val="000000">
                        <a:alpha val="43137"/>
                      </a:srgbClr>
                    </a:outerShdw>
                  </a:effectLst>
                </a:rPr>
                <a:t>panuelo</a:t>
              </a:r>
              <a:r>
                <a:rPr lang="es-DO" sz="1600" b="1" dirty="0" smtClean="0">
                  <a:solidFill>
                    <a:schemeClr val="bg1"/>
                  </a:solidFill>
                  <a:effectLst>
                    <a:outerShdw blurRad="38100" dist="38100" dir="2700000" algn="tl">
                      <a:srgbClr val="000000">
                        <a:alpha val="43137"/>
                      </a:srgbClr>
                    </a:outerShdw>
                  </a:effectLst>
                </a:rPr>
                <a:t> al toser o estornudar. Mensaje de </a:t>
              </a:r>
              <a:endParaRPr lang="es-DO" sz="1600" b="1" dirty="0">
                <a:solidFill>
                  <a:schemeClr val="bg1"/>
                </a:solidFill>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0" y="0"/>
            <a:ext cx="9144000" cy="533400"/>
          </a:xfrm>
          <a:prstGeom prst="rect">
            <a:avLst/>
          </a:prstGeom>
        </p:spPr>
        <p:txBody>
          <a:bodyPr vert="horz" lIns="0" rIns="0" bIns="0" rtlCol="0" anchor="ctr">
            <a:noAutofit/>
          </a:bodyPr>
          <a:lstStyle/>
          <a:p>
            <a:pPr lvl="0" algn="ctr">
              <a:spcBef>
                <a:spcPct val="0"/>
              </a:spcBef>
              <a:defRPr/>
            </a:pPr>
            <a:r>
              <a:rPr lang="en-GB" sz="40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Salas </a:t>
            </a:r>
            <a:r>
              <a:rPr lang="en-GB" sz="4000" dirty="0" err="1"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Instituciones</a:t>
            </a:r>
            <a:r>
              <a:rPr lang="en-GB" sz="40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 </a:t>
            </a:r>
            <a:r>
              <a:rPr lang="en-GB" sz="4000" dirty="0" err="1"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Castrenses</a:t>
            </a:r>
            <a:r>
              <a:rPr lang="en-GB" sz="40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 </a:t>
            </a:r>
            <a:endParaRPr lang="es-NI" sz="4000" dirty="0">
              <a:solidFill>
                <a:schemeClr val="tx2">
                  <a:satMod val="130000"/>
                </a:schemeClr>
              </a:solidFill>
              <a:effectLst>
                <a:outerShdw blurRad="50000" dist="30000" dir="5400000" algn="tl" rotWithShape="0">
                  <a:srgbClr val="000000">
                    <a:alpha val="30000"/>
                  </a:srgbClr>
                </a:outerShdw>
              </a:effectLst>
              <a:latin typeface="+mj-lt"/>
              <a:ea typeface="+mj-ea"/>
              <a:cs typeface="+mj-cs"/>
            </a:endParaRPr>
          </a:p>
        </p:txBody>
      </p:sp>
      <p:pic>
        <p:nvPicPr>
          <p:cNvPr id="6" name="Content Placeholder 3" descr="Militares.jpeg"/>
          <p:cNvPicPr>
            <a:picLocks noGrp="1" noChangeAspect="1"/>
          </p:cNvPicPr>
          <p:nvPr>
            <p:ph idx="1"/>
          </p:nvPr>
        </p:nvPicPr>
        <p:blipFill>
          <a:blip r:embed="rId3"/>
          <a:stretch>
            <a:fillRect/>
          </a:stretch>
        </p:blipFill>
        <p:spPr>
          <a:xfrm>
            <a:off x="76200" y="762000"/>
            <a:ext cx="8991600" cy="599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Content Placeholder 3" descr="No Videntes.jpeg"/>
          <p:cNvPicPr>
            <a:picLocks noGrp="1" noChangeAspect="1"/>
          </p:cNvPicPr>
          <p:nvPr>
            <p:ph idx="1"/>
          </p:nvPr>
        </p:nvPicPr>
        <p:blipFill>
          <a:blip r:embed="rId3"/>
          <a:srcRect l="4446" r="6640"/>
          <a:stretch>
            <a:fillRect/>
          </a:stretch>
        </p:blipFill>
        <p:spPr>
          <a:xfrm>
            <a:off x="0" y="0"/>
            <a:ext cx="9144000" cy="6858000"/>
          </a:xfrm>
          <a:effectLst>
            <a:outerShdw blurRad="190500" algn="tl" rotWithShape="0">
              <a:srgbClr val="000000">
                <a:alpha val="70000"/>
              </a:srgbClr>
            </a:outerShdw>
          </a:effectLst>
        </p:spPr>
      </p:pic>
      <p:sp>
        <p:nvSpPr>
          <p:cNvPr id="4" name="Title 1"/>
          <p:cNvSpPr txBox="1">
            <a:spLocks/>
          </p:cNvSpPr>
          <p:nvPr/>
        </p:nvSpPr>
        <p:spPr>
          <a:xfrm>
            <a:off x="0" y="0"/>
            <a:ext cx="9144000" cy="533400"/>
          </a:xfrm>
          <a:prstGeom prst="rect">
            <a:avLst/>
          </a:prstGeom>
        </p:spPr>
        <p:txBody>
          <a:bodyPr vert="horz" lIns="0" rIns="0" bIns="0" rtlCol="0" anchor="ctr">
            <a:noAutofit/>
          </a:bodyPr>
          <a:lstStyle/>
          <a:p>
            <a:pPr lvl="0" algn="ctr">
              <a:spcBef>
                <a:spcPct val="0"/>
              </a:spcBef>
              <a:defRPr/>
            </a:pPr>
            <a:r>
              <a:rPr lang="es-DO" sz="40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Servicios a personas discapacitadas</a:t>
            </a:r>
            <a:endParaRPr lang="es-NI" sz="4000" dirty="0">
              <a:solidFill>
                <a:schemeClr val="tx2">
                  <a:satMod val="130000"/>
                </a:schemeClr>
              </a:solidFill>
              <a:effectLst>
                <a:outerShdw blurRad="50000" dist="30000" dir="5400000" algn="tl" rotWithShape="0">
                  <a:srgbClr val="000000">
                    <a:alpha val="30000"/>
                  </a:srgbClr>
                </a:outerShdw>
              </a:effectLst>
              <a:latin typeface="+mj-lt"/>
              <a:ea typeface="+mj-ea"/>
              <a:cs typeface="+mj-cs"/>
            </a:endParaRPr>
          </a:p>
        </p:txBody>
      </p:sp>
      <p:pic>
        <p:nvPicPr>
          <p:cNvPr id="8" name="7 Imagen" descr="Asociación de Personas con Discapacidad Físico Motora.JPG"/>
          <p:cNvPicPr>
            <a:picLocks noChangeAspect="1"/>
          </p:cNvPicPr>
          <p:nvPr/>
        </p:nvPicPr>
        <p:blipFill>
          <a:blip r:embed="rId4"/>
          <a:srcRect b="9735"/>
          <a:stretch>
            <a:fillRect/>
          </a:stretch>
        </p:blipFill>
        <p:spPr>
          <a:xfrm>
            <a:off x="4343400" y="533400"/>
            <a:ext cx="4419600" cy="6016370"/>
          </a:xfrm>
          <a:prstGeom prst="rect">
            <a:avLst/>
          </a:prstGeom>
          <a:ln>
            <a:noFill/>
          </a:ln>
          <a:effectLst>
            <a:glow rad="63500">
              <a:schemeClr val="accent1">
                <a:satMod val="175000"/>
                <a:alpha val="40000"/>
              </a:schemeClr>
            </a:glow>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990600" y="0"/>
            <a:ext cx="8153400" cy="533400"/>
          </a:xfrm>
          <a:prstGeom prst="rect">
            <a:avLst/>
          </a:prstGeom>
        </p:spPr>
        <p:txBody>
          <a:bodyPr vert="horz" lIns="0" rIns="0" bIns="0" rtlCol="0" anchor="ctr">
            <a:noAutofit/>
          </a:bodyPr>
          <a:lstStyle/>
          <a:p>
            <a:pPr lvl="0" algn="ctr">
              <a:spcBef>
                <a:spcPct val="0"/>
              </a:spcBef>
              <a:defRPr/>
            </a:pPr>
            <a:r>
              <a:rPr lang="es-DO" sz="40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Testimonio María Antonia</a:t>
            </a:r>
            <a:endParaRPr lang="es-NI" sz="4000" dirty="0">
              <a:solidFill>
                <a:schemeClr val="tx2">
                  <a:satMod val="130000"/>
                </a:schemeClr>
              </a:solidFill>
              <a:effectLst>
                <a:outerShdw blurRad="50000" dist="30000" dir="5400000" algn="tl" rotWithShape="0">
                  <a:srgbClr val="000000">
                    <a:alpha val="30000"/>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4 Diagrama"/>
          <p:cNvGraphicFramePr/>
          <p:nvPr/>
        </p:nvGraphicFramePr>
        <p:xfrm>
          <a:off x="1447800" y="1905000"/>
          <a:ext cx="7315200" cy="3047999"/>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4" name="3 Imagen" descr="Aplausos_gif.gif"/>
          <p:cNvPicPr>
            <a:picLocks noChangeAspect="1"/>
          </p:cNvPicPr>
          <p:nvPr/>
        </p:nvPicPr>
        <p:blipFill>
          <a:blip r:embed="rId7"/>
          <a:stretch>
            <a:fillRect/>
          </a:stretch>
        </p:blipFill>
        <p:spPr>
          <a:xfrm>
            <a:off x="1828800" y="2743200"/>
            <a:ext cx="1314450" cy="131445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1066800" y="457200"/>
            <a:ext cx="3429000" cy="5867400"/>
          </a:xfrm>
          <a:prstGeom prst="rect">
            <a:avLst/>
          </a:prstGeom>
        </p:spPr>
        <p:txBody>
          <a:bodyPr vert="horz" l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Arial" pitchFamily="34" charset="0"/>
              </a:rPr>
              <a:t>De la  Pre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Arial" pitchFamily="34" charset="0"/>
              </a:rPr>
              <a:t>a la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Arial" pitchFamily="34" charset="0"/>
              </a:rPr>
              <a:t>Post</a:t>
            </a:r>
            <a:r>
              <a:rPr lang="en-GB" sz="4400" b="1" spc="5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Arial" pitchFamily="34" charset="0"/>
              </a:rPr>
              <a:t>-</a:t>
            </a:r>
            <a:r>
              <a:rPr lang="en-GB" sz="4400" b="1" spc="50" baseline="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Arial" pitchFamily="34" charset="0"/>
              </a:rPr>
              <a:t>modernidad</a:t>
            </a:r>
            <a:endParaRPr lang="en-GB" sz="4400" b="1" spc="5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NI" sz="4400" b="1" i="0" u="none" strike="noStrike" kern="1200" spc="50" normalizeH="0" baseline="0" noProof="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mj-cs"/>
            </a:endParaRPr>
          </a:p>
        </p:txBody>
      </p:sp>
      <p:pic>
        <p:nvPicPr>
          <p:cNvPr id="151553" name="Picture 1" descr="C:\Carpeta de Datos\Presentaciones y discursos\Republica Dominicana\Dr. Vargas\Dr. Vargas Television 4 de Diciembre de 2008\New Folder (2)\DSC_0158.JPG"/>
          <p:cNvPicPr>
            <a:picLocks noGrp="1" noChangeAspect="1" noChangeArrowheads="1"/>
          </p:cNvPicPr>
          <p:nvPr>
            <p:ph idx="4294967295"/>
          </p:nvPr>
        </p:nvPicPr>
        <p:blipFill>
          <a:blip r:embed="rId3" cstate="print"/>
          <a:stretch>
            <a:fillRect/>
          </a:stretch>
        </p:blipFill>
        <p:spPr bwMode="auto">
          <a:xfrm>
            <a:off x="4648200" y="152400"/>
            <a:ext cx="4343977" cy="6553200"/>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6 Marcador de contenido" descr="indotel.png"/>
          <p:cNvPicPr>
            <a:picLocks noGrp="1" noChangeAspect="1"/>
          </p:cNvPicPr>
          <p:nvPr>
            <p:ph idx="4294967295"/>
          </p:nvPr>
        </p:nvPicPr>
        <p:blipFill>
          <a:blip r:embed="rId3"/>
          <a:stretch>
            <a:fillRect/>
          </a:stretch>
        </p:blipFill>
        <p:spPr>
          <a:xfrm>
            <a:off x="3220266" y="309563"/>
            <a:ext cx="3775075" cy="1035050"/>
          </a:xfrm>
        </p:spPr>
      </p:pic>
      <p:grpSp>
        <p:nvGrpSpPr>
          <p:cNvPr id="8" name="7 Grupo"/>
          <p:cNvGrpSpPr/>
          <p:nvPr/>
        </p:nvGrpSpPr>
        <p:grpSpPr>
          <a:xfrm>
            <a:off x="1600200" y="3429000"/>
            <a:ext cx="7086599" cy="1196909"/>
            <a:chOff x="0" y="58455"/>
            <a:chExt cx="7086599" cy="1196909"/>
          </a:xfrm>
          <a:scene3d>
            <a:camera prst="orthographicFront"/>
            <a:lightRig rig="flat" dir="t"/>
          </a:scene3d>
        </p:grpSpPr>
        <p:sp>
          <p:nvSpPr>
            <p:cNvPr id="9" name="8 Rectángulo redondeado"/>
            <p:cNvSpPr/>
            <p:nvPr/>
          </p:nvSpPr>
          <p:spPr>
            <a:xfrm>
              <a:off x="0" y="58455"/>
              <a:ext cx="7086599" cy="1196909"/>
            </a:xfrm>
            <a:prstGeom prst="round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0" name="9 Rectángulo"/>
            <p:cNvSpPr/>
            <p:nvPr/>
          </p:nvSpPr>
          <p:spPr>
            <a:xfrm>
              <a:off x="58428" y="116883"/>
              <a:ext cx="6969743" cy="108005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2800" dirty="0" smtClean="0"/>
                <a:t>PERMITIR QUE TODA LA POBLACIÓN, SIN EXCEPCIÓN, TENGA LA POSIBILIDAD DE UTILIZARLA</a:t>
              </a:r>
              <a:endParaRPr lang="es-DO" sz="2800" kern="1200" dirty="0"/>
            </a:p>
          </p:txBody>
        </p:sp>
      </p:grpSp>
      <p:grpSp>
        <p:nvGrpSpPr>
          <p:cNvPr id="11" name="10 Grupo"/>
          <p:cNvGrpSpPr/>
          <p:nvPr/>
        </p:nvGrpSpPr>
        <p:grpSpPr>
          <a:xfrm>
            <a:off x="1600200" y="1981200"/>
            <a:ext cx="7086599" cy="1196909"/>
            <a:chOff x="0" y="1344645"/>
            <a:chExt cx="7086599" cy="1196909"/>
          </a:xfrm>
          <a:scene3d>
            <a:camera prst="orthographicFront"/>
            <a:lightRig rig="flat" dir="t"/>
          </a:scene3d>
        </p:grpSpPr>
        <p:sp>
          <p:nvSpPr>
            <p:cNvPr id="12" name="11 Rectángulo redondeado"/>
            <p:cNvSpPr/>
            <p:nvPr/>
          </p:nvSpPr>
          <p:spPr>
            <a:xfrm>
              <a:off x="0" y="1344645"/>
              <a:ext cx="7086599" cy="1196909"/>
            </a:xfrm>
            <a:prstGeom prst="roundRect">
              <a:avLst/>
            </a:prstGeom>
            <a:sp3d prstMaterial="dkEdge">
              <a:bevelT w="8200" h="38100"/>
            </a:sp3d>
          </p:spPr>
          <p:style>
            <a:lnRef idx="0">
              <a:schemeClr val="lt1">
                <a:hueOff val="0"/>
                <a:satOff val="0"/>
                <a:lumOff val="0"/>
                <a:alphaOff val="0"/>
              </a:schemeClr>
            </a:lnRef>
            <a:fillRef idx="2">
              <a:schemeClr val="accent2">
                <a:hueOff val="9504421"/>
                <a:satOff val="-18343"/>
                <a:lumOff val="-2355"/>
                <a:alphaOff val="0"/>
              </a:schemeClr>
            </a:fillRef>
            <a:effectRef idx="1">
              <a:schemeClr val="accent2">
                <a:hueOff val="9504421"/>
                <a:satOff val="-18343"/>
                <a:lumOff val="-2355"/>
                <a:alphaOff val="0"/>
              </a:schemeClr>
            </a:effectRef>
            <a:fontRef idx="minor">
              <a:schemeClr val="dk1"/>
            </a:fontRef>
          </p:style>
        </p:sp>
        <p:sp>
          <p:nvSpPr>
            <p:cNvPr id="13" name="12 Rectángulo"/>
            <p:cNvSpPr/>
            <p:nvPr/>
          </p:nvSpPr>
          <p:spPr>
            <a:xfrm>
              <a:off x="58428" y="1403073"/>
              <a:ext cx="6969743" cy="108005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8110" tIns="118110" rIns="118110" bIns="118110" numCol="1" spcCol="1270" anchor="ctr" anchorCtr="0">
              <a:noAutofit/>
            </a:bodyPr>
            <a:lstStyle/>
            <a:p>
              <a:pPr lvl="0" defTabSz="1377950">
                <a:lnSpc>
                  <a:spcPct val="90000"/>
                </a:lnSpc>
                <a:spcBef>
                  <a:spcPct val="0"/>
                </a:spcBef>
                <a:spcAft>
                  <a:spcPct val="35000"/>
                </a:spcAft>
              </a:pPr>
              <a:r>
                <a:rPr lang="es-ES" sz="3200" dirty="0" smtClean="0"/>
                <a:t>PROMOVER LA AMPLIACIÓN DE LA COBERTURA DE INFRAESTRUCTURA</a:t>
              </a:r>
              <a:endParaRPr lang="es-DO" sz="3100" kern="1200" dirty="0"/>
            </a:p>
          </p:txBody>
        </p:sp>
      </p:grpSp>
      <p:grpSp>
        <p:nvGrpSpPr>
          <p:cNvPr id="14" name="13 Grupo"/>
          <p:cNvGrpSpPr/>
          <p:nvPr/>
        </p:nvGrpSpPr>
        <p:grpSpPr>
          <a:xfrm>
            <a:off x="1600200" y="4876800"/>
            <a:ext cx="7086599" cy="1196909"/>
            <a:chOff x="0" y="2630835"/>
            <a:chExt cx="7086599" cy="1196909"/>
          </a:xfrm>
          <a:scene3d>
            <a:camera prst="orthographicFront"/>
            <a:lightRig rig="flat" dir="t"/>
          </a:scene3d>
        </p:grpSpPr>
        <p:sp>
          <p:nvSpPr>
            <p:cNvPr id="15" name="14 Rectángulo redondeado"/>
            <p:cNvSpPr/>
            <p:nvPr/>
          </p:nvSpPr>
          <p:spPr>
            <a:xfrm>
              <a:off x="0" y="2630835"/>
              <a:ext cx="7086599" cy="1196909"/>
            </a:xfrm>
            <a:prstGeom prst="roundRect">
              <a:avLst/>
            </a:prstGeom>
            <a:sp3d prstMaterial="dkEdge">
              <a:bevelT w="8200" h="38100"/>
            </a:sp3d>
          </p:spPr>
          <p:style>
            <a:lnRef idx="0">
              <a:schemeClr val="lt1">
                <a:hueOff val="0"/>
                <a:satOff val="0"/>
                <a:lumOff val="0"/>
                <a:alphaOff val="0"/>
              </a:schemeClr>
            </a:lnRef>
            <a:fillRef idx="2">
              <a:schemeClr val="accent2">
                <a:hueOff val="19008842"/>
                <a:satOff val="-36686"/>
                <a:lumOff val="-4710"/>
                <a:alphaOff val="0"/>
              </a:schemeClr>
            </a:fillRef>
            <a:effectRef idx="1">
              <a:schemeClr val="accent2">
                <a:hueOff val="19008842"/>
                <a:satOff val="-36686"/>
                <a:lumOff val="-4710"/>
                <a:alphaOff val="0"/>
              </a:schemeClr>
            </a:effectRef>
            <a:fontRef idx="minor">
              <a:schemeClr val="dk1"/>
            </a:fontRef>
          </p:style>
        </p:sp>
        <p:sp>
          <p:nvSpPr>
            <p:cNvPr id="16" name="15 Rectángulo"/>
            <p:cNvSpPr/>
            <p:nvPr/>
          </p:nvSpPr>
          <p:spPr>
            <a:xfrm>
              <a:off x="58428" y="2689263"/>
              <a:ext cx="6969743" cy="108005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s-ES" sz="3100" kern="1200" dirty="0" smtClean="0"/>
                <a:t>FORMAR JÓVENES EMPRENDEDORES</a:t>
              </a:r>
              <a:endParaRPr lang="es-DO" sz="3100" kern="1200"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7 Rectángulo"/>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graphicFrame>
        <p:nvGraphicFramePr>
          <p:cNvPr id="9" name="8 Diagrama"/>
          <p:cNvGraphicFramePr/>
          <p:nvPr/>
        </p:nvGraphicFramePr>
        <p:xfrm>
          <a:off x="304800" y="1447800"/>
          <a:ext cx="3352800" cy="65935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aphicFrame>
        <p:nvGraphicFramePr>
          <p:cNvPr id="10" name="9 Diagrama"/>
          <p:cNvGraphicFramePr/>
          <p:nvPr/>
        </p:nvGraphicFramePr>
        <p:xfrm>
          <a:off x="4876800" y="1447800"/>
          <a:ext cx="3508375" cy="654843"/>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pic>
        <p:nvPicPr>
          <p:cNvPr id="19" name="18 Marcador de contenido" descr="tricom.jpg"/>
          <p:cNvPicPr>
            <a:picLocks noGrp="1" noChangeAspect="1"/>
          </p:cNvPicPr>
          <p:nvPr>
            <p:ph sz="quarter" idx="2"/>
          </p:nvPr>
        </p:nvPicPr>
        <p:blipFill>
          <a:blip r:embed="rId11"/>
          <a:srcRect/>
          <a:stretch>
            <a:fillRect/>
          </a:stretch>
        </p:blipFill>
        <p:spPr>
          <a:xfrm>
            <a:off x="533400" y="3810000"/>
            <a:ext cx="2592388" cy="1316038"/>
          </a:xfrm>
        </p:spPr>
      </p:pic>
      <p:pic>
        <p:nvPicPr>
          <p:cNvPr id="20" name="20 Imagen" descr="logo_codetel_thumb.gif"/>
          <p:cNvPicPr>
            <a:picLocks noChangeAspect="1"/>
          </p:cNvPicPr>
          <p:nvPr/>
        </p:nvPicPr>
        <p:blipFill>
          <a:blip r:embed="rId12"/>
          <a:srcRect t="44000" r="34946"/>
          <a:stretch>
            <a:fillRect/>
          </a:stretch>
        </p:blipFill>
        <p:spPr bwMode="auto">
          <a:xfrm>
            <a:off x="428625" y="2971800"/>
            <a:ext cx="2390775" cy="600075"/>
          </a:xfrm>
          <a:prstGeom prst="rect">
            <a:avLst/>
          </a:prstGeom>
          <a:noFill/>
          <a:ln w="9525">
            <a:noFill/>
            <a:miter lim="800000"/>
            <a:headEnd/>
            <a:tailEnd/>
          </a:ln>
        </p:spPr>
      </p:pic>
      <p:sp>
        <p:nvSpPr>
          <p:cNvPr id="21" name="Title 1"/>
          <p:cNvSpPr txBox="1">
            <a:spLocks/>
          </p:cNvSpPr>
          <p:nvPr/>
        </p:nvSpPr>
        <p:spPr>
          <a:xfrm>
            <a:off x="0" y="0"/>
            <a:ext cx="9144000" cy="990600"/>
          </a:xfrm>
          <a:prstGeom prst="rect">
            <a:avLst/>
          </a:prstGeom>
        </p:spPr>
        <p:style>
          <a:lnRef idx="3">
            <a:schemeClr val="lt1"/>
          </a:lnRef>
          <a:fillRef idx="1">
            <a:schemeClr val="accent6"/>
          </a:fillRef>
          <a:effectRef idx="1">
            <a:schemeClr val="accent6"/>
          </a:effectRef>
          <a:fontRef idx="minor">
            <a:schemeClr val="lt1"/>
          </a:fontRef>
        </p:style>
        <p:txBody>
          <a:bodyPr vert="horz" lIns="0" rIns="0" bIns="0" rtlCol="0" anchor="ctr">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5400" i="0" u="none" strike="noStrike" kern="1200" normalizeH="0" baseline="0" noProof="0" dirty="0" err="1"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38100" dist="38100" dir="2700000" algn="tl">
                    <a:srgbClr val="000000">
                      <a:alpha val="43137"/>
                    </a:srgbClr>
                  </a:outerShdw>
                </a:effectLst>
                <a:uLnTx/>
                <a:uFillTx/>
                <a:latin typeface="+mj-lt"/>
                <a:ea typeface="+mj-ea"/>
                <a:cs typeface="Arial" pitchFamily="34" charset="0"/>
              </a:rPr>
              <a:t>Aumento</a:t>
            </a:r>
            <a:r>
              <a:rPr kumimoji="0" lang="en-GB" sz="5400" i="0" u="none" strike="noStrike" kern="1200" normalizeH="0" baseline="0" noProof="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38100" dist="38100" dir="2700000" algn="tl">
                    <a:srgbClr val="000000">
                      <a:alpha val="43137"/>
                    </a:srgbClr>
                  </a:outerShdw>
                </a:effectLst>
                <a:uLnTx/>
                <a:uFillTx/>
                <a:latin typeface="+mj-lt"/>
                <a:ea typeface="+mj-ea"/>
                <a:cs typeface="Arial" pitchFamily="34" charset="0"/>
              </a:rPr>
              <a:t> de la </a:t>
            </a:r>
            <a:r>
              <a:rPr kumimoji="0" lang="en-GB" sz="5400" i="0" u="none" strike="noStrike" kern="1200" normalizeH="0" baseline="0" noProof="0" dirty="0" err="1"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38100" dist="38100" dir="2700000" algn="tl">
                    <a:srgbClr val="000000">
                      <a:alpha val="43137"/>
                    </a:srgbClr>
                  </a:outerShdw>
                </a:effectLst>
                <a:uLnTx/>
                <a:uFillTx/>
                <a:latin typeface="+mj-lt"/>
                <a:ea typeface="+mj-ea"/>
                <a:cs typeface="Arial" pitchFamily="34" charset="0"/>
              </a:rPr>
              <a:t>competencia</a:t>
            </a:r>
            <a:endParaRPr kumimoji="0" lang="es-NI" sz="5400" i="0" u="none" strike="noStrike" kern="1200" normalizeH="0" baseline="0" noProof="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38100" dist="38100" dir="2700000" algn="tl">
                  <a:srgbClr val="000000">
                    <a:alpha val="43137"/>
                  </a:srgbClr>
                </a:outerShdw>
              </a:effectLst>
              <a:uLnTx/>
              <a:uFillTx/>
              <a:latin typeface="+mj-lt"/>
              <a:ea typeface="+mj-ea"/>
              <a:cs typeface="+mj-cs"/>
            </a:endParaRPr>
          </a:p>
        </p:txBody>
      </p:sp>
      <p:grpSp>
        <p:nvGrpSpPr>
          <p:cNvPr id="12" name="11 Grupo"/>
          <p:cNvGrpSpPr/>
          <p:nvPr/>
        </p:nvGrpSpPr>
        <p:grpSpPr>
          <a:xfrm>
            <a:off x="4267200" y="2300287"/>
            <a:ext cx="4572000" cy="4557713"/>
            <a:chOff x="4267200" y="2300287"/>
            <a:chExt cx="4572000" cy="4557713"/>
          </a:xfrm>
        </p:grpSpPr>
        <p:pic>
          <p:nvPicPr>
            <p:cNvPr id="22" name="Picture 2"/>
            <p:cNvPicPr>
              <a:picLocks noChangeAspect="1" noChangeArrowheads="1"/>
            </p:cNvPicPr>
            <p:nvPr/>
          </p:nvPicPr>
          <p:blipFill>
            <a:blip r:embed="rId13">
              <a:clrChange>
                <a:clrFrom>
                  <a:srgbClr val="FAFAFA"/>
                </a:clrFrom>
                <a:clrTo>
                  <a:srgbClr val="FAFAFA">
                    <a:alpha val="0"/>
                  </a:srgbClr>
                </a:clrTo>
              </a:clrChange>
            </a:blip>
            <a:srcRect/>
            <a:stretch>
              <a:fillRect/>
            </a:stretch>
          </p:blipFill>
          <p:spPr bwMode="auto">
            <a:xfrm>
              <a:off x="4267200" y="2300287"/>
              <a:ext cx="4572000" cy="4557713"/>
            </a:xfrm>
            <a:prstGeom prst="rect">
              <a:avLst/>
            </a:prstGeom>
            <a:noFill/>
            <a:ln w="9525">
              <a:noFill/>
              <a:miter lim="800000"/>
              <a:headEnd/>
              <a:tailEnd/>
            </a:ln>
            <a:effectLst/>
          </p:spPr>
        </p:pic>
        <p:pic>
          <p:nvPicPr>
            <p:cNvPr id="4098" name="Picture 2"/>
            <p:cNvPicPr>
              <a:picLocks noChangeAspect="1" noChangeArrowheads="1"/>
            </p:cNvPicPr>
            <p:nvPr/>
          </p:nvPicPr>
          <p:blipFill>
            <a:blip r:embed="rId14"/>
            <a:srcRect l="12500" t="43522" r="20833" b="24089"/>
            <a:stretch>
              <a:fillRect/>
            </a:stretch>
          </p:blipFill>
          <p:spPr bwMode="auto">
            <a:xfrm>
              <a:off x="4419600" y="4343400"/>
              <a:ext cx="1219200" cy="381000"/>
            </a:xfrm>
            <a:prstGeom prst="rect">
              <a:avLst/>
            </a:prstGeom>
            <a:noFill/>
            <a:ln w="9525">
              <a:noFill/>
              <a:miter lim="800000"/>
              <a:headEnd/>
              <a:tailEnd/>
            </a:ln>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76200" y="457200"/>
            <a:ext cx="4343400" cy="715962"/>
          </a:xfrm>
          <a:noFill/>
          <a:ln>
            <a:noFill/>
          </a:ln>
        </p:spPr>
        <p:txBody>
          <a:bodyPr>
            <a:noAutofit/>
          </a:bodyPr>
          <a:lstStyle/>
          <a:p>
            <a:pPr algn="ctr"/>
            <a:r>
              <a:rPr lang="es-DO"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Arroyo dulce, </a:t>
            </a:r>
          </a:p>
          <a:p>
            <a:pPr algn="ctr"/>
            <a:r>
              <a:rPr lang="es-DO"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Barahona</a:t>
            </a:r>
            <a:endParaRPr lang="es-DO"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ext Placeholder 7"/>
          <p:cNvSpPr>
            <a:spLocks noGrp="1"/>
          </p:cNvSpPr>
          <p:nvPr>
            <p:ph type="body" sz="half" idx="3"/>
          </p:nvPr>
        </p:nvSpPr>
        <p:spPr>
          <a:xfrm>
            <a:off x="4495800" y="2971800"/>
            <a:ext cx="4343400" cy="685800"/>
          </a:xfrm>
          <a:noFill/>
          <a:ln w="10795">
            <a:noFill/>
            <a:miter lim="800000"/>
          </a:ln>
        </p:spPr>
        <p:txBody>
          <a:bodyPr anchor="ctr">
            <a:noAutofit/>
          </a:bodyPr>
          <a:lstStyle/>
          <a:p>
            <a:pPr algn="ctr"/>
            <a:r>
              <a:rPr lang="es-DO"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Daniela en Arroyo Toro,</a:t>
            </a:r>
          </a:p>
          <a:p>
            <a:pPr algn="ctr"/>
            <a:r>
              <a:rPr lang="es-DO"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Bonao</a:t>
            </a:r>
            <a:endParaRPr lang="es-DO"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2225" name="Picture 1" descr="I:\Carpeta de Datos\UIT\Fotos\DSC02281.JPG"/>
          <p:cNvPicPr>
            <a:picLocks noGrp="1" noChangeAspect="1" noChangeArrowheads="1"/>
          </p:cNvPicPr>
          <p:nvPr>
            <p:ph sz="quarter" idx="2"/>
          </p:nvPr>
        </p:nvPicPr>
        <p:blipFill>
          <a:blip r:embed="rId3" cstate="print"/>
          <a:srcRect r="4845"/>
          <a:stretch>
            <a:fillRect/>
          </a:stretch>
        </p:blipFill>
        <p:spPr bwMode="auto">
          <a:xfrm>
            <a:off x="0" y="1219200"/>
            <a:ext cx="4419600" cy="3096419"/>
          </a:xfrm>
          <a:prstGeom prst="rect">
            <a:avLst/>
          </a:prstGeom>
          <a:ln>
            <a:noFill/>
          </a:ln>
          <a:effectLst>
            <a:softEdge rad="112500"/>
          </a:effectLst>
        </p:spPr>
      </p:pic>
      <p:pic>
        <p:nvPicPr>
          <p:cNvPr id="52226" name="Picture 2" descr="I:\Carpeta de Datos\UIT\Fotos\DSC06183.JPG"/>
          <p:cNvPicPr>
            <a:picLocks noGrp="1" noChangeAspect="1" noChangeArrowheads="1"/>
          </p:cNvPicPr>
          <p:nvPr>
            <p:ph sz="quarter" idx="4"/>
          </p:nvPr>
        </p:nvPicPr>
        <p:blipFill>
          <a:blip r:embed="rId4" cstate="print"/>
          <a:stretch>
            <a:fillRect/>
          </a:stretch>
        </p:blipFill>
        <p:spPr bwMode="auto">
          <a:xfrm>
            <a:off x="4419600" y="3657600"/>
            <a:ext cx="4572000" cy="3049398"/>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xEl>
                                              <p:pRg st="0" end="0"/>
                                            </p:txEl>
                                          </p:spTgt>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xEl>
                                              <p:pRg st="1" end="1"/>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52225"/>
                                        </p:tgtEl>
                                        <p:attrNameLst>
                                          <p:attrName>style.visibility</p:attrName>
                                        </p:attrNameLst>
                                      </p:cBhvr>
                                      <p:to>
                                        <p:strVal val="visible"/>
                                      </p:to>
                                    </p:set>
                                    <p:anim calcmode="lin" valueType="num">
                                      <p:cBhvr>
                                        <p:cTn id="18" dur="1000" fill="hold"/>
                                        <p:tgtEl>
                                          <p:spTgt spid="52225"/>
                                        </p:tgtEl>
                                        <p:attrNameLst>
                                          <p:attrName>ppt_x</p:attrName>
                                        </p:attrNameLst>
                                      </p:cBhvr>
                                      <p:tavLst>
                                        <p:tav tm="0">
                                          <p:val>
                                            <p:strVal val="#ppt_x-.2"/>
                                          </p:val>
                                        </p:tav>
                                        <p:tav tm="100000">
                                          <p:val>
                                            <p:strVal val="#ppt_x"/>
                                          </p:val>
                                        </p:tav>
                                      </p:tavLst>
                                    </p:anim>
                                    <p:anim calcmode="lin" valueType="num">
                                      <p:cBhvr>
                                        <p:cTn id="19" dur="1000" fill="hold"/>
                                        <p:tgtEl>
                                          <p:spTgt spid="5222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52225"/>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fade">
                                      <p:cBhvr>
                                        <p:cTn id="30" dur="1000"/>
                                        <p:tgtEl>
                                          <p:spTgt spid="8">
                                            <p:txEl>
                                              <p:pRg st="1" end="1"/>
                                            </p:txEl>
                                          </p:spTgt>
                                        </p:tgtEl>
                                      </p:cBhvr>
                                    </p:animEffect>
                                    <p:anim calcmode="lin" valueType="num">
                                      <p:cBhvr>
                                        <p:cTn id="3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2226"/>
                                        </p:tgtEl>
                                        <p:attrNameLst>
                                          <p:attrName>style.visibility</p:attrName>
                                        </p:attrNameLst>
                                      </p:cBhvr>
                                      <p:to>
                                        <p:strVal val="visible"/>
                                      </p:to>
                                    </p:set>
                                    <p:animEffect transition="in" filter="fade">
                                      <p:cBhvr>
                                        <p:cTn id="35" dur="1000"/>
                                        <p:tgtEl>
                                          <p:spTgt spid="52226"/>
                                        </p:tgtEl>
                                      </p:cBhvr>
                                    </p:animEffect>
                                    <p:anim calcmode="lin" valueType="num">
                                      <p:cBhvr>
                                        <p:cTn id="36" dur="1000" fill="hold"/>
                                        <p:tgtEl>
                                          <p:spTgt spid="52226"/>
                                        </p:tgtEl>
                                        <p:attrNameLst>
                                          <p:attrName>ppt_x</p:attrName>
                                        </p:attrNameLst>
                                      </p:cBhvr>
                                      <p:tavLst>
                                        <p:tav tm="0">
                                          <p:val>
                                            <p:strVal val="#ppt_x"/>
                                          </p:val>
                                        </p:tav>
                                        <p:tav tm="100000">
                                          <p:val>
                                            <p:strVal val="#ppt_x"/>
                                          </p:val>
                                        </p:tav>
                                      </p:tavLst>
                                    </p:anim>
                                    <p:anim calcmode="lin" valueType="num">
                                      <p:cBhvr>
                                        <p:cTn id="37" dur="1000" fill="hold"/>
                                        <p:tgtEl>
                                          <p:spTgt spid="52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19200" y="127000"/>
            <a:ext cx="7924800" cy="863600"/>
          </a:xfrm>
        </p:spPr>
        <p:txBody>
          <a:bodyPr/>
          <a:lstStyle/>
          <a:p>
            <a:pPr eaLnBrk="1" hangingPunct="1"/>
            <a:r>
              <a:rPr lang="es-PE" sz="2400" dirty="0" smtClean="0"/>
              <a:t>Las Telecomunicaciones es un sector imprescindible para desarrollo de cualquier país</a:t>
            </a:r>
            <a:endParaRPr lang="es-ES" sz="2400" dirty="0" smtClean="0"/>
          </a:p>
        </p:txBody>
      </p:sp>
      <p:sp>
        <p:nvSpPr>
          <p:cNvPr id="15368" name="Rectangle 9"/>
          <p:cNvSpPr>
            <a:spLocks noChangeArrowheads="1"/>
          </p:cNvSpPr>
          <p:nvPr/>
        </p:nvSpPr>
        <p:spPr bwMode="auto">
          <a:xfrm>
            <a:off x="1143000" y="1219200"/>
            <a:ext cx="7799388" cy="2133599"/>
          </a:xfrm>
          <a:prstGeom prst="rect">
            <a:avLst/>
          </a:prstGeom>
          <a:noFill/>
          <a:ln w="9525">
            <a:noFill/>
            <a:miter lim="800000"/>
            <a:headEnd/>
            <a:tailEnd/>
          </a:ln>
        </p:spPr>
        <p:txBody>
          <a:bodyPr/>
          <a:lstStyle/>
          <a:p>
            <a:pPr marL="342900" indent="-342900" algn="just">
              <a:lnSpc>
                <a:spcPct val="90000"/>
              </a:lnSpc>
              <a:spcBef>
                <a:spcPct val="20000"/>
              </a:spcBef>
              <a:buFontTx/>
              <a:buChar char="•"/>
            </a:pPr>
            <a:r>
              <a:rPr lang="es-ES" sz="2200" b="1" dirty="0">
                <a:solidFill>
                  <a:srgbClr val="CC6600"/>
                </a:solidFill>
                <a:latin typeface="Verdana" pitchFamily="34" charset="0"/>
              </a:rPr>
              <a:t>Correlación positiva entre densidad telefónica y aumento de PBI</a:t>
            </a:r>
          </a:p>
          <a:p>
            <a:pPr marL="342900" indent="-342900" algn="just">
              <a:lnSpc>
                <a:spcPct val="90000"/>
              </a:lnSpc>
              <a:spcBef>
                <a:spcPct val="20000"/>
              </a:spcBef>
              <a:buFontTx/>
              <a:buChar char="•"/>
            </a:pPr>
            <a:endParaRPr lang="es-ES" sz="2200" b="1" dirty="0">
              <a:solidFill>
                <a:srgbClr val="CC6600"/>
              </a:solidFill>
              <a:latin typeface="Verdana" pitchFamily="34" charset="0"/>
            </a:endParaRPr>
          </a:p>
          <a:p>
            <a:pPr marL="342900" indent="-342900" algn="just">
              <a:lnSpc>
                <a:spcPct val="90000"/>
              </a:lnSpc>
              <a:spcBef>
                <a:spcPct val="20000"/>
              </a:spcBef>
            </a:pPr>
            <a:r>
              <a:rPr lang="es-ES" b="1" dirty="0">
                <a:latin typeface="Verdana" pitchFamily="34" charset="0"/>
              </a:rPr>
              <a:t>	</a:t>
            </a:r>
            <a:r>
              <a:rPr lang="es-ES" dirty="0">
                <a:latin typeface="Verdana" pitchFamily="34" charset="0"/>
              </a:rPr>
              <a:t>Estudios internacionales</a:t>
            </a:r>
            <a:r>
              <a:rPr lang="es-ES" b="1" dirty="0">
                <a:latin typeface="Verdana" pitchFamily="34" charset="0"/>
              </a:rPr>
              <a:t> </a:t>
            </a:r>
            <a:r>
              <a:rPr lang="es-ES" dirty="0">
                <a:latin typeface="Verdana" pitchFamily="34" charset="0"/>
              </a:rPr>
              <a:t>evidencian una correlación altamente positiva entre los teléfonos celulares y el aumento del PBI, “es decir mejora la productividad en zonas que no disponían del servicio”.</a:t>
            </a:r>
            <a:endParaRPr lang="es-ES" sz="3200" b="1" dirty="0">
              <a:solidFill>
                <a:srgbClr val="CC6600"/>
              </a:solidFill>
              <a:latin typeface="Verdana" pitchFamily="34" charset="0"/>
            </a:endParaRPr>
          </a:p>
        </p:txBody>
      </p:sp>
      <p:grpSp>
        <p:nvGrpSpPr>
          <p:cNvPr id="2" name="10 Grupo"/>
          <p:cNvGrpSpPr/>
          <p:nvPr/>
        </p:nvGrpSpPr>
        <p:grpSpPr>
          <a:xfrm>
            <a:off x="1143000" y="3657600"/>
            <a:ext cx="7772400" cy="2519363"/>
            <a:chOff x="533400" y="3657600"/>
            <a:chExt cx="8208962" cy="2519363"/>
          </a:xfrm>
        </p:grpSpPr>
        <p:sp>
          <p:nvSpPr>
            <p:cNvPr id="15363" name="Rectangle 3"/>
            <p:cNvSpPr>
              <a:spLocks noChangeArrowheads="1"/>
            </p:cNvSpPr>
            <p:nvPr/>
          </p:nvSpPr>
          <p:spPr bwMode="auto">
            <a:xfrm>
              <a:off x="1254125" y="3802063"/>
              <a:ext cx="3241675" cy="1223962"/>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algn="ctr" eaLnBrk="0" hangingPunct="0">
                <a:spcBef>
                  <a:spcPct val="50000"/>
                </a:spcBef>
                <a:buClr>
                  <a:srgbClr val="D0F500"/>
                </a:buClr>
                <a:buSzPct val="80000"/>
                <a:buFont typeface="Wingdings" pitchFamily="2" charset="2"/>
                <a:buNone/>
              </a:pPr>
              <a:r>
                <a:rPr lang="en-US" sz="2400" b="1"/>
                <a:t>10%</a:t>
              </a:r>
              <a:r>
                <a:rPr lang="en-US" b="1"/>
                <a:t> de incremento en </a:t>
              </a:r>
              <a:r>
                <a:rPr lang="en-US" sz="2400" b="1"/>
                <a:t>penetración telefonía móvil</a:t>
              </a:r>
              <a:endParaRPr lang="es-ES" sz="2400" b="1"/>
            </a:p>
          </p:txBody>
        </p:sp>
        <p:sp>
          <p:nvSpPr>
            <p:cNvPr id="15364" name="Rectangle 4"/>
            <p:cNvSpPr>
              <a:spLocks noChangeArrowheads="1"/>
            </p:cNvSpPr>
            <p:nvPr/>
          </p:nvSpPr>
          <p:spPr bwMode="auto">
            <a:xfrm>
              <a:off x="5214938" y="3810000"/>
              <a:ext cx="3024188" cy="1219200"/>
            </a:xfrm>
            <a:prstGeom prst="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6200000" scaled="1"/>
              <a:tileRect/>
            </a:gradFill>
            <a:ln w="9525">
              <a:solidFill>
                <a:srgbClr val="DDDDDD"/>
              </a:solidFill>
              <a:miter lim="800000"/>
              <a:headEnd/>
              <a:tailEnd/>
            </a:ln>
          </p:spPr>
          <p:txBody>
            <a:bodyPr anchor="ctr"/>
            <a:lstStyle/>
            <a:p>
              <a:pPr algn="ctr" eaLnBrk="0" hangingPunct="0">
                <a:spcBef>
                  <a:spcPct val="50000"/>
                </a:spcBef>
                <a:buClr>
                  <a:srgbClr val="D0F500"/>
                </a:buClr>
                <a:buSzPct val="80000"/>
                <a:buFont typeface="Wingdings" pitchFamily="2" charset="2"/>
                <a:buNone/>
              </a:pPr>
              <a:r>
                <a:rPr lang="en-US" sz="2400" b="1" dirty="0"/>
                <a:t>0,5%</a:t>
              </a:r>
              <a:endParaRPr lang="en-US" b="1" dirty="0"/>
            </a:p>
            <a:p>
              <a:pPr algn="ctr" eaLnBrk="0" hangingPunct="0">
                <a:spcBef>
                  <a:spcPct val="50000"/>
                </a:spcBef>
                <a:buClr>
                  <a:srgbClr val="D0F500"/>
                </a:buClr>
                <a:buSzPct val="80000"/>
                <a:buFont typeface="Wingdings" pitchFamily="2" charset="2"/>
                <a:buNone/>
              </a:pPr>
              <a:r>
                <a:rPr lang="en-US" b="1" dirty="0"/>
                <a:t>de </a:t>
              </a:r>
              <a:r>
                <a:rPr lang="en-US" b="1" dirty="0" err="1"/>
                <a:t>incremento</a:t>
              </a:r>
              <a:r>
                <a:rPr lang="en-US" b="1" dirty="0"/>
                <a:t> en el </a:t>
              </a:r>
              <a:r>
                <a:rPr lang="en-US" sz="2400" b="1" dirty="0"/>
                <a:t>PBI</a:t>
              </a:r>
              <a:endParaRPr lang="es-ES" sz="2400" b="1" dirty="0"/>
            </a:p>
          </p:txBody>
        </p:sp>
        <p:sp>
          <p:nvSpPr>
            <p:cNvPr id="702469" name="Rectangle 5"/>
            <p:cNvSpPr>
              <a:spLocks noChangeArrowheads="1"/>
            </p:cNvSpPr>
            <p:nvPr/>
          </p:nvSpPr>
          <p:spPr bwMode="auto">
            <a:xfrm>
              <a:off x="533400" y="3657600"/>
              <a:ext cx="8208962" cy="2519363"/>
            </a:xfrm>
            <a:prstGeom prst="rect">
              <a:avLst/>
            </a:prstGeom>
            <a:noFill/>
            <a:ln w="9525">
              <a:solidFill>
                <a:schemeClr val="bg2"/>
              </a:solidFill>
              <a:miter lim="800000"/>
              <a:headEnd/>
              <a:tailEnd/>
            </a:ln>
            <a:effectLst>
              <a:outerShdw dist="35921" dir="2700000" algn="ctr" rotWithShape="0">
                <a:schemeClr val="bg2"/>
              </a:outerShdw>
            </a:effectLst>
          </p:spPr>
          <p:txBody>
            <a:bodyPr wrap="none" anchor="ctr"/>
            <a:lstStyle/>
            <a:p>
              <a:pPr>
                <a:defRPr/>
              </a:pPr>
              <a:endParaRPr lang="es-DO"/>
            </a:p>
          </p:txBody>
        </p:sp>
        <p:sp>
          <p:nvSpPr>
            <p:cNvPr id="15366" name="AutoShape 6"/>
            <p:cNvSpPr>
              <a:spLocks noChangeArrowheads="1"/>
            </p:cNvSpPr>
            <p:nvPr/>
          </p:nvSpPr>
          <p:spPr bwMode="auto">
            <a:xfrm>
              <a:off x="4697412" y="3971925"/>
              <a:ext cx="327025" cy="901700"/>
            </a:xfrm>
            <a:prstGeom prst="rightArrow">
              <a:avLst>
                <a:gd name="adj1" fmla="val 50000"/>
                <a:gd name="adj2" fmla="val 25000"/>
              </a:avLst>
            </a:prstGeom>
            <a:solidFill>
              <a:srgbClr val="CC6600"/>
            </a:solidFill>
            <a:ln w="9525">
              <a:solidFill>
                <a:schemeClr val="accent2"/>
              </a:solidFill>
              <a:miter lim="800000"/>
              <a:headEnd/>
              <a:tailEnd/>
            </a:ln>
          </p:spPr>
          <p:txBody>
            <a:bodyPr wrap="none" anchor="ctr"/>
            <a:lstStyle/>
            <a:p>
              <a:endParaRPr lang="es-DO"/>
            </a:p>
          </p:txBody>
        </p:sp>
        <p:sp>
          <p:nvSpPr>
            <p:cNvPr id="15367" name="Text Box 8"/>
            <p:cNvSpPr txBox="1">
              <a:spLocks noChangeArrowheads="1"/>
            </p:cNvSpPr>
            <p:nvPr/>
          </p:nvSpPr>
          <p:spPr bwMode="auto">
            <a:xfrm>
              <a:off x="4133850" y="5457825"/>
              <a:ext cx="4489450" cy="274638"/>
            </a:xfrm>
            <a:prstGeom prst="rect">
              <a:avLst/>
            </a:prstGeom>
            <a:solidFill>
              <a:schemeClr val="bg1"/>
            </a:solidFill>
            <a:ln w="9525">
              <a:noFill/>
              <a:miter lim="800000"/>
              <a:headEnd/>
              <a:tailEnd/>
            </a:ln>
          </p:spPr>
          <p:txBody>
            <a:bodyPr>
              <a:spAutoFit/>
            </a:bodyPr>
            <a:lstStyle/>
            <a:p>
              <a:pPr algn="r"/>
              <a:r>
                <a:rPr lang="es-PE" sz="1200" b="1">
                  <a:latin typeface="TheSansCorrespondence" pitchFamily="34" charset="0"/>
                </a:rPr>
                <a:t>Fuente: Revista “The Economist” (Waverman, 2007)</a:t>
              </a:r>
              <a:endParaRPr lang="es-ES" sz="1200" b="1">
                <a:solidFill>
                  <a:schemeClr val="folHlink"/>
                </a:solidFill>
              </a:endParaRPr>
            </a:p>
          </p:txBody>
        </p:sp>
        <p:sp>
          <p:nvSpPr>
            <p:cNvPr id="15369" name="Text Box 11"/>
            <p:cNvSpPr txBox="1">
              <a:spLocks noChangeArrowheads="1"/>
            </p:cNvSpPr>
            <p:nvPr/>
          </p:nvSpPr>
          <p:spPr bwMode="auto">
            <a:xfrm>
              <a:off x="1181100" y="5024438"/>
              <a:ext cx="7058025" cy="457200"/>
            </a:xfrm>
            <a:prstGeom prst="rect">
              <a:avLst/>
            </a:prstGeom>
            <a:noFill/>
            <a:ln w="9525">
              <a:noFill/>
              <a:miter lim="800000"/>
              <a:headEnd/>
              <a:tailEnd/>
            </a:ln>
          </p:spPr>
          <p:txBody>
            <a:bodyPr>
              <a:spAutoFit/>
            </a:bodyPr>
            <a:lstStyle/>
            <a:p>
              <a:pPr algn="ctr"/>
              <a:r>
                <a:rPr lang="es-ES" sz="1200" b="1" dirty="0">
                  <a:latin typeface="Verdana" pitchFamily="34" charset="0"/>
                </a:rPr>
                <a:t>Estudio realizado sobre la presencia de la telefonía móvil en un típico país en desarrollo, respecto a la unión entre la banca y la telefonía móvil</a:t>
              </a:r>
            </a:p>
          </p:txBody>
        </p:sp>
        <p:sp>
          <p:nvSpPr>
            <p:cNvPr id="15370" name="Text Box 12"/>
            <p:cNvSpPr txBox="1">
              <a:spLocks noChangeArrowheads="1"/>
            </p:cNvSpPr>
            <p:nvPr/>
          </p:nvSpPr>
          <p:spPr bwMode="auto">
            <a:xfrm>
              <a:off x="4999037" y="5889625"/>
              <a:ext cx="3673475" cy="244475"/>
            </a:xfrm>
            <a:prstGeom prst="rect">
              <a:avLst/>
            </a:prstGeom>
            <a:solidFill>
              <a:schemeClr val="bg1"/>
            </a:solidFill>
            <a:ln w="9525">
              <a:noFill/>
              <a:miter lim="800000"/>
              <a:headEnd/>
              <a:tailEnd/>
            </a:ln>
          </p:spPr>
          <p:txBody>
            <a:bodyPr>
              <a:spAutoFit/>
            </a:bodyPr>
            <a:lstStyle/>
            <a:p>
              <a:pPr algn="r"/>
              <a:r>
                <a:rPr lang="es-PE" sz="1000" dirty="0">
                  <a:effectLst>
                    <a:outerShdw blurRad="38100" dist="38100" dir="2700000" algn="tl">
                      <a:srgbClr val="000000">
                        <a:alpha val="43137"/>
                      </a:srgbClr>
                    </a:outerShdw>
                  </a:effectLst>
                  <a:latin typeface="Verdana" pitchFamily="34" charset="0"/>
                </a:rPr>
                <a:t>(Extraído de la revista </a:t>
              </a:r>
              <a:r>
                <a:rPr lang="es-PE" sz="1000" dirty="0" err="1">
                  <a:effectLst>
                    <a:outerShdw blurRad="38100" dist="38100" dir="2700000" algn="tl">
                      <a:srgbClr val="000000">
                        <a:alpha val="43137"/>
                      </a:srgbClr>
                    </a:outerShdw>
                  </a:effectLst>
                  <a:latin typeface="Verdana" pitchFamily="34" charset="0"/>
                </a:rPr>
                <a:t>Aceprensa</a:t>
              </a:r>
              <a:r>
                <a:rPr lang="es-PE" sz="1000" dirty="0">
                  <a:effectLst>
                    <a:outerShdw blurRad="38100" dist="38100" dir="2700000" algn="tl">
                      <a:srgbClr val="000000">
                        <a:alpha val="43137"/>
                      </a:srgbClr>
                    </a:outerShdw>
                  </a:effectLst>
                  <a:latin typeface="Verdana" pitchFamily="34" charset="0"/>
                </a:rPr>
                <a:t> Nº 125 / 2007)</a:t>
              </a:r>
              <a:endParaRPr lang="es-ES" sz="1000" dirty="0">
                <a:solidFill>
                  <a:schemeClr val="folHlink"/>
                </a:solidFill>
                <a:effectLst>
                  <a:outerShdw blurRad="38100" dist="38100" dir="2700000" algn="tl">
                    <a:srgbClr val="000000">
                      <a:alpha val="43137"/>
                    </a:srgbClr>
                  </a:outerShdw>
                </a:effectLst>
                <a:latin typeface="Verdana" pitchFamily="34" charset="0"/>
              </a:endParaRPr>
            </a:p>
          </p:txBody>
        </p:sp>
      </p:gr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0" y="1143000"/>
            <a:ext cx="9144000" cy="1020746"/>
          </a:xfrm>
          <a:prstGeom prst="rect">
            <a:avLst/>
          </a:prstGeom>
        </p:spPr>
        <p:txBody>
          <a:bodyPr vert="horz" lIns="0" rIns="0" bIns="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La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confianza</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e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inversión</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extranjera</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en el sector</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
        <p:nvSpPr>
          <p:cNvPr id="6" name="2 CuadroTexto"/>
          <p:cNvSpPr txBox="1"/>
          <p:nvPr/>
        </p:nvSpPr>
        <p:spPr>
          <a:xfrm>
            <a:off x="2209800" y="4648200"/>
            <a:ext cx="5181600" cy="1562100"/>
          </a:xfrm>
          <a:prstGeom prst="rect">
            <a:avLst/>
          </a:prstGeom>
          <a:solidFill>
            <a:srgbClr val="FFFF0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2800" b="1" dirty="0" smtClean="0">
                <a:solidFill>
                  <a:srgbClr val="002060"/>
                </a:solidFill>
                <a:latin typeface="+mj-lt"/>
              </a:rPr>
              <a:t>US$2,400 </a:t>
            </a:r>
            <a:r>
              <a:rPr lang="es-ES" sz="2800" b="1" dirty="0">
                <a:solidFill>
                  <a:srgbClr val="002060"/>
                </a:solidFill>
                <a:latin typeface="+mj-lt"/>
              </a:rPr>
              <a:t>MILLONES </a:t>
            </a:r>
            <a:endParaRPr lang="es-ES" sz="2800" b="1" dirty="0" smtClean="0">
              <a:solidFill>
                <a:srgbClr val="002060"/>
              </a:solidFill>
              <a:latin typeface="+mj-lt"/>
            </a:endParaRPr>
          </a:p>
          <a:p>
            <a:pPr algn="ctr"/>
            <a:r>
              <a:rPr lang="es-ES" sz="2800" b="1" dirty="0" smtClean="0">
                <a:solidFill>
                  <a:srgbClr val="002060"/>
                </a:solidFill>
                <a:latin typeface="+mj-lt"/>
              </a:rPr>
              <a:t>DE INVERSION ACUMULADA</a:t>
            </a:r>
            <a:endParaRPr lang="es-ES" sz="2800" b="1" dirty="0">
              <a:solidFill>
                <a:srgbClr val="002060"/>
              </a:solidFill>
              <a:latin typeface="+mj-lt"/>
            </a:endParaRPr>
          </a:p>
        </p:txBody>
      </p:sp>
      <p:sp>
        <p:nvSpPr>
          <p:cNvPr id="7" name="6 CuadroTexto"/>
          <p:cNvSpPr txBox="1"/>
          <p:nvPr/>
        </p:nvSpPr>
        <p:spPr>
          <a:xfrm>
            <a:off x="1143000" y="2819400"/>
            <a:ext cx="7239000" cy="1384995"/>
          </a:xfrm>
          <a:prstGeom prst="rect">
            <a:avLst/>
          </a:prstGeom>
          <a:noFill/>
        </p:spPr>
        <p:txBody>
          <a:bodyPr wrap="square" rtlCol="0">
            <a:spAutoFit/>
          </a:bodyPr>
          <a:lstStyle/>
          <a:p>
            <a:pPr algn="ctr"/>
            <a:r>
              <a:rPr lang="en-US" sz="2800" b="1" dirty="0" smtClean="0">
                <a:ln w="10541" cmpd="sng">
                  <a:solidFill>
                    <a:srgbClr val="7D7D7D">
                      <a:tint val="100000"/>
                      <a:shade val="100000"/>
                      <a:satMod val="110000"/>
                    </a:srgbClr>
                  </a:solidFill>
                  <a:prstDash val="solid"/>
                </a:ln>
                <a:gradFill>
                  <a:gsLst>
                    <a:gs pos="0">
                      <a:srgbClr val="DDEBCF"/>
                    </a:gs>
                    <a:gs pos="50000">
                      <a:srgbClr val="9CB86E"/>
                    </a:gs>
                    <a:gs pos="100000">
                      <a:srgbClr val="156B13"/>
                    </a:gs>
                  </a:gsLst>
                  <a:lin ang="0" scaled="0"/>
                </a:gradFill>
                <a:latin typeface="+mj-lt"/>
              </a:rPr>
              <a:t>FLUJO DE LA INVERSION EXTRANJERA DIRECTA EN EL SECTOR DE TELECOMUNICACIONES </a:t>
            </a:r>
            <a:r>
              <a:rPr lang="es-DO" sz="2800" b="1" dirty="0" smtClean="0">
                <a:ln w="10541" cmpd="sng">
                  <a:solidFill>
                    <a:srgbClr val="7D7D7D">
                      <a:tint val="100000"/>
                      <a:shade val="100000"/>
                      <a:satMod val="110000"/>
                    </a:srgbClr>
                  </a:solidFill>
                  <a:prstDash val="solid"/>
                </a:ln>
                <a:gradFill>
                  <a:gsLst>
                    <a:gs pos="0">
                      <a:srgbClr val="DDEBCF"/>
                    </a:gs>
                    <a:gs pos="50000">
                      <a:srgbClr val="9CB86E"/>
                    </a:gs>
                    <a:gs pos="100000">
                      <a:srgbClr val="156B13"/>
                    </a:gs>
                  </a:gsLst>
                  <a:lin ang="0" scaled="0"/>
                </a:gradFill>
                <a:latin typeface="+mj-lt"/>
              </a:rPr>
              <a:t> DEL 1993 AL 2008</a:t>
            </a:r>
            <a:endParaRPr lang="en-US" sz="2800" b="1" dirty="0" smtClean="0">
              <a:ln w="10541" cmpd="sng">
                <a:solidFill>
                  <a:srgbClr val="7D7D7D">
                    <a:tint val="100000"/>
                    <a:shade val="100000"/>
                    <a:satMod val="110000"/>
                  </a:srgbClr>
                </a:solidFill>
                <a:prstDash val="solid"/>
              </a:ln>
              <a:gradFill>
                <a:gsLst>
                  <a:gs pos="0">
                    <a:srgbClr val="DDEBCF"/>
                  </a:gs>
                  <a:gs pos="50000">
                    <a:srgbClr val="9CB86E"/>
                  </a:gs>
                  <a:gs pos="100000">
                    <a:srgbClr val="156B13"/>
                  </a:gs>
                </a:gsLst>
                <a:lin ang="0" scaled="0"/>
              </a:gra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1525</TotalTime>
  <Words>3708</Words>
  <Application>Microsoft Office PowerPoint</Application>
  <PresentationFormat>On-screen Show (4:3)</PresentationFormat>
  <Paragraphs>183</Paragraphs>
  <Slides>36</Slides>
  <Notes>36</Notes>
  <HiddenSlides>0</HiddenSlides>
  <MMClips>0</MMClips>
  <ScaleCrop>false</ScaleCrop>
  <HeadingPairs>
    <vt:vector size="4" baseType="variant">
      <vt:variant>
        <vt:lpstr>Design Template</vt:lpstr>
      </vt:variant>
      <vt:variant>
        <vt:i4>1</vt:i4>
      </vt:variant>
      <vt:variant>
        <vt:lpstr>Slide Titles</vt:lpstr>
      </vt:variant>
      <vt:variant>
        <vt:i4>36</vt:i4>
      </vt:variant>
    </vt:vector>
  </HeadingPairs>
  <TitlesOfParts>
    <vt:vector size="37" baseType="lpstr">
      <vt:lpstr>Solsticio</vt:lpstr>
      <vt:lpstr>Slide 1</vt:lpstr>
      <vt:lpstr>Slide 2</vt:lpstr>
      <vt:lpstr>Slide 3</vt:lpstr>
      <vt:lpstr>Slide 4</vt:lpstr>
      <vt:lpstr>Slide 5</vt:lpstr>
      <vt:lpstr>Slide 6</vt:lpstr>
      <vt:lpstr>Slide 7</vt:lpstr>
      <vt:lpstr>Las Telecomunicaciones es un sector imprescindible para desarrollo de cualquier país</vt:lpstr>
      <vt:lpstr>Slide 9</vt:lpstr>
      <vt:lpstr>Slide 10</vt:lpstr>
      <vt:lpstr>Slide 11</vt:lpstr>
      <vt:lpstr>Slide 12</vt:lpstr>
      <vt:lpstr>Proyecto:</vt:lpstr>
      <vt:lpstr>Cubre todos los Municipios y distritos municipales </vt:lpstr>
      <vt:lpstr>Slide 15</vt:lpstr>
      <vt:lpstr>108 localidades con servicios de telefonía domiciliaria </vt:lpstr>
      <vt:lpstr>108 localidades con servicios de Internet de Banda Ancha </vt:lpstr>
      <vt:lpstr>Centro de llamadas</vt:lpstr>
      <vt:lpstr>Centro de Internet</vt:lpstr>
      <vt:lpstr>Slide 20</vt:lpstr>
      <vt:lpstr>Slide 21</vt:lpstr>
      <vt:lpstr>Feria del Libro 2009</vt:lpstr>
      <vt:lpstr>FERIA DEL LIBRO 2009 Clases Impartidas</vt:lpstr>
      <vt:lpstr>Concurso de blogs Feria del Libro 2009</vt:lpstr>
      <vt:lpstr>Slide 25</vt:lpstr>
      <vt:lpstr>Slide 26</vt:lpstr>
      <vt:lpstr>Salas para médicos</vt:lpstr>
      <vt:lpstr>TELEMEDICINA Servicios de Videoconferencia</vt:lpstr>
      <vt:lpstr>ZOPA</vt:lpstr>
      <vt:lpstr>Comunitae</vt:lpstr>
      <vt:lpstr>OPTIC</vt:lpstr>
      <vt:lpstr>ALERTA TEMPRANA</vt:lpstr>
      <vt:lpstr>Slide 33</vt:lpstr>
      <vt:lpstr>Slide 34</vt:lpstr>
      <vt:lpstr>Slide 35</vt:lpstr>
      <vt:lpstr>Slide 36</vt:lpstr>
    </vt:vector>
  </TitlesOfParts>
  <Company>Sony Electronics,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Uso de la tecnología en la Sociedad del conocimiento</dc:title>
  <dc:creator>Edwin</dc:creator>
  <cp:lastModifiedBy>ClaudiaRita Abreu Herrera</cp:lastModifiedBy>
  <cp:revision>36</cp:revision>
  <dcterms:created xsi:type="dcterms:W3CDTF">2009-06-04T13:28:57Z</dcterms:created>
  <dcterms:modified xsi:type="dcterms:W3CDTF">2009-06-04T13:30:28Z</dcterms:modified>
</cp:coreProperties>
</file>