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61" r:id="rId7"/>
    <p:sldId id="268" r:id="rId8"/>
    <p:sldId id="269" r:id="rId9"/>
    <p:sldId id="270" r:id="rId10"/>
    <p:sldId id="263" r:id="rId11"/>
    <p:sldId id="271" r:id="rId12"/>
    <p:sldId id="272" r:id="rId13"/>
    <p:sldId id="273" r:id="rId14"/>
    <p:sldId id="274" r:id="rId15"/>
    <p:sldId id="275" r:id="rId16"/>
    <p:sldId id="264" r:id="rId17"/>
    <p:sldId id="291" r:id="rId18"/>
    <p:sldId id="280" r:id="rId19"/>
    <p:sldId id="279" r:id="rId20"/>
    <p:sldId id="278" r:id="rId21"/>
    <p:sldId id="277" r:id="rId22"/>
    <p:sldId id="276" r:id="rId23"/>
    <p:sldId id="265" r:id="rId24"/>
    <p:sldId id="292" r:id="rId25"/>
    <p:sldId id="289" r:id="rId26"/>
    <p:sldId id="288" r:id="rId27"/>
    <p:sldId id="287" r:id="rId28"/>
    <p:sldId id="286" r:id="rId29"/>
    <p:sldId id="285" r:id="rId30"/>
    <p:sldId id="281" r:id="rId31"/>
    <p:sldId id="284" r:id="rId32"/>
    <p:sldId id="283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8753DBF-A358-4612-BCB8-DC84B7F9F504}">
          <p14:sldIdLst>
            <p14:sldId id="256"/>
            <p14:sldId id="257"/>
            <p14:sldId id="258"/>
            <p14:sldId id="260"/>
            <p14:sldId id="261"/>
            <p14:sldId id="268"/>
            <p14:sldId id="269"/>
            <p14:sldId id="270"/>
            <p14:sldId id="263"/>
            <p14:sldId id="271"/>
            <p14:sldId id="272"/>
            <p14:sldId id="273"/>
            <p14:sldId id="274"/>
            <p14:sldId id="275"/>
            <p14:sldId id="264"/>
            <p14:sldId id="291"/>
            <p14:sldId id="280"/>
            <p14:sldId id="279"/>
            <p14:sldId id="278"/>
            <p14:sldId id="277"/>
            <p14:sldId id="276"/>
            <p14:sldId id="265"/>
            <p14:sldId id="292"/>
            <p14:sldId id="289"/>
            <p14:sldId id="288"/>
            <p14:sldId id="287"/>
            <p14:sldId id="286"/>
            <p14:sldId id="285"/>
            <p14:sldId id="281"/>
            <p14:sldId id="284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600">
                <a:solidFill>
                  <a:srgbClr val="002060"/>
                </a:solidFill>
              </a:defRPr>
            </a:pPr>
            <a:r>
              <a:rPr lang="en-US" sz="1600" dirty="0" err="1" smtClean="0">
                <a:solidFill>
                  <a:srgbClr val="002060"/>
                </a:solidFill>
              </a:rPr>
              <a:t>Reducción</a:t>
            </a:r>
            <a:r>
              <a:rPr lang="en-US" sz="1600" dirty="0" smtClean="0">
                <a:solidFill>
                  <a:srgbClr val="002060"/>
                </a:solidFill>
              </a:rPr>
              <a:t> Time-to-Market: </a:t>
            </a:r>
          </a:p>
          <a:p>
            <a:pPr>
              <a:defRPr lang="es-ES" sz="1600">
                <a:solidFill>
                  <a:srgbClr val="002060"/>
                </a:solidFill>
              </a:defRPr>
            </a:pPr>
            <a:r>
              <a:rPr lang="en-US" sz="1600" dirty="0" err="1" smtClean="0">
                <a:solidFill>
                  <a:srgbClr val="002060"/>
                </a:solidFill>
              </a:rPr>
              <a:t>Años</a:t>
            </a:r>
            <a:r>
              <a:rPr lang="en-US" sz="1600" baseline="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Latam</a:t>
            </a:r>
            <a:r>
              <a:rPr lang="en-US" sz="1600" dirty="0" smtClean="0">
                <a:solidFill>
                  <a:srgbClr val="002060"/>
                </a:solidFill>
              </a:rPr>
              <a:t> vs. USA</a:t>
            </a:r>
            <a:endParaRPr lang="en-US" sz="16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Nº Años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139700" prst="cross"/>
            </a:sp3d>
          </c:spPr>
          <c:invertIfNegative val="0"/>
          <c:dLbls>
            <c:dLbl>
              <c:idx val="0"/>
              <c:layout>
                <c:manualLayout>
                  <c:x val="5.4166502624671903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+ 1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9166666666666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+ 2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+ 6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+ 6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187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+ 13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25000000000000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+ 21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Hoja1!$A$2:$A$7</c:f>
              <c:strCache>
                <c:ptCount val="6"/>
                <c:pt idx="0">
                  <c:v>Datos móviles</c:v>
                </c:pt>
                <c:pt idx="1">
                  <c:v>3G</c:v>
                </c:pt>
                <c:pt idx="2">
                  <c:v>Red IP</c:v>
                </c:pt>
                <c:pt idx="3">
                  <c:v>Celular</c:v>
                </c:pt>
                <c:pt idx="4">
                  <c:v>Digital</c:v>
                </c:pt>
                <c:pt idx="5">
                  <c:v>F. Óptica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gapDepth val="90"/>
        <c:shape val="cylinder"/>
        <c:axId val="132924544"/>
        <c:axId val="132926080"/>
        <c:axId val="0"/>
      </c:bar3DChart>
      <c:catAx>
        <c:axId val="132924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s-ES" sz="1400">
                <a:solidFill>
                  <a:srgbClr val="002060"/>
                </a:solidFill>
              </a:defRPr>
            </a:pPr>
            <a:endParaRPr lang="es-ES"/>
          </a:p>
        </c:txPr>
        <c:crossAx val="132926080"/>
        <c:crosses val="autoZero"/>
        <c:auto val="1"/>
        <c:lblAlgn val="ctr"/>
        <c:lblOffset val="100"/>
        <c:noMultiLvlLbl val="0"/>
      </c:catAx>
      <c:valAx>
        <c:axId val="132926080"/>
        <c:scaling>
          <c:orientation val="minMax"/>
          <c:max val="25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0"/>
        </c:spPr>
        <c:txPr>
          <a:bodyPr/>
          <a:lstStyle/>
          <a:p>
            <a:pPr>
              <a:defRPr lang="es-ES">
                <a:solidFill>
                  <a:srgbClr val="002060"/>
                </a:solidFill>
              </a:defRPr>
            </a:pPr>
            <a:endParaRPr lang="es-ES"/>
          </a:p>
        </c:txPr>
        <c:crossAx val="132924544"/>
        <c:crosses val="autoZero"/>
        <c:crossBetween val="between"/>
        <c:majorUnit val="5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600">
                <a:solidFill>
                  <a:srgbClr val="002060"/>
                </a:solidFill>
              </a:defRPr>
            </a:pPr>
            <a:r>
              <a:rPr lang="en-US" sz="1600" dirty="0" err="1">
                <a:solidFill>
                  <a:srgbClr val="002060"/>
                </a:solidFill>
              </a:rPr>
              <a:t>Ancho</a:t>
            </a:r>
            <a:r>
              <a:rPr lang="en-US" sz="1600" dirty="0">
                <a:solidFill>
                  <a:srgbClr val="002060"/>
                </a:solidFill>
              </a:rPr>
              <a:t> de Banda </a:t>
            </a:r>
            <a:r>
              <a:rPr lang="en-US" sz="1600" dirty="0" err="1">
                <a:solidFill>
                  <a:srgbClr val="002060"/>
                </a:solidFill>
              </a:rPr>
              <a:t>Internacional</a:t>
            </a:r>
            <a:r>
              <a:rPr lang="en-US" sz="1600" dirty="0" smtClean="0">
                <a:solidFill>
                  <a:srgbClr val="002060"/>
                </a:solidFill>
              </a:rPr>
              <a:t>:</a:t>
            </a:r>
          </a:p>
          <a:p>
            <a:pPr>
              <a:defRPr lang="es-ES" sz="1600">
                <a:solidFill>
                  <a:srgbClr val="002060"/>
                </a:solidFill>
              </a:defRPr>
            </a:pPr>
            <a:r>
              <a:rPr lang="en-US" sz="1600" dirty="0" smtClean="0">
                <a:solidFill>
                  <a:srgbClr val="002060"/>
                </a:solidFill>
              </a:rPr>
              <a:t>CAGR 2003-2008</a:t>
            </a:r>
          </a:p>
        </c:rich>
      </c:tx>
      <c:layout>
        <c:manualLayout>
          <c:xMode val="edge"/>
          <c:yMode val="edge"/>
          <c:x val="0.163286360389405"/>
          <c:y val="5.40268491515396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85203516664101"/>
          <c:y val="0.26063835645404998"/>
          <c:w val="0.71899998318994196"/>
          <c:h val="0.4538374956497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Ancho de Banda Internacional:</c:v>
                </c:pt>
              </c:strCache>
            </c:strRef>
          </c:tx>
          <c:invertIfNegative val="0"/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Brasil</c:v>
                </c:pt>
                <c:pt idx="2">
                  <c:v>Chile</c:v>
                </c:pt>
                <c:pt idx="3">
                  <c:v>Colombia</c:v>
                </c:pt>
                <c:pt idx="4">
                  <c:v>Ecuador</c:v>
                </c:pt>
                <c:pt idx="5">
                  <c:v>México</c:v>
                </c:pt>
                <c:pt idx="6">
                  <c:v>Perú</c:v>
                </c:pt>
                <c:pt idx="7">
                  <c:v>Rep. Dominicana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87.9</c:v>
                </c:pt>
                <c:pt idx="1">
                  <c:v>81.2</c:v>
                </c:pt>
                <c:pt idx="2">
                  <c:v>82.6</c:v>
                </c:pt>
                <c:pt idx="3">
                  <c:v>126.5</c:v>
                </c:pt>
                <c:pt idx="4">
                  <c:v>121.7</c:v>
                </c:pt>
                <c:pt idx="5">
                  <c:v>35.1</c:v>
                </c:pt>
                <c:pt idx="6">
                  <c:v>153</c:v>
                </c:pt>
                <c:pt idx="7">
                  <c:v>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overlap val="10"/>
        <c:axId val="140843648"/>
        <c:axId val="140857728"/>
      </c:barChart>
      <c:catAx>
        <c:axId val="14084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ES"/>
          </a:p>
        </c:txPr>
        <c:crossAx val="140857728"/>
        <c:crosses val="autoZero"/>
        <c:auto val="1"/>
        <c:lblAlgn val="ctr"/>
        <c:lblOffset val="100"/>
        <c:noMultiLvlLbl val="0"/>
      </c:catAx>
      <c:valAx>
        <c:axId val="140857728"/>
        <c:scaling>
          <c:orientation val="minMax"/>
          <c:max val="3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4084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A51B3-54D9-4200-8A90-01855C381463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DD0AE-F0D9-4366-9B17-245581779E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80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314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25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Sacar ideas del Informe de Recomendaciones de la CMT</a:t>
            </a:r>
          </a:p>
          <a:p>
            <a:r>
              <a:rPr lang="es-ES" dirty="0" smtClean="0"/>
              <a:t>Y chequear de donde ha salido esto, a ver si puedo utilizarlo. Estaba en una </a:t>
            </a:r>
            <a:r>
              <a:rPr lang="es-ES" dirty="0" err="1" smtClean="0"/>
              <a:t>ppt</a:t>
            </a:r>
            <a:r>
              <a:rPr lang="es-ES" dirty="0" smtClean="0"/>
              <a:t> nuestra de la Cumbre de </a:t>
            </a:r>
            <a:r>
              <a:rPr lang="es-ES" dirty="0" err="1" smtClean="0"/>
              <a:t>Ahciet</a:t>
            </a:r>
            <a:r>
              <a:rPr lang="es-ES" dirty="0" smtClean="0"/>
              <a:t> del año pasado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2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 smtClean="0"/>
              <a:t>Ayudas o subsidios</a:t>
            </a:r>
            <a:r>
              <a:rPr lang="es-ES" dirty="0" smtClean="0"/>
              <a:t>: Muchas </a:t>
            </a:r>
            <a:r>
              <a:rPr lang="es-ES" dirty="0" err="1" smtClean="0"/>
              <a:t>posibillidades</a:t>
            </a:r>
            <a:r>
              <a:rPr lang="es-ES" dirty="0" smtClean="0"/>
              <a:t>, incluidos subsidios cruzados de zonas rentables a zonas no rentables (ejemplo: UK, con impuestos  a la BA básica para construir </a:t>
            </a:r>
            <a:r>
              <a:rPr lang="es-ES" dirty="0" err="1" smtClean="0"/>
              <a:t>NGAs</a:t>
            </a:r>
            <a:r>
              <a:rPr lang="es-ES" dirty="0" smtClean="0"/>
              <a:t>, o Japón  con reducción de impuestos, créditos blandos y </a:t>
            </a:r>
            <a:r>
              <a:rPr lang="es-ES" dirty="0" err="1" smtClean="0"/>
              <a:t>sunsidios</a:t>
            </a:r>
            <a:r>
              <a:rPr lang="es-ES" dirty="0" smtClean="0"/>
              <a:t> directos)</a:t>
            </a:r>
          </a:p>
          <a:p>
            <a:endParaRPr lang="es-ES" dirty="0"/>
          </a:p>
          <a:p>
            <a:r>
              <a:rPr lang="es-ES" u="sng" dirty="0" smtClean="0"/>
              <a:t>Público-Privada:</a:t>
            </a:r>
            <a:r>
              <a:rPr lang="es-ES" dirty="0" smtClean="0"/>
              <a:t> para compartir riesgos y hacer frente a la escasez de fondos públicos y privados</a:t>
            </a:r>
          </a:p>
          <a:p>
            <a:endParaRPr lang="es-ES" dirty="0"/>
          </a:p>
          <a:p>
            <a:r>
              <a:rPr lang="es-ES" u="sng" dirty="0" smtClean="0"/>
              <a:t>100% Públic</a:t>
            </a:r>
            <a:r>
              <a:rPr lang="es-ES" dirty="0" smtClean="0"/>
              <a:t>a: una vez construida la red, a veces se mantiene en manos públicas, otras se da en concesiones, otras se vende al cabo de unos cuantos años</a:t>
            </a:r>
          </a:p>
          <a:p>
            <a:endParaRPr lang="es-ES" dirty="0"/>
          </a:p>
          <a:p>
            <a:r>
              <a:rPr lang="es-ES" dirty="0" smtClean="0"/>
              <a:t>Mirar </a:t>
            </a:r>
            <a:r>
              <a:rPr lang="es-ES" dirty="0" err="1" smtClean="0"/>
              <a:t>tb</a:t>
            </a:r>
            <a:r>
              <a:rPr lang="es-ES" dirty="0" smtClean="0"/>
              <a:t> el articulo PPP</a:t>
            </a:r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330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1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76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LIBERACIÓN DE ESPECTRO ADICIONAL</a:t>
            </a:r>
          </a:p>
          <a:p>
            <a:r>
              <a:rPr lang="es-ES" dirty="0"/>
              <a:t>Eliminación de </a:t>
            </a:r>
            <a:r>
              <a:rPr lang="es-ES" dirty="0" err="1"/>
              <a:t>spectrum</a:t>
            </a:r>
            <a:r>
              <a:rPr lang="es-ES" dirty="0"/>
              <a:t> </a:t>
            </a:r>
            <a:r>
              <a:rPr lang="es-ES" dirty="0" err="1"/>
              <a:t>caps</a:t>
            </a:r>
            <a:r>
              <a:rPr lang="es-ES" dirty="0"/>
              <a:t> y adjudicación del espectro disponible para el desarrollo de Banda Ancha </a:t>
            </a:r>
            <a:r>
              <a:rPr lang="es-ES" dirty="0" smtClean="0"/>
              <a:t>inalámbrica, </a:t>
            </a:r>
            <a:r>
              <a:rPr lang="es-ES" dirty="0"/>
              <a:t>espectro disponible en bandas normalizadas, banda 700, banda 2,6</a:t>
            </a:r>
          </a:p>
          <a:p>
            <a:r>
              <a:rPr lang="es-ES" dirty="0"/>
              <a:t>Flexibilidad en el uso del </a:t>
            </a:r>
            <a:r>
              <a:rPr lang="es-ES" dirty="0" smtClean="0"/>
              <a:t>espectro</a:t>
            </a:r>
          </a:p>
          <a:p>
            <a:r>
              <a:rPr lang="es-ES" b="1" dirty="0" smtClean="0"/>
              <a:t>El espectro no es un método de financiación del Estado</a:t>
            </a:r>
          </a:p>
          <a:p>
            <a:endParaRPr lang="es-ES" dirty="0"/>
          </a:p>
          <a:p>
            <a:r>
              <a:rPr lang="es-ES" dirty="0"/>
              <a:t>DESREGULACIÓN</a:t>
            </a:r>
          </a:p>
          <a:p>
            <a:r>
              <a:rPr lang="es-ES" dirty="0"/>
              <a:t>El mercado es muy competitivo y su desarrollo ha sido similar a otras regiones del mundo. La regulación puede desincentivar la </a:t>
            </a:r>
            <a:r>
              <a:rPr lang="es-ES" dirty="0" smtClean="0"/>
              <a:t>inversión</a:t>
            </a:r>
          </a:p>
          <a:p>
            <a:r>
              <a:rPr lang="es-ES" dirty="0"/>
              <a:t>CONVERGENCIA</a:t>
            </a:r>
          </a:p>
          <a:p>
            <a:r>
              <a:rPr lang="es-ES" dirty="0"/>
              <a:t>Una licencia única, de ámbito nacional, para todos los operadores, sin limitaciones tecnológicas, facilitaría la reducción de costes por el uso de la tecnología más eficiente en cada caso.</a:t>
            </a:r>
          </a:p>
          <a:p>
            <a:r>
              <a:rPr lang="es-ES" dirty="0"/>
              <a:t>REDUCCIÓN DE IMPUESTOS A SERVICIOS Y EQUIPOS</a:t>
            </a:r>
          </a:p>
          <a:p>
            <a:r>
              <a:rPr lang="es-ES" dirty="0"/>
              <a:t>Las altas cargas fiscales aplicadas a los servicios de telecomunicaciones y dispositivos de acceso suponen  una barrera a la extensión del servicio, especialmente a los segmentos de menor poder adquisitivo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9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72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92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Algunos de </a:t>
            </a:r>
            <a:r>
              <a:rPr lang="es-ES" dirty="0" smtClean="0"/>
              <a:t>los países </a:t>
            </a:r>
            <a:r>
              <a:rPr lang="es-ES" dirty="0"/>
              <a:t>en </a:t>
            </a:r>
            <a:r>
              <a:rPr lang="es-ES" dirty="0" smtClean="0"/>
              <a:t>desarrollo de </a:t>
            </a:r>
            <a:r>
              <a:rPr lang="es-ES" dirty="0"/>
              <a:t>la región</a:t>
            </a:r>
          </a:p>
          <a:p>
            <a:r>
              <a:rPr lang="es-ES" dirty="0"/>
              <a:t>tienen un </a:t>
            </a:r>
            <a:r>
              <a:rPr lang="es-ES" dirty="0" smtClean="0"/>
              <a:t>nivel más </a:t>
            </a:r>
            <a:r>
              <a:rPr lang="es-ES" dirty="0"/>
              <a:t>elevado </a:t>
            </a:r>
            <a:r>
              <a:rPr lang="es-ES" dirty="0" smtClean="0"/>
              <a:t>de penetración móvil que los países industrializados de esa </a:t>
            </a:r>
            <a:r>
              <a:rPr lang="es-ES" dirty="0"/>
              <a:t>misma </a:t>
            </a:r>
            <a:r>
              <a:rPr lang="es-ES" dirty="0" smtClean="0"/>
              <a:t>región (UIT)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83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Adicionalmente buscar </a:t>
            </a:r>
            <a:r>
              <a:rPr lang="es-ES" dirty="0" err="1" smtClean="0"/>
              <a:t>info</a:t>
            </a:r>
            <a:r>
              <a:rPr lang="es-ES" dirty="0" smtClean="0"/>
              <a:t> sobre posición de </a:t>
            </a:r>
            <a:r>
              <a:rPr lang="es-ES" dirty="0" err="1" smtClean="0"/>
              <a:t>Latam</a:t>
            </a:r>
            <a:r>
              <a:rPr lang="es-ES" dirty="0" smtClean="0"/>
              <a:t> en el </a:t>
            </a:r>
            <a:r>
              <a:rPr lang="es-ES" dirty="0" err="1" smtClean="0"/>
              <a:t>mucndo</a:t>
            </a:r>
            <a:r>
              <a:rPr lang="es-ES" dirty="0" smtClean="0"/>
              <a:t> de las telecos:</a:t>
            </a:r>
          </a:p>
          <a:p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 smtClean="0"/>
              <a:t>1º generador de aplicaciones </a:t>
            </a:r>
            <a:r>
              <a:rPr lang="es-ES" dirty="0" err="1" smtClean="0"/>
              <a:t>Iphone</a:t>
            </a:r>
            <a:endParaRPr lang="es-ES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Mercados con más uso de SMS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Proveedor de </a:t>
            </a:r>
            <a:r>
              <a:rPr lang="es-ES" dirty="0" err="1" smtClean="0"/>
              <a:t>Call</a:t>
            </a:r>
            <a:r>
              <a:rPr lang="es-ES" dirty="0" smtClean="0"/>
              <a:t> Centers</a:t>
            </a:r>
          </a:p>
          <a:p>
            <a:pPr marL="171450" indent="-171450">
              <a:buFontTx/>
              <a:buChar char="-"/>
            </a:pPr>
            <a:r>
              <a:rPr lang="es-ES" dirty="0" err="1" smtClean="0"/>
              <a:t>Etc</a:t>
            </a:r>
            <a:endParaRPr lang="es-ES" dirty="0" smtClean="0"/>
          </a:p>
          <a:p>
            <a:pPr marL="171450" indent="-171450">
              <a:buFontTx/>
              <a:buChar char="-"/>
            </a:pPr>
            <a:r>
              <a:rPr lang="es-ES" dirty="0" err="1" smtClean="0"/>
              <a:t>Mirat</a:t>
            </a:r>
            <a:r>
              <a:rPr lang="es-ES" dirty="0" smtClean="0"/>
              <a:t> en </a:t>
            </a:r>
            <a:r>
              <a:rPr lang="es-ES" dirty="0" err="1" smtClean="0"/>
              <a:t>ppt</a:t>
            </a:r>
            <a:r>
              <a:rPr lang="es-ES" dirty="0" smtClean="0"/>
              <a:t> AHCIET </a:t>
            </a:r>
            <a:r>
              <a:rPr lang="es-ES" dirty="0" err="1" smtClean="0"/>
              <a:t>Móvilo</a:t>
            </a:r>
            <a:r>
              <a:rPr lang="es-ES" dirty="0" smtClean="0"/>
              <a:t> 2009</a:t>
            </a:r>
          </a:p>
          <a:p>
            <a:pPr marL="171450" indent="-171450">
              <a:buFontTx/>
              <a:buChar char="-"/>
            </a:pPr>
            <a:endParaRPr lang="es-ES" dirty="0" smtClean="0"/>
          </a:p>
          <a:p>
            <a:pPr marL="171450" indent="-171450">
              <a:buFontTx/>
              <a:buChar char="-"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12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51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5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5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El mercado es altamente competitivo y las dinámicas de las fuerzas del mercado han demostrado su eficiencia en la extensión del servicio telefónico a toda la población bajo un esquema de neutralidad </a:t>
            </a:r>
            <a:r>
              <a:rPr lang="es-ES" dirty="0" smtClean="0">
                <a:solidFill>
                  <a:srgbClr val="002060"/>
                </a:solidFill>
              </a:rPr>
              <a:t>tecnológica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Los parámetros de penetración y cobertura presentan una comparativa inmejorable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El factor precio obedece a parámetros correctos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Se necesita una mayor capacidad disponible en las redes celulares 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Es necesario ampliar el número de servicios, aplicaciones y utilidades del servicio celular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La estratificación sociodemográfica supone un especial factor a considerar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No todo depende de la </a:t>
            </a:r>
            <a:r>
              <a:rPr lang="es-ES" dirty="0" err="1" smtClean="0">
                <a:solidFill>
                  <a:srgbClr val="002060"/>
                </a:solidFill>
              </a:rPr>
              <a:t>inciciativa</a:t>
            </a:r>
            <a:r>
              <a:rPr lang="es-ES" dirty="0" smtClean="0">
                <a:solidFill>
                  <a:srgbClr val="002060"/>
                </a:solidFill>
              </a:rPr>
              <a:t> privada: generación de aplicaciones y utilidades, penetración de </a:t>
            </a:r>
            <a:r>
              <a:rPr lang="es-ES" dirty="0" err="1" smtClean="0">
                <a:solidFill>
                  <a:srgbClr val="002060"/>
                </a:solidFill>
              </a:rPr>
              <a:t>PCs</a:t>
            </a:r>
            <a:r>
              <a:rPr lang="es-ES" dirty="0" smtClean="0">
                <a:solidFill>
                  <a:srgbClr val="002060"/>
                </a:solidFill>
              </a:rPr>
              <a:t>, espectro disponible, </a:t>
            </a:r>
            <a:r>
              <a:rPr lang="es-ES" dirty="0" err="1" smtClean="0">
                <a:solidFill>
                  <a:srgbClr val="002060"/>
                </a:solidFill>
              </a:rPr>
              <a:t>etc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9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D0AE-F0D9-4366-9B17-245581779E42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4 Marcador de nota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Cloud Computing: </a:t>
            </a:r>
            <a:r>
              <a:rPr lang="es-ES" dirty="0" err="1" smtClean="0"/>
              <a:t>Forrester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predice un volumen de negocio en US de US$ 12000 </a:t>
            </a:r>
            <a:r>
              <a:rPr lang="es-ES" dirty="0" err="1" smtClean="0"/>
              <a:t>mill</a:t>
            </a:r>
            <a:r>
              <a:rPr lang="es-ES" dirty="0" smtClean="0"/>
              <a:t> y 196 millones de clientes en 2016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Esta situación puede aplicarse a cualquier agente, también a los operadores públicos, ya que la utilización de recursos no </a:t>
            </a:r>
            <a:r>
              <a:rPr lang="es-ES" dirty="0" err="1" smtClean="0"/>
              <a:t>retriubidos</a:t>
            </a:r>
            <a:r>
              <a:rPr lang="es-ES" dirty="0" smtClean="0"/>
              <a:t> produce efectos similares ¿O es que las redes </a:t>
            </a:r>
            <a:r>
              <a:rPr lang="es-ES" dirty="0" err="1" smtClean="0"/>
              <a:t>píblicas</a:t>
            </a:r>
            <a:r>
              <a:rPr lang="es-ES" dirty="0" smtClean="0"/>
              <a:t> de Brasil o Argentina van a ser utilizadas gratis por agentes internacionales?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544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22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57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33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5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01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33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0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3284984"/>
            <a:ext cx="8229600" cy="99060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6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33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16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38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52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83416B-FDD9-43FA-8D1B-92C7079ADD35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E40F9B-391D-485C-A8BA-6DFA2281D8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C194-B3D6-4176-B13A-3193E4D51787}" type="datetimeFigureOut">
              <a:rPr lang="es-ES" smtClean="0"/>
              <a:pPr/>
              <a:t>12/07/2011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0E18-E2A2-412C-B445-EE4D6446A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05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Hoja_de_c_lculo_de_Microsoft_Excel_97-2003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es/imgres?imgurl=http://eqaula.org/eva/file.php/921/chile.png&amp;imgrefurl=http://www.eqaula.org/eva/course/view.php?id=921&amp;usg=__9JLx9DN3vo981dw5ewRjeoGYIR0=&amp;h=533&amp;w=800&amp;sz=7&amp;hl=es&amp;start=2&amp;um=1&amp;tbnid=r1p-2sYF4Lz2OM:&amp;tbnh=95&amp;tbnw=143&amp;prev=/images?q=chile&amp;hl=es&amp;um=1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5.jpeg"/><Relationship Id="rId12" Type="http://schemas.openxmlformats.org/officeDocument/2006/relationships/hyperlink" Target="http://images.google.es/imgres?imgurl=http://www.bairexport.com/links/bandera-mexico.jpg&amp;imgrefurl=http://www.bairexport.com/detalle.php?IDSECCION=340&amp;usg=__f_LnByMsvxWNTEY8ExG3l3hXt4M=&amp;h=457&amp;w=800&amp;sz=31&amp;hl=es&amp;start=5&amp;um=1&amp;tbnid=B6ApHix5_RH-1M:&amp;tbnh=82&amp;tbnw=143&amp;prev=/images?q=mexico&amp;hl=es&amp;um=1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es/imgres?imgurl=http://elproyectomatriz.files.wordpress.com/2007/06/venezuela.jpg&amp;imgrefurl=http://elproyectomatriz.wordpress.com/2007/12/06/no-volveran-revolucion-bolivariana-ahora/&amp;usg=__2SIUst_5vEpK7AUVWMv8a-k5jpA=&amp;h=394&amp;w=591&amp;sz=16&amp;hl=es&amp;start=13&amp;um=1&amp;tbnid=cVkEjhNMMhZVjM:&amp;tbnh=90&amp;tbnw=135&amp;prev=/images?q=venezuela&amp;hl=es&amp;um=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images.google.es/imgres?imgurl=http://www.rioporlavida.net/imagenes/colombia.png&amp;imgrefurl=http://www.rioporlavida.net/Agrupaciones.htm&amp;usg=___S4nl0Kv0sZHfew60tf9rY40XZY=&amp;h=400&amp;w=600&amp;sz=2&amp;hl=es&amp;start=2&amp;um=1&amp;tbnid=nykpp2lTSxGVzM:&amp;tbnh=90&amp;tbnw=135&amp;prev=/images?q=colombia&amp;hl=es&amp;um=1" TargetMode="External"/><Relationship Id="rId4" Type="http://schemas.openxmlformats.org/officeDocument/2006/relationships/hyperlink" Target="http://images.google.es/imgres?imgurl=http://www.crid.or.cr/crid/idrc/banderas%20de%20paises/argentina.gif&amp;imgrefurl=http://www.crid.or.cr/crid/idrc/paises/argentina.htm&amp;usg=__Yxsc6Z0hB1PkH-l039_7OEuDNHQ=&amp;h=302&amp;w=453&amp;sz=9&amp;hl=es&amp;start=4&amp;um=1&amp;tbnid=YZr_6OdBD5l3qM:&amp;tbnh=85&amp;tbnw=127&amp;prev=/images?q=argentina&amp;hl=es&amp;sa=N&amp;um=1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images.google.es/imgres?imgurl=http://www.riogrande.com.br/Clipart/bandeiras/BRASIL.JPG&amp;imgrefurl=http://obremosolarblog.blogspot.com/2007_12_01_archive.html&amp;usg=__zFoz48XNOv7fu3Yuv81L41PRno0=&amp;h=1658&amp;w=2214&amp;sz=119&amp;hl=es&amp;start=3&amp;um=1&amp;tbnid=xudt3Ap4Zg3GTM:&amp;tbnh=112&amp;tbnw=150&amp;prev=/images?q=brasil&amp;hl=es&amp;um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chart" Target="../charts/chart2.xml"/><Relationship Id="rId10" Type="http://schemas.openxmlformats.org/officeDocument/2006/relationships/image" Target="../media/image15.png"/><Relationship Id="rId4" Type="http://schemas.openxmlformats.org/officeDocument/2006/relationships/chart" Target="../charts/chart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images.google.es/imgres?imgurl=http://www.bairexport.com/links/bandera-mexico.jpg&amp;imgrefurl=http://www.bairexport.com/detalle.php?IDSECCION=340&amp;usg=__f_LnByMsvxWNTEY8ExG3l3hXt4M=&amp;h=457&amp;w=800&amp;sz=31&amp;hl=es&amp;start=5&amp;um=1&amp;tbnid=B6ApHix5_RH-1M:&amp;tbnh=82&amp;tbnw=143&amp;prev=/images?q=mexico&amp;hl=es&amp;um=1" TargetMode="External"/><Relationship Id="rId3" Type="http://schemas.openxmlformats.org/officeDocument/2006/relationships/image" Target="../media/image19.wmf"/><Relationship Id="rId7" Type="http://schemas.openxmlformats.org/officeDocument/2006/relationships/hyperlink" Target="http://images.google.es/imgres?imgurl=http://elproyectomatriz.files.wordpress.com/2007/06/venezuela.jpg&amp;imgrefurl=http://elproyectomatriz.wordpress.com/2007/12/06/no-volveran-revolucion-bolivariana-ahora/&amp;usg=__2SIUst_5vEpK7AUVWMv8a-k5jpA=&amp;h=394&amp;w=591&amp;sz=16&amp;hl=es&amp;start=13&amp;um=1&amp;tbnid=cVkEjhNMMhZVjM:&amp;tbnh=90&amp;tbnw=135&amp;prev=/images?q=venezuela&amp;hl=es&amp;um=1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images.google.es/imgres?imgurl=http://www.rioporlavida.net/imagenes/colombia.png&amp;imgrefurl=http://www.rioporlavida.net/Agrupaciones.htm&amp;usg=___S4nl0Kv0sZHfew60tf9rY40XZY=&amp;h=400&amp;w=600&amp;sz=2&amp;hl=es&amp;start=2&amp;um=1&amp;tbnid=nykpp2lTSxGVzM:&amp;tbnh=90&amp;tbnw=135&amp;prev=/images?q=colombia&amp;hl=es&amp;um=1" TargetMode="External"/><Relationship Id="rId5" Type="http://schemas.openxmlformats.org/officeDocument/2006/relationships/hyperlink" Target="http://images.google.es/imgres?imgurl=http://www.crid.or.cr/crid/idrc/banderas%20de%20paises/argentina.gif&amp;imgrefurl=http://www.crid.or.cr/crid/idrc/paises/argentina.htm&amp;usg=__Yxsc6Z0hB1PkH-l039_7OEuDNHQ=&amp;h=302&amp;w=453&amp;sz=9&amp;hl=es&amp;start=4&amp;um=1&amp;tbnid=YZr_6OdBD5l3qM:&amp;tbnh=85&amp;tbnw=127&amp;prev=/images?q=argentina&amp;hl=es&amp;sa=N&amp;um=1" TargetMode="External"/><Relationship Id="rId15" Type="http://schemas.openxmlformats.org/officeDocument/2006/relationships/hyperlink" Target="http://images.google.es/imgres?imgurl=http://www.riogrande.com.br/Clipart/bandeiras/BRASIL.JPG&amp;imgrefurl=http://obremosolarblog.blogspot.com/2007_12_01_archive.html&amp;usg=__zFoz48XNOv7fu3Yuv81L41PRno0=&amp;h=1658&amp;w=2214&amp;sz=119&amp;hl=es&amp;start=3&amp;um=1&amp;tbnid=xudt3Ap4Zg3GTM:&amp;tbnh=112&amp;tbnw=150&amp;prev=/images?q=brasil&amp;hl=es&amp;um=1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0.wmf"/><Relationship Id="rId9" Type="http://schemas.openxmlformats.org/officeDocument/2006/relationships/hyperlink" Target="http://images.google.es/imgres?imgurl=http://eqaula.org/eva/file.php/921/chile.png&amp;imgrefurl=http://www.eqaula.org/eva/course/view.php?id=921&amp;usg=__9JLx9DN3vo981dw5ewRjeoGYIR0=&amp;h=533&amp;w=800&amp;sz=7&amp;hl=es&amp;start=2&amp;um=1&amp;tbnid=r1p-2sYF4Lz2OM:&amp;tbnh=95&amp;tbnw=143&amp;prev=/images?q=chile&amp;hl=es&amp;um=1" TargetMode="External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u="sng" dirty="0" smtClean="0">
                <a:solidFill>
                  <a:srgbClr val="002060"/>
                </a:solidFill>
              </a:rPr>
              <a:t>La cooperación publico-privada frente a la iniciativa de redes públicas</a:t>
            </a:r>
            <a:endParaRPr lang="es-ES" sz="2800" b="1" u="sng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Daniel Arias Pando</a:t>
            </a:r>
          </a:p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3789040"/>
            <a:ext cx="46098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2060"/>
                </a:solidFill>
              </a:rPr>
              <a:t>Cumbre AHCIET-REGULATEL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Sto. Domingo, 18 de julio de 2011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3716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73" y="3575645"/>
            <a:ext cx="45624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Caracterización actual del mercado en </a:t>
            </a:r>
            <a:r>
              <a:rPr lang="es-ES" sz="2200" b="0" dirty="0" err="1" smtClean="0">
                <a:solidFill>
                  <a:srgbClr val="002060"/>
                </a:solidFill>
                <a:effectLst/>
              </a:rPr>
              <a:t>Latam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412776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Saturación en el crecimiento de clientes: el final del crecimiento de 2 dígitos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3779912" y="5447982"/>
            <a:ext cx="137698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ES" sz="900" b="0" dirty="0">
                <a:solidFill>
                  <a:srgbClr val="002060"/>
                </a:solidFill>
                <a:latin typeface="+mj-lt"/>
              </a:rPr>
              <a:t>CAGR</a:t>
            </a:r>
            <a:r>
              <a:rPr lang="es-ES" sz="900" b="0" dirty="0">
                <a:latin typeface="+mj-lt"/>
              </a:rPr>
              <a:t> ARPM </a:t>
            </a:r>
            <a:r>
              <a:rPr lang="es-ES" sz="900" b="0" dirty="0" smtClean="0">
                <a:latin typeface="+mj-lt"/>
              </a:rPr>
              <a:t>2005-2010</a:t>
            </a:r>
            <a:endParaRPr lang="es-ES" sz="900" b="0" dirty="0"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95536" y="2742019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Escenario de rentabilidades decrecientes y necesidad de mayores inversiones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95536" y="5148481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Alto nivel de competencia, extremo en algunos mercados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95536" y="3996353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Previsiones de crecimiento de tráficos sin antecedentes 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49" y="1262678"/>
            <a:ext cx="45624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870994" y="4077072"/>
            <a:ext cx="175689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ES" sz="900" b="0" dirty="0" smtClean="0">
                <a:solidFill>
                  <a:srgbClr val="002060"/>
                </a:solidFill>
                <a:latin typeface="+mj-lt"/>
              </a:rPr>
              <a:t>Número de Operadores Móviles</a:t>
            </a:r>
            <a:endParaRPr lang="es-ES" sz="9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Cambio en paradigmas de estrategias comerciales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268760"/>
            <a:ext cx="8255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La saturación de mercados y la necesidad de crecimiento están conduciendo a reforzar estrategias comerciales de los operadores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53875" y="2268161"/>
            <a:ext cx="3725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Reducción de subvención de terminales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53875" y="3195554"/>
            <a:ext cx="380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Introducción de tarifas planas y tarifas tipo “</a:t>
            </a:r>
            <a:r>
              <a:rPr lang="es-ES" sz="1600" dirty="0" err="1" smtClean="0">
                <a:solidFill>
                  <a:srgbClr val="002060"/>
                </a:solidFill>
                <a:latin typeface="+mj-lt"/>
              </a:rPr>
              <a:t>all</a:t>
            </a: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rgbClr val="002060"/>
                </a:solidFill>
                <a:latin typeface="+mj-lt"/>
              </a:rPr>
              <a:t>you</a:t>
            </a: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 can </a:t>
            </a:r>
            <a:r>
              <a:rPr lang="es-ES" sz="1600" dirty="0" err="1" smtClean="0">
                <a:solidFill>
                  <a:srgbClr val="002060"/>
                </a:solidFill>
                <a:latin typeface="+mj-lt"/>
              </a:rPr>
              <a:t>eat</a:t>
            </a: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”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53875" y="4131658"/>
            <a:ext cx="3978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Reforzamiento de estrategias de fidelización de clientes: </a:t>
            </a:r>
          </a:p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el efecto </a:t>
            </a:r>
            <a:r>
              <a:rPr lang="es-ES" sz="1600" dirty="0" err="1" smtClean="0">
                <a:solidFill>
                  <a:srgbClr val="002060"/>
                </a:solidFill>
                <a:latin typeface="+mj-lt"/>
              </a:rPr>
              <a:t>on</a:t>
            </a: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-net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94259" y="5292497"/>
            <a:ext cx="3741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Fuerte estrechamiento de márgenes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436096" y="2564904"/>
            <a:ext cx="1584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MOU</a:t>
            </a:r>
          </a:p>
          <a:p>
            <a:pPr algn="ctr"/>
            <a:endParaRPr lang="es-ES" sz="2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es-ES" sz="2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ARPM</a:t>
            </a:r>
          </a:p>
          <a:p>
            <a:pPr algn="ctr"/>
            <a:endParaRPr lang="es-ES" sz="2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es-ES" sz="2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SAC</a:t>
            </a:r>
          </a:p>
          <a:p>
            <a:pPr algn="ctr"/>
            <a:endParaRPr lang="es-ES" sz="2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es-ES" sz="2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Márgenes</a:t>
            </a:r>
            <a:endParaRPr lang="es-E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1 Flecha arriba"/>
          <p:cNvSpPr/>
          <p:nvPr/>
        </p:nvSpPr>
        <p:spPr>
          <a:xfrm>
            <a:off x="7092280" y="2420888"/>
            <a:ext cx="544229" cy="468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7092280" y="3343925"/>
            <a:ext cx="576064" cy="515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rriba"/>
          <p:cNvSpPr/>
          <p:nvPr/>
        </p:nvSpPr>
        <p:spPr>
          <a:xfrm>
            <a:off x="7092280" y="4293096"/>
            <a:ext cx="544229" cy="468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7092280" y="5229200"/>
            <a:ext cx="576064" cy="515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436096" y="2276872"/>
            <a:ext cx="309634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436096" y="3212976"/>
            <a:ext cx="309634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436096" y="4149080"/>
            <a:ext cx="309634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436096" y="5085184"/>
            <a:ext cx="309634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Consolidación de la “constelación de valor”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851920" y="1556792"/>
            <a:ext cx="4320529" cy="4416970"/>
            <a:chOff x="1835150" y="2276475"/>
            <a:chExt cx="6337300" cy="3697288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 rot="20783053">
              <a:off x="3649663" y="3843338"/>
              <a:ext cx="3862387" cy="476250"/>
            </a:xfrm>
            <a:prstGeom prst="ellipse">
              <a:avLst/>
            </a:prstGeom>
            <a:noFill/>
            <a:ln w="9525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6704013" y="3524250"/>
              <a:ext cx="269875" cy="2397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 rot="41264817">
              <a:off x="3919538" y="3843338"/>
              <a:ext cx="3143250" cy="476250"/>
            </a:xfrm>
            <a:prstGeom prst="ellipse">
              <a:avLst/>
            </a:prstGeom>
            <a:noFill/>
            <a:ln w="9525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 rot="22130392">
              <a:off x="3290888" y="3843338"/>
              <a:ext cx="4491037" cy="476250"/>
            </a:xfrm>
            <a:prstGeom prst="ellipse">
              <a:avLst/>
            </a:prstGeom>
            <a:noFill/>
            <a:ln w="9525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 rot="25443484">
              <a:off x="4224338" y="3905250"/>
              <a:ext cx="2624137" cy="538163"/>
            </a:xfrm>
            <a:prstGeom prst="ellipse">
              <a:avLst/>
            </a:prstGeom>
            <a:noFill/>
            <a:ln w="9525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 rot="27788190">
              <a:off x="4223544" y="3852069"/>
              <a:ext cx="2625725" cy="538163"/>
            </a:xfrm>
            <a:prstGeom prst="ellipse">
              <a:avLst/>
            </a:prstGeom>
            <a:noFill/>
            <a:ln w="9525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 rot="22876258">
              <a:off x="3394075" y="3603625"/>
              <a:ext cx="4491038" cy="636588"/>
            </a:xfrm>
            <a:prstGeom prst="ellipse">
              <a:avLst/>
            </a:prstGeom>
            <a:noFill/>
            <a:ln w="9525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087938" y="3603625"/>
              <a:ext cx="896937" cy="7953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6883400" y="4398963"/>
              <a:ext cx="449263" cy="3984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829050" y="3922713"/>
              <a:ext cx="269875" cy="2381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829050" y="2967038"/>
              <a:ext cx="539750" cy="4778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4457700" y="4559300"/>
              <a:ext cx="360363" cy="3175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535613" y="2967038"/>
              <a:ext cx="269875" cy="2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626100" y="4876800"/>
              <a:ext cx="539750" cy="4778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56050" y="4956175"/>
              <a:ext cx="8874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Alarmas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387975" y="5386388"/>
              <a:ext cx="7794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Juegos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3649663" y="2649538"/>
              <a:ext cx="560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Ocio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5029200" y="2682875"/>
              <a:ext cx="12684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E-Commerce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021013" y="4081463"/>
              <a:ext cx="8826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Vending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6556375" y="4797425"/>
              <a:ext cx="7699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Música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6075363" y="3205163"/>
              <a:ext cx="14160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E-Government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5108575" y="3813175"/>
              <a:ext cx="8080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600"/>
                <a:t>Cliente</a:t>
              </a:r>
            </a:p>
          </p:txBody>
        </p:sp>
        <p:pic>
          <p:nvPicPr>
            <p:cNvPr id="27" name="Picture 30" descr="logo_s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2852738"/>
              <a:ext cx="1150937" cy="42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589213" y="3500438"/>
              <a:ext cx="6540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200">
                  <a:solidFill>
                    <a:srgbClr val="000066"/>
                  </a:solidFill>
                  <a:latin typeface="Verdana" pitchFamily="34" charset="0"/>
                </a:rPr>
                <a:t>News</a:t>
              </a:r>
            </a:p>
          </p:txBody>
        </p:sp>
        <p:pic>
          <p:nvPicPr>
            <p:cNvPr id="29" name="Picture 32" descr="waltdisney_compan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2276475"/>
              <a:ext cx="188595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3" descr="logo-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2708275"/>
              <a:ext cx="1512887" cy="347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6" descr="virgin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5084763"/>
              <a:ext cx="935037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7" descr="y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4581525"/>
              <a:ext cx="1511300" cy="28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32 Rectángulo"/>
          <p:cNvSpPr/>
          <p:nvPr/>
        </p:nvSpPr>
        <p:spPr>
          <a:xfrm>
            <a:off x="683568" y="1790445"/>
            <a:ext cx="2909631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Aparición de nuevos agentes, nuevos conceptos, nuevos modelos (</a:t>
            </a:r>
            <a:r>
              <a:rPr lang="es-ES" dirty="0" err="1" smtClean="0">
                <a:solidFill>
                  <a:srgbClr val="002060"/>
                </a:solidFill>
                <a:latin typeface="+mj-lt"/>
              </a:rPr>
              <a:t>co-opetición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Es necesario “</a:t>
            </a:r>
            <a:r>
              <a:rPr lang="es-ES" dirty="0">
                <a:solidFill>
                  <a:srgbClr val="002060"/>
                </a:solidFill>
                <a:latin typeface="+mj-lt"/>
              </a:rPr>
              <a:t>reajustar” 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los </a:t>
            </a:r>
            <a:r>
              <a:rPr lang="es-ES" dirty="0">
                <a:solidFill>
                  <a:srgbClr val="002060"/>
                </a:solidFill>
                <a:latin typeface="+mj-lt"/>
              </a:rPr>
              <a:t>modelos de prestación de los 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servicios e inevitablemente la relación entre agentes</a:t>
            </a:r>
            <a:endParaRPr lang="es-E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Creciente presión regulatoria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19675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El entorno regulatorio está incrementado considerablemente la presión sobre los agentes del sector, en un entendimiento estático de la situación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55304" y="1916832"/>
            <a:ext cx="54006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Administración “tradicional” de recursos escasos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79440" y="2348880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Limitación de espectro radioeléctrico</a:t>
            </a:r>
          </a:p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Barreras al despliegue de redes inalámbricas</a:t>
            </a:r>
          </a:p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Mayores costes de administración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331368" y="2255386"/>
            <a:ext cx="0" cy="83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331368" y="256490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331368" y="271730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331368" y="286970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755304" y="3140968"/>
            <a:ext cx="54006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Regulación de acceso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331368" y="3479522"/>
            <a:ext cx="0" cy="616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2331368" y="3787879"/>
            <a:ext cx="648072" cy="1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331368" y="39414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987824" y="357301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Traslado de regulación de redes </a:t>
            </a:r>
            <a:r>
              <a:rPr lang="es-ES" sz="1400" dirty="0" err="1" smtClean="0">
                <a:solidFill>
                  <a:srgbClr val="002060"/>
                </a:solidFill>
                <a:latin typeface="+mj-lt"/>
              </a:rPr>
              <a:t>legacy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 a </a:t>
            </a:r>
            <a:r>
              <a:rPr lang="es-ES" sz="1400" dirty="0" err="1" smtClean="0">
                <a:solidFill>
                  <a:srgbClr val="002060"/>
                </a:solidFill>
                <a:latin typeface="+mj-lt"/>
              </a:rPr>
              <a:t>NGAs</a:t>
            </a:r>
            <a:endParaRPr lang="es-ES" sz="1400" dirty="0" smtClean="0">
              <a:solidFill>
                <a:srgbClr val="002060"/>
              </a:solidFill>
              <a:latin typeface="+mj-lt"/>
            </a:endParaRPr>
          </a:p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Desagregación del bucle de cobre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755304" y="4149080"/>
            <a:ext cx="54006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Regulación tarifaria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979440" y="458112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Regulación de tarifas mayoristas</a:t>
            </a:r>
          </a:p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Regulación de tarifas minoristas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2331368" y="4487634"/>
            <a:ext cx="0" cy="616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331368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331368" y="49495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Rectángulo"/>
          <p:cNvSpPr/>
          <p:nvPr/>
        </p:nvSpPr>
        <p:spPr>
          <a:xfrm>
            <a:off x="1755304" y="5157192"/>
            <a:ext cx="54006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Introducción de mayor competencia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2979440" y="558924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Operadores Móviles Virtuales</a:t>
            </a:r>
          </a:p>
          <a:p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Barreras a los operadores establecidos</a:t>
            </a:r>
          </a:p>
        </p:txBody>
      </p:sp>
      <p:cxnSp>
        <p:nvCxnSpPr>
          <p:cNvPr id="57" name="56 Conector recto"/>
          <p:cNvCxnSpPr/>
          <p:nvPr/>
        </p:nvCxnSpPr>
        <p:spPr>
          <a:xfrm>
            <a:off x="2331368" y="5495746"/>
            <a:ext cx="0" cy="616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2331368" y="580526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2331368" y="595766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¿Qué nos depara el futuro?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705083" y="1629961"/>
            <a:ext cx="36113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s-ES" sz="1400" b="0" dirty="0">
                <a:solidFill>
                  <a:srgbClr val="002060"/>
                </a:solidFill>
                <a:latin typeface="+mj-lt"/>
              </a:rPr>
              <a:t>Evolución ingresos vs. tráfico </a:t>
            </a:r>
            <a:endParaRPr lang="es-ES" sz="1400" b="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s-ES" sz="1400" b="0" dirty="0" smtClean="0">
                <a:solidFill>
                  <a:srgbClr val="002060"/>
                </a:solidFill>
                <a:latin typeface="+mj-lt"/>
              </a:rPr>
              <a:t>en </a:t>
            </a:r>
            <a:r>
              <a:rPr lang="es-ES" sz="1400" b="0" dirty="0">
                <a:solidFill>
                  <a:srgbClr val="002060"/>
                </a:solidFill>
                <a:latin typeface="+mj-lt"/>
              </a:rPr>
              <a:t>Latinoamérica 2008-2013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499992" y="2276872"/>
            <a:ext cx="4503341" cy="2592288"/>
            <a:chOff x="1011" y="1588"/>
            <a:chExt cx="4343" cy="1842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1011" y="1588"/>
              <a:ext cx="3708" cy="1842"/>
              <a:chOff x="1011" y="1588"/>
              <a:chExt cx="3708" cy="1842"/>
            </a:xfrm>
          </p:grpSpPr>
          <p:graphicFrame>
            <p:nvGraphicFramePr>
              <p:cNvPr id="9" name="Object 36"/>
              <p:cNvGraphicFramePr>
                <a:graphicFrameLocks noChangeAspect="1"/>
              </p:cNvGraphicFramePr>
              <p:nvPr/>
            </p:nvGraphicFramePr>
            <p:xfrm>
              <a:off x="1011" y="1588"/>
              <a:ext cx="3708" cy="18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8" name="Gráfico" r:id="rId4" imgW="6985000" imgH="3479800" progId="Excel.Chart.8">
                      <p:embed/>
                    </p:oleObj>
                  </mc:Choice>
                  <mc:Fallback>
                    <p:oleObj name="Gráfico" r:id="rId4" imgW="6985000" imgH="3479800" progId="Excel.Chart.8">
                      <p:embed/>
                      <p:pic>
                        <p:nvPicPr>
                          <p:cNvPr id="0" name="Picture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1" y="1588"/>
                            <a:ext cx="3708" cy="18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AutoShape 37"/>
              <p:cNvSpPr>
                <a:spLocks/>
              </p:cNvSpPr>
              <p:nvPr/>
            </p:nvSpPr>
            <p:spPr bwMode="auto">
              <a:xfrm>
                <a:off x="4521" y="1752"/>
                <a:ext cx="80" cy="952"/>
              </a:xfrm>
              <a:prstGeom prst="rightBrace">
                <a:avLst>
                  <a:gd name="adj1" fmla="val 112664"/>
                  <a:gd name="adj2" fmla="val 4769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GB" sz="1800">
                  <a:solidFill>
                    <a:srgbClr val="002060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8" name="26 CuadroTexto"/>
            <p:cNvSpPr txBox="1">
              <a:spLocks noChangeArrowheads="1"/>
            </p:cNvSpPr>
            <p:nvPr/>
          </p:nvSpPr>
          <p:spPr bwMode="auto">
            <a:xfrm>
              <a:off x="4601" y="2115"/>
              <a:ext cx="75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s-ES" sz="1050" dirty="0" smtClean="0">
                  <a:solidFill>
                    <a:srgbClr val="002060"/>
                  </a:solidFill>
                  <a:latin typeface="Arial Unicode MS" pitchFamily="34" charset="-128"/>
                </a:rPr>
                <a:t>Desajuste</a:t>
              </a:r>
              <a:endParaRPr lang="es-ES" sz="1050" dirty="0">
                <a:solidFill>
                  <a:srgbClr val="00206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467544" y="3322727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El modelo actual no determina incentivos suficientes para que los nuevos usuarios de Internet hagan un uso eficiente de las capacidades de red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Los operadores de red no tienen incentivos para ampliar las </a:t>
            </a:r>
            <a:r>
              <a:rPr lang="es-ES" sz="1600" dirty="0" err="1" smtClean="0">
                <a:solidFill>
                  <a:srgbClr val="002060"/>
                </a:solidFill>
                <a:latin typeface="+mj-lt"/>
              </a:rPr>
              <a:t>capcidades</a:t>
            </a: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 de red al no poder monetizar el incremento de uso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1355284"/>
            <a:ext cx="3024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En Europa, un estudio realizado por AT Kearney sobre el futuro del modelo comercial de conectividad en Internet, arroja 2 premisas fundamentales: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83880" cy="454799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El papel de la iniciativa privada en el desarrollo del sector en Latinoamérica</a:t>
            </a:r>
          </a:p>
          <a:p>
            <a:pPr marL="571500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Perspectivas de desarrollo de la región: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Breve repaso de la situación actual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Dinámicas del mercado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Nuevos desarrollos y nuevos actores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Iniciativas de redes públicas en el contexto actual: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Razones para la intervención pública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Estrategias de implementación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Impacto en el desarrollo económico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Algunas reflexiones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4217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Razones para la intervención pública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AutoShape 27"/>
          <p:cNvSpPr>
            <a:spLocks noChangeAspect="1" noChangeArrowheads="1" noTextEdit="1"/>
          </p:cNvSpPr>
          <p:nvPr/>
        </p:nvSpPr>
        <p:spPr bwMode="auto">
          <a:xfrm>
            <a:off x="1314971" y="1740093"/>
            <a:ext cx="6083257" cy="387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302182" y="1804168"/>
            <a:ext cx="5077865" cy="3370008"/>
            <a:chOff x="442" y="1176"/>
            <a:chExt cx="2270" cy="1539"/>
          </a:xfrm>
        </p:grpSpPr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442" y="1176"/>
              <a:ext cx="2270" cy="1539"/>
            </a:xfrm>
            <a:prstGeom prst="rect">
              <a:avLst/>
            </a:prstGeom>
            <a:solidFill>
              <a:srgbClr val="F4D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442" y="1176"/>
              <a:ext cx="2270" cy="1539"/>
            </a:xfrm>
            <a:prstGeom prst="rect">
              <a:avLst/>
            </a:prstGeom>
            <a:noFill/>
            <a:ln w="6350" cap="rnd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302182" y="2567875"/>
            <a:ext cx="3210709" cy="2606301"/>
            <a:chOff x="442" y="1524"/>
            <a:chExt cx="1435" cy="1191"/>
          </a:xfrm>
        </p:grpSpPr>
        <p:sp>
          <p:nvSpPr>
            <p:cNvPr id="76" name="Rectangle 33"/>
            <p:cNvSpPr>
              <a:spLocks noChangeArrowheads="1"/>
            </p:cNvSpPr>
            <p:nvPr/>
          </p:nvSpPr>
          <p:spPr bwMode="auto">
            <a:xfrm>
              <a:off x="442" y="1524"/>
              <a:ext cx="1435" cy="1191"/>
            </a:xfrm>
            <a:prstGeom prst="rect">
              <a:avLst/>
            </a:prstGeom>
            <a:solidFill>
              <a:srgbClr val="0E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Rectangle 34"/>
            <p:cNvSpPr>
              <a:spLocks noChangeArrowheads="1"/>
            </p:cNvSpPr>
            <p:nvPr/>
          </p:nvSpPr>
          <p:spPr bwMode="auto">
            <a:xfrm>
              <a:off x="442" y="1524"/>
              <a:ext cx="1435" cy="1191"/>
            </a:xfrm>
            <a:prstGeom prst="rect">
              <a:avLst/>
            </a:prstGeom>
            <a:noFill/>
            <a:ln w="6350" cap="rnd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302182" y="3141088"/>
            <a:ext cx="2161683" cy="2033088"/>
            <a:chOff x="442" y="1786"/>
            <a:chExt cx="966" cy="929"/>
          </a:xfrm>
        </p:grpSpPr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442" y="1786"/>
              <a:ext cx="966" cy="929"/>
            </a:xfrm>
            <a:prstGeom prst="rect">
              <a:avLst/>
            </a:prstGeom>
            <a:solidFill>
              <a:srgbClr val="5B6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442" y="1786"/>
              <a:ext cx="966" cy="929"/>
            </a:xfrm>
            <a:prstGeom prst="rect">
              <a:avLst/>
            </a:prstGeom>
            <a:noFill/>
            <a:ln w="6350" cap="rnd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02182" y="3712569"/>
            <a:ext cx="1578083" cy="1461607"/>
            <a:chOff x="442" y="2047"/>
            <a:chExt cx="705" cy="668"/>
          </a:xfrm>
        </p:grpSpPr>
        <p:sp>
          <p:nvSpPr>
            <p:cNvPr id="72" name="Rectangle 43"/>
            <p:cNvSpPr>
              <a:spLocks noChangeArrowheads="1"/>
            </p:cNvSpPr>
            <p:nvPr/>
          </p:nvSpPr>
          <p:spPr bwMode="auto">
            <a:xfrm>
              <a:off x="442" y="2047"/>
              <a:ext cx="705" cy="668"/>
            </a:xfrm>
            <a:prstGeom prst="rect">
              <a:avLst/>
            </a:prstGeom>
            <a:solidFill>
              <a:srgbClr val="93A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442" y="2047"/>
              <a:ext cx="705" cy="668"/>
            </a:xfrm>
            <a:prstGeom prst="rect">
              <a:avLst/>
            </a:prstGeom>
            <a:noFill/>
            <a:ln w="6350" cap="rnd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02182" y="4282319"/>
            <a:ext cx="936305" cy="891857"/>
            <a:chOff x="442" y="2308"/>
            <a:chExt cx="418" cy="407"/>
          </a:xfrm>
        </p:grpSpPr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442" y="2308"/>
              <a:ext cx="418" cy="407"/>
            </a:xfrm>
            <a:prstGeom prst="rect">
              <a:avLst/>
            </a:prstGeom>
            <a:solidFill>
              <a:srgbClr val="E8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442" y="2308"/>
              <a:ext cx="418" cy="407"/>
            </a:xfrm>
            <a:prstGeom prst="rect">
              <a:avLst/>
            </a:prstGeom>
            <a:noFill/>
            <a:ln w="6350" cap="rnd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3862085" y="5291936"/>
            <a:ext cx="1867156" cy="316912"/>
            <a:chOff x="1472" y="2745"/>
            <a:chExt cx="835" cy="145"/>
          </a:xfrm>
          <a:solidFill>
            <a:schemeClr val="bg2">
              <a:lumMod val="50000"/>
            </a:schemeClr>
          </a:solidFill>
        </p:grpSpPr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472" y="2745"/>
              <a:ext cx="835" cy="145"/>
            </a:xfrm>
            <a:custGeom>
              <a:avLst/>
              <a:gdLst>
                <a:gd name="T0" fmla="*/ 626 w 835"/>
                <a:gd name="T1" fmla="*/ 0 h 145"/>
                <a:gd name="T2" fmla="*/ 626 w 835"/>
                <a:gd name="T3" fmla="*/ 36 h 145"/>
                <a:gd name="T4" fmla="*/ 0 w 835"/>
                <a:gd name="T5" fmla="*/ 36 h 145"/>
                <a:gd name="T6" fmla="*/ 0 w 835"/>
                <a:gd name="T7" fmla="*/ 109 h 145"/>
                <a:gd name="T8" fmla="*/ 626 w 835"/>
                <a:gd name="T9" fmla="*/ 109 h 145"/>
                <a:gd name="T10" fmla="*/ 626 w 835"/>
                <a:gd name="T11" fmla="*/ 145 h 145"/>
                <a:gd name="T12" fmla="*/ 835 w 835"/>
                <a:gd name="T13" fmla="*/ 72 h 145"/>
                <a:gd name="T14" fmla="*/ 626 w 83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5" h="145">
                  <a:moveTo>
                    <a:pt x="626" y="0"/>
                  </a:moveTo>
                  <a:lnTo>
                    <a:pt x="626" y="36"/>
                  </a:lnTo>
                  <a:lnTo>
                    <a:pt x="0" y="36"/>
                  </a:lnTo>
                  <a:lnTo>
                    <a:pt x="0" y="109"/>
                  </a:lnTo>
                  <a:lnTo>
                    <a:pt x="626" y="109"/>
                  </a:lnTo>
                  <a:lnTo>
                    <a:pt x="626" y="145"/>
                  </a:lnTo>
                  <a:lnTo>
                    <a:pt x="835" y="72"/>
                  </a:lnTo>
                  <a:lnTo>
                    <a:pt x="6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472" y="2745"/>
              <a:ext cx="835" cy="145"/>
            </a:xfrm>
            <a:custGeom>
              <a:avLst/>
              <a:gdLst>
                <a:gd name="T0" fmla="*/ 626 w 835"/>
                <a:gd name="T1" fmla="*/ 0 h 145"/>
                <a:gd name="T2" fmla="*/ 626 w 835"/>
                <a:gd name="T3" fmla="*/ 36 h 145"/>
                <a:gd name="T4" fmla="*/ 0 w 835"/>
                <a:gd name="T5" fmla="*/ 36 h 145"/>
                <a:gd name="T6" fmla="*/ 0 w 835"/>
                <a:gd name="T7" fmla="*/ 109 h 145"/>
                <a:gd name="T8" fmla="*/ 626 w 835"/>
                <a:gd name="T9" fmla="*/ 109 h 145"/>
                <a:gd name="T10" fmla="*/ 626 w 835"/>
                <a:gd name="T11" fmla="*/ 145 h 145"/>
                <a:gd name="T12" fmla="*/ 835 w 835"/>
                <a:gd name="T13" fmla="*/ 72 h 145"/>
                <a:gd name="T14" fmla="*/ 626 w 83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5" h="145">
                  <a:moveTo>
                    <a:pt x="626" y="0"/>
                  </a:moveTo>
                  <a:lnTo>
                    <a:pt x="626" y="36"/>
                  </a:lnTo>
                  <a:lnTo>
                    <a:pt x="0" y="36"/>
                  </a:lnTo>
                  <a:lnTo>
                    <a:pt x="0" y="109"/>
                  </a:lnTo>
                  <a:lnTo>
                    <a:pt x="626" y="109"/>
                  </a:lnTo>
                  <a:lnTo>
                    <a:pt x="626" y="145"/>
                  </a:lnTo>
                  <a:lnTo>
                    <a:pt x="835" y="72"/>
                  </a:lnTo>
                  <a:lnTo>
                    <a:pt x="6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6391018" y="4535156"/>
            <a:ext cx="936305" cy="316912"/>
            <a:chOff x="2270" y="2423"/>
            <a:chExt cx="418" cy="145"/>
          </a:xfrm>
        </p:grpSpPr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2270" y="2423"/>
              <a:ext cx="418" cy="145"/>
            </a:xfrm>
            <a:custGeom>
              <a:avLst/>
              <a:gdLst>
                <a:gd name="T0" fmla="*/ 313 w 418"/>
                <a:gd name="T1" fmla="*/ 0 h 145"/>
                <a:gd name="T2" fmla="*/ 313 w 418"/>
                <a:gd name="T3" fmla="*/ 36 h 145"/>
                <a:gd name="T4" fmla="*/ 0 w 418"/>
                <a:gd name="T5" fmla="*/ 36 h 145"/>
                <a:gd name="T6" fmla="*/ 0 w 418"/>
                <a:gd name="T7" fmla="*/ 109 h 145"/>
                <a:gd name="T8" fmla="*/ 313 w 418"/>
                <a:gd name="T9" fmla="*/ 109 h 145"/>
                <a:gd name="T10" fmla="*/ 313 w 418"/>
                <a:gd name="T11" fmla="*/ 145 h 145"/>
                <a:gd name="T12" fmla="*/ 418 w 418"/>
                <a:gd name="T13" fmla="*/ 73 h 145"/>
                <a:gd name="T14" fmla="*/ 313 w 41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145">
                  <a:moveTo>
                    <a:pt x="313" y="0"/>
                  </a:moveTo>
                  <a:lnTo>
                    <a:pt x="313" y="36"/>
                  </a:lnTo>
                  <a:lnTo>
                    <a:pt x="0" y="36"/>
                  </a:lnTo>
                  <a:lnTo>
                    <a:pt x="0" y="109"/>
                  </a:lnTo>
                  <a:lnTo>
                    <a:pt x="313" y="109"/>
                  </a:lnTo>
                  <a:lnTo>
                    <a:pt x="313" y="145"/>
                  </a:lnTo>
                  <a:lnTo>
                    <a:pt x="418" y="7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E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2270" y="2423"/>
              <a:ext cx="418" cy="145"/>
            </a:xfrm>
            <a:custGeom>
              <a:avLst/>
              <a:gdLst>
                <a:gd name="T0" fmla="*/ 313 w 418"/>
                <a:gd name="T1" fmla="*/ 0 h 145"/>
                <a:gd name="T2" fmla="*/ 313 w 418"/>
                <a:gd name="T3" fmla="*/ 36 h 145"/>
                <a:gd name="T4" fmla="*/ 0 w 418"/>
                <a:gd name="T5" fmla="*/ 36 h 145"/>
                <a:gd name="T6" fmla="*/ 0 w 418"/>
                <a:gd name="T7" fmla="*/ 109 h 145"/>
                <a:gd name="T8" fmla="*/ 313 w 418"/>
                <a:gd name="T9" fmla="*/ 109 h 145"/>
                <a:gd name="T10" fmla="*/ 313 w 418"/>
                <a:gd name="T11" fmla="*/ 145 h 145"/>
                <a:gd name="T12" fmla="*/ 418 w 418"/>
                <a:gd name="T13" fmla="*/ 73 h 145"/>
                <a:gd name="T14" fmla="*/ 313 w 41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145">
                  <a:moveTo>
                    <a:pt x="313" y="0"/>
                  </a:moveTo>
                  <a:lnTo>
                    <a:pt x="313" y="36"/>
                  </a:lnTo>
                  <a:lnTo>
                    <a:pt x="0" y="36"/>
                  </a:lnTo>
                  <a:lnTo>
                    <a:pt x="0" y="109"/>
                  </a:lnTo>
                  <a:lnTo>
                    <a:pt x="313" y="109"/>
                  </a:lnTo>
                  <a:lnTo>
                    <a:pt x="313" y="145"/>
                  </a:lnTo>
                  <a:lnTo>
                    <a:pt x="418" y="73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6350" cap="rnd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3887538" y="4019091"/>
            <a:ext cx="639960" cy="126419"/>
            <a:chOff x="1150" y="2187"/>
            <a:chExt cx="287" cy="58"/>
          </a:xfrm>
        </p:grpSpPr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1150" y="2187"/>
              <a:ext cx="287" cy="58"/>
            </a:xfrm>
            <a:custGeom>
              <a:avLst/>
              <a:gdLst>
                <a:gd name="T0" fmla="*/ 216 w 287"/>
                <a:gd name="T1" fmla="*/ 0 h 58"/>
                <a:gd name="T2" fmla="*/ 216 w 287"/>
                <a:gd name="T3" fmla="*/ 15 h 58"/>
                <a:gd name="T4" fmla="*/ 0 w 287"/>
                <a:gd name="T5" fmla="*/ 15 h 58"/>
                <a:gd name="T6" fmla="*/ 0 w 287"/>
                <a:gd name="T7" fmla="*/ 44 h 58"/>
                <a:gd name="T8" fmla="*/ 216 w 287"/>
                <a:gd name="T9" fmla="*/ 44 h 58"/>
                <a:gd name="T10" fmla="*/ 216 w 287"/>
                <a:gd name="T11" fmla="*/ 58 h 58"/>
                <a:gd name="T12" fmla="*/ 287 w 287"/>
                <a:gd name="T13" fmla="*/ 29 h 58"/>
                <a:gd name="T14" fmla="*/ 216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6" y="0"/>
                  </a:moveTo>
                  <a:lnTo>
                    <a:pt x="216" y="15"/>
                  </a:lnTo>
                  <a:lnTo>
                    <a:pt x="0" y="15"/>
                  </a:lnTo>
                  <a:lnTo>
                    <a:pt x="0" y="44"/>
                  </a:lnTo>
                  <a:lnTo>
                    <a:pt x="216" y="44"/>
                  </a:lnTo>
                  <a:lnTo>
                    <a:pt x="216" y="58"/>
                  </a:lnTo>
                  <a:lnTo>
                    <a:pt x="287" y="2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E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1150" y="2187"/>
              <a:ext cx="287" cy="58"/>
            </a:xfrm>
            <a:custGeom>
              <a:avLst/>
              <a:gdLst>
                <a:gd name="T0" fmla="*/ 216 w 287"/>
                <a:gd name="T1" fmla="*/ 0 h 58"/>
                <a:gd name="T2" fmla="*/ 216 w 287"/>
                <a:gd name="T3" fmla="*/ 15 h 58"/>
                <a:gd name="T4" fmla="*/ 0 w 287"/>
                <a:gd name="T5" fmla="*/ 15 h 58"/>
                <a:gd name="T6" fmla="*/ 0 w 287"/>
                <a:gd name="T7" fmla="*/ 44 h 58"/>
                <a:gd name="T8" fmla="*/ 216 w 287"/>
                <a:gd name="T9" fmla="*/ 44 h 58"/>
                <a:gd name="T10" fmla="*/ 216 w 287"/>
                <a:gd name="T11" fmla="*/ 58 h 58"/>
                <a:gd name="T12" fmla="*/ 287 w 287"/>
                <a:gd name="T13" fmla="*/ 29 h 58"/>
                <a:gd name="T14" fmla="*/ 216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6" y="0"/>
                  </a:moveTo>
                  <a:lnTo>
                    <a:pt x="216" y="15"/>
                  </a:lnTo>
                  <a:lnTo>
                    <a:pt x="0" y="15"/>
                  </a:lnTo>
                  <a:lnTo>
                    <a:pt x="0" y="44"/>
                  </a:lnTo>
                  <a:lnTo>
                    <a:pt x="216" y="44"/>
                  </a:lnTo>
                  <a:lnTo>
                    <a:pt x="216" y="58"/>
                  </a:lnTo>
                  <a:lnTo>
                    <a:pt x="287" y="29"/>
                  </a:lnTo>
                  <a:lnTo>
                    <a:pt x="216" y="0"/>
                  </a:lnTo>
                  <a:close/>
                </a:path>
              </a:pathLst>
            </a:custGeom>
            <a:noFill/>
            <a:ln w="6350" cap="rnd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3260304" y="4387956"/>
            <a:ext cx="641778" cy="128150"/>
            <a:chOff x="870" y="2356"/>
            <a:chExt cx="287" cy="58"/>
          </a:xfrm>
        </p:grpSpPr>
        <p:sp>
          <p:nvSpPr>
            <p:cNvPr id="60" name="Freeform 87"/>
            <p:cNvSpPr>
              <a:spLocks/>
            </p:cNvSpPr>
            <p:nvPr/>
          </p:nvSpPr>
          <p:spPr bwMode="auto">
            <a:xfrm>
              <a:off x="870" y="2356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3 h 58"/>
                <a:gd name="T8" fmla="*/ 215 w 287"/>
                <a:gd name="T9" fmla="*/ 43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215" y="43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E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88"/>
            <p:cNvSpPr>
              <a:spLocks/>
            </p:cNvSpPr>
            <p:nvPr/>
          </p:nvSpPr>
          <p:spPr bwMode="auto">
            <a:xfrm>
              <a:off x="870" y="2356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3 h 58"/>
                <a:gd name="T8" fmla="*/ 215 w 287"/>
                <a:gd name="T9" fmla="*/ 43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215" y="43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noFill/>
            <a:ln w="6350" cap="rnd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4638400" y="4793188"/>
            <a:ext cx="641778" cy="126419"/>
            <a:chOff x="1486" y="2541"/>
            <a:chExt cx="287" cy="58"/>
          </a:xfrm>
        </p:grpSpPr>
        <p:sp>
          <p:nvSpPr>
            <p:cNvPr id="58" name="Freeform 90"/>
            <p:cNvSpPr>
              <a:spLocks/>
            </p:cNvSpPr>
            <p:nvPr/>
          </p:nvSpPr>
          <p:spPr bwMode="auto">
            <a:xfrm>
              <a:off x="1486" y="2541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4 h 58"/>
                <a:gd name="T8" fmla="*/ 215 w 287"/>
                <a:gd name="T9" fmla="*/ 44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4"/>
                  </a:lnTo>
                  <a:lnTo>
                    <a:pt x="215" y="44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0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91"/>
            <p:cNvSpPr>
              <a:spLocks/>
            </p:cNvSpPr>
            <p:nvPr/>
          </p:nvSpPr>
          <p:spPr bwMode="auto">
            <a:xfrm>
              <a:off x="1486" y="2541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4 h 58"/>
                <a:gd name="T8" fmla="*/ 215 w 287"/>
                <a:gd name="T9" fmla="*/ 44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4"/>
                  </a:lnTo>
                  <a:lnTo>
                    <a:pt x="215" y="44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noFill/>
            <a:ln w="6350" cap="rnd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2302182" y="1804168"/>
            <a:ext cx="5077865" cy="3370008"/>
            <a:chOff x="442" y="1176"/>
            <a:chExt cx="2270" cy="1539"/>
          </a:xfrm>
          <a:noFill/>
        </p:grpSpPr>
        <p:sp>
          <p:nvSpPr>
            <p:cNvPr id="56" name="Rectangle 96"/>
            <p:cNvSpPr>
              <a:spLocks noChangeArrowheads="1"/>
            </p:cNvSpPr>
            <p:nvPr/>
          </p:nvSpPr>
          <p:spPr bwMode="auto">
            <a:xfrm>
              <a:off x="442" y="1176"/>
              <a:ext cx="2270" cy="15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rgbClr val="F4DD0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Rectangle 97"/>
            <p:cNvSpPr>
              <a:spLocks noChangeArrowheads="1"/>
            </p:cNvSpPr>
            <p:nvPr/>
          </p:nvSpPr>
          <p:spPr bwMode="auto">
            <a:xfrm>
              <a:off x="442" y="1176"/>
              <a:ext cx="2270" cy="15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" name="Rectangle 99"/>
          <p:cNvSpPr>
            <a:spLocks noChangeArrowheads="1"/>
          </p:cNvSpPr>
          <p:nvPr/>
        </p:nvSpPr>
        <p:spPr bwMode="auto">
          <a:xfrm>
            <a:off x="2413084" y="2074323"/>
            <a:ext cx="1856248" cy="2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>
                <a:solidFill>
                  <a:srgbClr val="002060"/>
                </a:solidFill>
              </a:rPr>
              <a:t>Umbral de asequibilidad</a:t>
            </a:r>
            <a:endParaRPr lang="es-ES" sz="2400">
              <a:solidFill>
                <a:srgbClr val="002060"/>
              </a:solidFill>
            </a:endParaRPr>
          </a:p>
        </p:txBody>
      </p: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2302182" y="2567875"/>
            <a:ext cx="3730676" cy="2606301"/>
            <a:chOff x="442" y="1524"/>
            <a:chExt cx="1435" cy="1191"/>
          </a:xfrm>
          <a:solidFill>
            <a:schemeClr val="tx2"/>
          </a:solidFill>
        </p:grpSpPr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>
              <a:off x="442" y="1524"/>
              <a:ext cx="1435" cy="1191"/>
            </a:xfrm>
            <a:prstGeom prst="rect">
              <a:avLst/>
            </a:prstGeom>
            <a:grpFill/>
            <a:ln>
              <a:noFill/>
            </a:ln>
            <a:effectLst>
              <a:prstShdw prst="shdw17" dist="17961" dir="2700000">
                <a:srgbClr val="0E3A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442" y="1524"/>
              <a:ext cx="1435" cy="1191"/>
            </a:xfrm>
            <a:prstGeom prst="rect">
              <a:avLst/>
            </a:prstGeom>
            <a:grp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2302182" y="3141088"/>
            <a:ext cx="3427059" cy="2033088"/>
            <a:chOff x="442" y="1786"/>
            <a:chExt cx="966" cy="92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42" y="1786"/>
              <a:ext cx="966" cy="929"/>
            </a:xfrm>
            <a:prstGeom prst="rect">
              <a:avLst/>
            </a:prstGeom>
            <a:grpFill/>
            <a:ln>
              <a:noFill/>
            </a:ln>
            <a:effectLst>
              <a:prstShdw prst="shdw17" dist="17961" dir="2700000">
                <a:srgbClr val="5B6A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442" y="1786"/>
              <a:ext cx="966" cy="929"/>
            </a:xfrm>
            <a:prstGeom prst="rect">
              <a:avLst/>
            </a:prstGeom>
            <a:grp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oup 112"/>
          <p:cNvGrpSpPr>
            <a:grpSpLocks/>
          </p:cNvGrpSpPr>
          <p:nvPr/>
        </p:nvGrpSpPr>
        <p:grpSpPr bwMode="auto">
          <a:xfrm>
            <a:off x="2302182" y="3712569"/>
            <a:ext cx="1578083" cy="1461607"/>
            <a:chOff x="442" y="2047"/>
            <a:chExt cx="705" cy="668"/>
          </a:xfrm>
          <a:solidFill>
            <a:schemeClr val="accent2">
              <a:lumMod val="75000"/>
            </a:schemeClr>
          </a:solidFill>
        </p:grpSpPr>
        <p:sp>
          <p:nvSpPr>
            <p:cNvPr id="50" name="Rectangle 110"/>
            <p:cNvSpPr>
              <a:spLocks noChangeArrowheads="1"/>
            </p:cNvSpPr>
            <p:nvPr/>
          </p:nvSpPr>
          <p:spPr bwMode="auto">
            <a:xfrm>
              <a:off x="442" y="2047"/>
              <a:ext cx="705" cy="668"/>
            </a:xfrm>
            <a:prstGeom prst="rect">
              <a:avLst/>
            </a:prstGeom>
            <a:grpFill/>
            <a:ln>
              <a:noFill/>
            </a:ln>
            <a:effectLst>
              <a:prstShdw prst="shdw17" dist="17961" dir="2700000">
                <a:srgbClr val="93AC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Rectangle 111"/>
            <p:cNvSpPr>
              <a:spLocks noChangeArrowheads="1"/>
            </p:cNvSpPr>
            <p:nvPr/>
          </p:nvSpPr>
          <p:spPr bwMode="auto">
            <a:xfrm>
              <a:off x="442" y="2047"/>
              <a:ext cx="705" cy="6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3" name="Group 119"/>
          <p:cNvGrpSpPr>
            <a:grpSpLocks/>
          </p:cNvGrpSpPr>
          <p:nvPr/>
        </p:nvGrpSpPr>
        <p:grpSpPr bwMode="auto">
          <a:xfrm>
            <a:off x="2302182" y="4282319"/>
            <a:ext cx="936305" cy="891857"/>
            <a:chOff x="442" y="2308"/>
            <a:chExt cx="418" cy="407"/>
          </a:xfrm>
          <a:solidFill>
            <a:schemeClr val="bg2"/>
          </a:solidFill>
        </p:grpSpPr>
        <p:sp>
          <p:nvSpPr>
            <p:cNvPr id="48" name="Rectangle 117"/>
            <p:cNvSpPr>
              <a:spLocks noChangeArrowheads="1"/>
            </p:cNvSpPr>
            <p:nvPr/>
          </p:nvSpPr>
          <p:spPr bwMode="auto">
            <a:xfrm>
              <a:off x="442" y="2308"/>
              <a:ext cx="418" cy="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Rectangle 118"/>
            <p:cNvSpPr>
              <a:spLocks noChangeArrowheads="1"/>
            </p:cNvSpPr>
            <p:nvPr/>
          </p:nvSpPr>
          <p:spPr bwMode="auto">
            <a:xfrm>
              <a:off x="442" y="2308"/>
              <a:ext cx="418" cy="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oup 128"/>
          <p:cNvGrpSpPr>
            <a:grpSpLocks/>
          </p:cNvGrpSpPr>
          <p:nvPr/>
        </p:nvGrpSpPr>
        <p:grpSpPr bwMode="auto">
          <a:xfrm>
            <a:off x="1979712" y="2696025"/>
            <a:ext cx="234531" cy="1271113"/>
            <a:chOff x="233" y="1583"/>
            <a:chExt cx="105" cy="580"/>
          </a:xfrm>
          <a:solidFill>
            <a:schemeClr val="bg2">
              <a:lumMod val="50000"/>
            </a:schemeClr>
          </a:solidFill>
        </p:grpSpPr>
        <p:sp>
          <p:nvSpPr>
            <p:cNvPr id="46" name="Freeform 126"/>
            <p:cNvSpPr>
              <a:spLocks/>
            </p:cNvSpPr>
            <p:nvPr/>
          </p:nvSpPr>
          <p:spPr bwMode="auto">
            <a:xfrm>
              <a:off x="233" y="1583"/>
              <a:ext cx="105" cy="580"/>
            </a:xfrm>
            <a:custGeom>
              <a:avLst/>
              <a:gdLst>
                <a:gd name="T0" fmla="*/ 0 w 105"/>
                <a:gd name="T1" fmla="*/ 145 h 580"/>
                <a:gd name="T2" fmla="*/ 27 w 105"/>
                <a:gd name="T3" fmla="*/ 145 h 580"/>
                <a:gd name="T4" fmla="*/ 27 w 105"/>
                <a:gd name="T5" fmla="*/ 580 h 580"/>
                <a:gd name="T6" fmla="*/ 79 w 105"/>
                <a:gd name="T7" fmla="*/ 580 h 580"/>
                <a:gd name="T8" fmla="*/ 79 w 105"/>
                <a:gd name="T9" fmla="*/ 145 h 580"/>
                <a:gd name="T10" fmla="*/ 105 w 105"/>
                <a:gd name="T11" fmla="*/ 145 h 580"/>
                <a:gd name="T12" fmla="*/ 53 w 105"/>
                <a:gd name="T13" fmla="*/ 0 h 580"/>
                <a:gd name="T14" fmla="*/ 0 w 105"/>
                <a:gd name="T15" fmla="*/ 145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80">
                  <a:moveTo>
                    <a:pt x="0" y="145"/>
                  </a:moveTo>
                  <a:lnTo>
                    <a:pt x="27" y="145"/>
                  </a:lnTo>
                  <a:lnTo>
                    <a:pt x="27" y="580"/>
                  </a:lnTo>
                  <a:lnTo>
                    <a:pt x="79" y="580"/>
                  </a:lnTo>
                  <a:lnTo>
                    <a:pt x="79" y="145"/>
                  </a:lnTo>
                  <a:lnTo>
                    <a:pt x="105" y="145"/>
                  </a:lnTo>
                  <a:lnTo>
                    <a:pt x="53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127"/>
            <p:cNvSpPr>
              <a:spLocks/>
            </p:cNvSpPr>
            <p:nvPr/>
          </p:nvSpPr>
          <p:spPr bwMode="auto">
            <a:xfrm>
              <a:off x="233" y="1583"/>
              <a:ext cx="105" cy="580"/>
            </a:xfrm>
            <a:custGeom>
              <a:avLst/>
              <a:gdLst>
                <a:gd name="T0" fmla="*/ 0 w 105"/>
                <a:gd name="T1" fmla="*/ 145 h 580"/>
                <a:gd name="T2" fmla="*/ 27 w 105"/>
                <a:gd name="T3" fmla="*/ 145 h 580"/>
                <a:gd name="T4" fmla="*/ 27 w 105"/>
                <a:gd name="T5" fmla="*/ 580 h 580"/>
                <a:gd name="T6" fmla="*/ 79 w 105"/>
                <a:gd name="T7" fmla="*/ 580 h 580"/>
                <a:gd name="T8" fmla="*/ 79 w 105"/>
                <a:gd name="T9" fmla="*/ 145 h 580"/>
                <a:gd name="T10" fmla="*/ 105 w 105"/>
                <a:gd name="T11" fmla="*/ 145 h 580"/>
                <a:gd name="T12" fmla="*/ 53 w 105"/>
                <a:gd name="T13" fmla="*/ 0 h 580"/>
                <a:gd name="T14" fmla="*/ 0 w 105"/>
                <a:gd name="T15" fmla="*/ 145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80">
                  <a:moveTo>
                    <a:pt x="0" y="145"/>
                  </a:moveTo>
                  <a:lnTo>
                    <a:pt x="27" y="145"/>
                  </a:lnTo>
                  <a:lnTo>
                    <a:pt x="27" y="580"/>
                  </a:lnTo>
                  <a:lnTo>
                    <a:pt x="79" y="580"/>
                  </a:lnTo>
                  <a:lnTo>
                    <a:pt x="79" y="145"/>
                  </a:lnTo>
                  <a:lnTo>
                    <a:pt x="105" y="145"/>
                  </a:lnTo>
                  <a:lnTo>
                    <a:pt x="53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" name="Rectangle 133"/>
          <p:cNvSpPr>
            <a:spLocks noChangeArrowheads="1"/>
          </p:cNvSpPr>
          <p:nvPr/>
        </p:nvSpPr>
        <p:spPr bwMode="auto">
          <a:xfrm>
            <a:off x="2304000" y="5330034"/>
            <a:ext cx="1327190" cy="46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1500">
                <a:solidFill>
                  <a:srgbClr val="002060"/>
                </a:solidFill>
              </a:rPr>
              <a:t>Segmentos altos ingresos</a:t>
            </a:r>
            <a:endParaRPr lang="es-ES" sz="2400">
              <a:solidFill>
                <a:srgbClr val="002060"/>
              </a:solidFill>
            </a:endParaRPr>
          </a:p>
        </p:txBody>
      </p:sp>
      <p:grpSp>
        <p:nvGrpSpPr>
          <p:cNvPr id="26" name="Group 156"/>
          <p:cNvGrpSpPr>
            <a:grpSpLocks/>
          </p:cNvGrpSpPr>
          <p:nvPr/>
        </p:nvGrpSpPr>
        <p:grpSpPr bwMode="auto">
          <a:xfrm>
            <a:off x="3260304" y="4387956"/>
            <a:ext cx="641778" cy="128150"/>
            <a:chOff x="870" y="2356"/>
            <a:chExt cx="287" cy="58"/>
          </a:xfrm>
        </p:grpSpPr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870" y="2356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3 h 58"/>
                <a:gd name="T8" fmla="*/ 215 w 287"/>
                <a:gd name="T9" fmla="*/ 43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215" y="43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870" y="2356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3 h 58"/>
                <a:gd name="T8" fmla="*/ 215 w 287"/>
                <a:gd name="T9" fmla="*/ 43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3"/>
                  </a:lnTo>
                  <a:lnTo>
                    <a:pt x="215" y="43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7" name="Group 159"/>
          <p:cNvGrpSpPr>
            <a:grpSpLocks/>
          </p:cNvGrpSpPr>
          <p:nvPr/>
        </p:nvGrpSpPr>
        <p:grpSpPr bwMode="auto">
          <a:xfrm>
            <a:off x="4118432" y="4831287"/>
            <a:ext cx="1054480" cy="100442"/>
            <a:chOff x="1486" y="2541"/>
            <a:chExt cx="287" cy="58"/>
          </a:xfrm>
        </p:grpSpPr>
        <p:sp>
          <p:nvSpPr>
            <p:cNvPr id="42" name="Freeform 157"/>
            <p:cNvSpPr>
              <a:spLocks/>
            </p:cNvSpPr>
            <p:nvPr/>
          </p:nvSpPr>
          <p:spPr bwMode="auto">
            <a:xfrm>
              <a:off x="1486" y="2541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4 h 58"/>
                <a:gd name="T8" fmla="*/ 215 w 287"/>
                <a:gd name="T9" fmla="*/ 44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4"/>
                  </a:lnTo>
                  <a:lnTo>
                    <a:pt x="215" y="44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158"/>
            <p:cNvSpPr>
              <a:spLocks/>
            </p:cNvSpPr>
            <p:nvPr/>
          </p:nvSpPr>
          <p:spPr bwMode="auto">
            <a:xfrm>
              <a:off x="1486" y="2541"/>
              <a:ext cx="287" cy="58"/>
            </a:xfrm>
            <a:custGeom>
              <a:avLst/>
              <a:gdLst>
                <a:gd name="T0" fmla="*/ 215 w 287"/>
                <a:gd name="T1" fmla="*/ 0 h 58"/>
                <a:gd name="T2" fmla="*/ 215 w 287"/>
                <a:gd name="T3" fmla="*/ 14 h 58"/>
                <a:gd name="T4" fmla="*/ 0 w 287"/>
                <a:gd name="T5" fmla="*/ 14 h 58"/>
                <a:gd name="T6" fmla="*/ 0 w 287"/>
                <a:gd name="T7" fmla="*/ 44 h 58"/>
                <a:gd name="T8" fmla="*/ 215 w 287"/>
                <a:gd name="T9" fmla="*/ 44 h 58"/>
                <a:gd name="T10" fmla="*/ 215 w 287"/>
                <a:gd name="T11" fmla="*/ 58 h 58"/>
                <a:gd name="T12" fmla="*/ 287 w 287"/>
                <a:gd name="T13" fmla="*/ 29 h 58"/>
                <a:gd name="T14" fmla="*/ 215 w 28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58">
                  <a:moveTo>
                    <a:pt x="215" y="0"/>
                  </a:moveTo>
                  <a:lnTo>
                    <a:pt x="215" y="14"/>
                  </a:lnTo>
                  <a:lnTo>
                    <a:pt x="0" y="14"/>
                  </a:lnTo>
                  <a:lnTo>
                    <a:pt x="0" y="44"/>
                  </a:lnTo>
                  <a:lnTo>
                    <a:pt x="215" y="44"/>
                  </a:lnTo>
                  <a:lnTo>
                    <a:pt x="215" y="58"/>
                  </a:lnTo>
                  <a:lnTo>
                    <a:pt x="287" y="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00339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" name="Oval 165"/>
          <p:cNvSpPr>
            <a:spLocks noChangeArrowheads="1"/>
          </p:cNvSpPr>
          <p:nvPr/>
        </p:nvSpPr>
        <p:spPr bwMode="auto">
          <a:xfrm>
            <a:off x="5958318" y="1887293"/>
            <a:ext cx="1383550" cy="7359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rgbClr val="002060"/>
                </a:solidFill>
              </a:rPr>
              <a:t>Brecha de acceso</a:t>
            </a:r>
          </a:p>
        </p:txBody>
      </p:sp>
      <p:sp>
        <p:nvSpPr>
          <p:cNvPr id="29" name="Text Box 166"/>
          <p:cNvSpPr txBox="1">
            <a:spLocks noChangeArrowheads="1"/>
          </p:cNvSpPr>
          <p:nvPr/>
        </p:nvSpPr>
        <p:spPr bwMode="auto">
          <a:xfrm>
            <a:off x="2282183" y="4379297"/>
            <a:ext cx="959940" cy="79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rgbClr val="000000"/>
                </a:solidFill>
              </a:rPr>
              <a:t>Hogares con acceso</a:t>
            </a:r>
          </a:p>
        </p:txBody>
      </p:sp>
      <p:sp>
        <p:nvSpPr>
          <p:cNvPr id="30" name="Text Box 167"/>
          <p:cNvSpPr txBox="1">
            <a:spLocks noChangeArrowheads="1"/>
          </p:cNvSpPr>
          <p:nvPr/>
        </p:nvSpPr>
        <p:spPr bwMode="auto">
          <a:xfrm>
            <a:off x="2229459" y="3880550"/>
            <a:ext cx="1514451" cy="3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Acceso público</a:t>
            </a:r>
          </a:p>
        </p:txBody>
      </p:sp>
      <p:sp>
        <p:nvSpPr>
          <p:cNvPr id="31" name="Text Box 168"/>
          <p:cNvSpPr txBox="1">
            <a:spLocks noChangeArrowheads="1"/>
          </p:cNvSpPr>
          <p:nvPr/>
        </p:nvSpPr>
        <p:spPr bwMode="auto">
          <a:xfrm>
            <a:off x="2336725" y="3153210"/>
            <a:ext cx="2208953" cy="5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Frontera de eficiencia de mercado</a:t>
            </a:r>
          </a:p>
        </p:txBody>
      </p:sp>
      <p:sp>
        <p:nvSpPr>
          <p:cNvPr id="32" name="Text Box 169"/>
          <p:cNvSpPr txBox="1">
            <a:spLocks noChangeArrowheads="1"/>
          </p:cNvSpPr>
          <p:nvPr/>
        </p:nvSpPr>
        <p:spPr bwMode="auto">
          <a:xfrm>
            <a:off x="2336725" y="2579997"/>
            <a:ext cx="2034419" cy="5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Frontera de sostenibilidad</a:t>
            </a:r>
          </a:p>
        </p:txBody>
      </p:sp>
      <p:sp>
        <p:nvSpPr>
          <p:cNvPr id="33" name="Rectangle 171"/>
          <p:cNvSpPr>
            <a:spLocks noChangeArrowheads="1"/>
          </p:cNvSpPr>
          <p:nvPr/>
        </p:nvSpPr>
        <p:spPr bwMode="auto">
          <a:xfrm>
            <a:off x="5792873" y="5316180"/>
            <a:ext cx="1658078" cy="4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1500">
                <a:solidFill>
                  <a:srgbClr val="002060"/>
                </a:solidFill>
              </a:rPr>
              <a:t>Segmentos bajos ingresos</a:t>
            </a:r>
          </a:p>
        </p:txBody>
      </p:sp>
      <p:sp>
        <p:nvSpPr>
          <p:cNvPr id="34" name="Text Box 172"/>
          <p:cNvSpPr txBox="1">
            <a:spLocks noChangeArrowheads="1"/>
          </p:cNvSpPr>
          <p:nvPr/>
        </p:nvSpPr>
        <p:spPr bwMode="auto">
          <a:xfrm>
            <a:off x="4092979" y="5510138"/>
            <a:ext cx="978121" cy="3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600">
                <a:solidFill>
                  <a:srgbClr val="002060"/>
                </a:solidFill>
              </a:rPr>
              <a:t>Demanda</a:t>
            </a:r>
          </a:p>
        </p:txBody>
      </p:sp>
      <p:sp>
        <p:nvSpPr>
          <p:cNvPr id="35" name="Text Box 173"/>
          <p:cNvSpPr txBox="1">
            <a:spLocks noChangeArrowheads="1"/>
          </p:cNvSpPr>
          <p:nvPr/>
        </p:nvSpPr>
        <p:spPr bwMode="auto">
          <a:xfrm>
            <a:off x="871362" y="3243262"/>
            <a:ext cx="743590" cy="3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Oferta</a:t>
            </a:r>
          </a:p>
        </p:txBody>
      </p:sp>
      <p:sp>
        <p:nvSpPr>
          <p:cNvPr id="36" name="Rectangle 174"/>
          <p:cNvSpPr>
            <a:spLocks noChangeArrowheads="1"/>
          </p:cNvSpPr>
          <p:nvPr/>
        </p:nvSpPr>
        <p:spPr bwMode="auto">
          <a:xfrm rot="16200000">
            <a:off x="1209119" y="4640508"/>
            <a:ext cx="1297089" cy="2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1500">
                <a:solidFill>
                  <a:srgbClr val="002060"/>
                </a:solidFill>
              </a:rPr>
              <a:t>Áreas bajo coste</a:t>
            </a:r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37" name="Rectangle 175"/>
          <p:cNvSpPr>
            <a:spLocks noChangeArrowheads="1"/>
          </p:cNvSpPr>
          <p:nvPr/>
        </p:nvSpPr>
        <p:spPr bwMode="auto">
          <a:xfrm rot="16200000">
            <a:off x="1160032" y="2084428"/>
            <a:ext cx="1297089" cy="2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1500" dirty="0">
                <a:solidFill>
                  <a:srgbClr val="002060"/>
                </a:solidFill>
              </a:rPr>
              <a:t>Áreas alto coste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38" name="Text Box 176"/>
          <p:cNvSpPr txBox="1">
            <a:spLocks noChangeArrowheads="1"/>
          </p:cNvSpPr>
          <p:nvPr/>
        </p:nvSpPr>
        <p:spPr bwMode="auto">
          <a:xfrm>
            <a:off x="3683914" y="1456084"/>
            <a:ext cx="1621717" cy="30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1400" dirty="0">
                <a:solidFill>
                  <a:srgbClr val="002060"/>
                </a:solidFill>
              </a:rPr>
              <a:t>100% Comunidades</a:t>
            </a:r>
          </a:p>
        </p:txBody>
      </p:sp>
      <p:sp>
        <p:nvSpPr>
          <p:cNvPr id="39" name="Text Box 177"/>
          <p:cNvSpPr txBox="1">
            <a:spLocks noChangeArrowheads="1"/>
          </p:cNvSpPr>
          <p:nvPr/>
        </p:nvSpPr>
        <p:spPr bwMode="auto">
          <a:xfrm rot="5400000">
            <a:off x="6787766" y="3601371"/>
            <a:ext cx="1986330" cy="30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rgbClr val="002060"/>
                </a:solidFill>
              </a:rPr>
              <a:t>100% Población</a:t>
            </a:r>
          </a:p>
        </p:txBody>
      </p:sp>
      <p:sp>
        <p:nvSpPr>
          <p:cNvPr id="40" name="Text Box 178"/>
          <p:cNvSpPr txBox="1">
            <a:spLocks noChangeArrowheads="1"/>
          </p:cNvSpPr>
          <p:nvPr/>
        </p:nvSpPr>
        <p:spPr bwMode="auto">
          <a:xfrm>
            <a:off x="3972987" y="4221707"/>
            <a:ext cx="1463545" cy="5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chemeClr val="bg1"/>
                </a:solidFill>
              </a:rPr>
              <a:t>Frontera de asequibilidad</a:t>
            </a:r>
          </a:p>
        </p:txBody>
      </p:sp>
      <p:sp>
        <p:nvSpPr>
          <p:cNvPr id="41" name="Oval 179"/>
          <p:cNvSpPr>
            <a:spLocks noChangeArrowheads="1"/>
          </p:cNvSpPr>
          <p:nvPr/>
        </p:nvSpPr>
        <p:spPr bwMode="auto">
          <a:xfrm>
            <a:off x="4176610" y="3407779"/>
            <a:ext cx="1445364" cy="7550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rgbClr val="000000"/>
                </a:solidFill>
              </a:rPr>
              <a:t>Brecha de mercado</a:t>
            </a:r>
          </a:p>
        </p:txBody>
      </p:sp>
    </p:spTree>
    <p:extLst>
      <p:ext uri="{BB962C8B-B14F-4D97-AF65-F5344CB8AC3E}">
        <p14:creationId xmlns:p14="http://schemas.microsoft.com/office/powerpoint/2010/main" val="35162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Modelos de intervención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258589" y="5301208"/>
            <a:ext cx="2160588" cy="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002060"/>
              </a:solidFill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419177" y="4795042"/>
            <a:ext cx="0" cy="506686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00206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419177" y="4796631"/>
            <a:ext cx="2160587" cy="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00206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579764" y="3860006"/>
            <a:ext cx="0" cy="93662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00206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579764" y="3860006"/>
            <a:ext cx="2160588" cy="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002060"/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90614" y="4868068"/>
            <a:ext cx="2089150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Arial Unicode MS" pitchFamily="34" charset="-128"/>
              </a:rPr>
              <a:t>Colaboración Público - Privado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651202" y="3931443"/>
            <a:ext cx="2089150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Arial Unicode MS" pitchFamily="34" charset="-128"/>
              </a:rPr>
              <a:t>Empresas Públicas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330027" y="2348880"/>
            <a:ext cx="1873250" cy="1360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r>
              <a:rPr lang="es-ES" sz="1600" dirty="0">
                <a:solidFill>
                  <a:srgbClr val="002060"/>
                </a:solidFill>
                <a:latin typeface="Arial Unicode MS" pitchFamily="34" charset="-128"/>
              </a:rPr>
              <a:t>Subvenciones</a:t>
            </a:r>
          </a:p>
          <a:p>
            <a:pPr algn="ctr"/>
            <a:endParaRPr lang="es-ES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sz="800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330027" y="3788743"/>
            <a:ext cx="1873250" cy="14017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Arial Unicode MS" pitchFamily="34" charset="-128"/>
              </a:rPr>
              <a:t>Préstamos, avales, garantías</a:t>
            </a:r>
          </a:p>
          <a:p>
            <a:pPr algn="ctr"/>
            <a:endParaRPr lang="es-ES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sz="140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563639" y="3356768"/>
            <a:ext cx="1873250" cy="12906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>
                <a:solidFill>
                  <a:srgbClr val="002060"/>
                </a:solidFill>
                <a:latin typeface="Arial Unicode MS" pitchFamily="34" charset="-128"/>
              </a:rPr>
              <a:t>Delegación de servicio público</a:t>
            </a:r>
          </a:p>
          <a:p>
            <a:pPr algn="ctr"/>
            <a:endParaRPr lang="es-ES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3563639" y="1701006"/>
            <a:ext cx="1873250" cy="1512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1600" dirty="0">
                <a:solidFill>
                  <a:srgbClr val="002060"/>
                </a:solidFill>
                <a:latin typeface="Arial Unicode MS" pitchFamily="34" charset="-128"/>
              </a:rPr>
              <a:t>Empresa mixta con control privado</a:t>
            </a:r>
          </a:p>
          <a:p>
            <a:pPr algn="ctr"/>
            <a:endParaRPr lang="es-ES" sz="1600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722639" y="1196752"/>
            <a:ext cx="1873250" cy="25934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1600" dirty="0">
                <a:solidFill>
                  <a:srgbClr val="002060"/>
                </a:solidFill>
                <a:latin typeface="Arial Unicode MS" pitchFamily="34" charset="-128"/>
              </a:rPr>
              <a:t>Empresa mixta con control público o empresa pública</a:t>
            </a:r>
          </a:p>
          <a:p>
            <a:pPr algn="ctr"/>
            <a:endParaRPr lang="es-ES" sz="1600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sz="1600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sz="1600" dirty="0">
              <a:solidFill>
                <a:srgbClr val="002060"/>
              </a:solidFill>
              <a:latin typeface="Arial Unicode MS" pitchFamily="34" charset="-128"/>
            </a:endParaRPr>
          </a:p>
          <a:p>
            <a:pPr algn="ctr"/>
            <a:endParaRPr lang="es-ES" sz="1600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 rot="16200000">
            <a:off x="5841511" y="3323811"/>
            <a:ext cx="503894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solidFill>
                  <a:srgbClr val="002060"/>
                </a:solidFill>
                <a:latin typeface="Arial Unicode MS" pitchFamily="34" charset="-128"/>
              </a:rPr>
              <a:t>Control Público</a:t>
            </a:r>
          </a:p>
          <a:p>
            <a:pPr algn="ctr">
              <a:spcBef>
                <a:spcPct val="50000"/>
              </a:spcBef>
            </a:pPr>
            <a:endParaRPr lang="es-ES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243888" y="5645150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latin typeface="Arial Unicode MS" pitchFamily="34" charset="-128"/>
              </a:rPr>
              <a:t>-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8126360" y="1268760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latin typeface="Arial Unicode MS" pitchFamily="34" charset="-128"/>
              </a:rPr>
              <a:t>+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1906289" y="2707655"/>
            <a:ext cx="720725" cy="3603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Arial Unicode MS" pitchFamily="34" charset="-128"/>
              </a:rPr>
              <a:t>EE.UU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1691977" y="4723780"/>
            <a:ext cx="1150937" cy="3603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latin typeface="Arial Unicode MS" pitchFamily="34" charset="-128"/>
              </a:rPr>
              <a:t>PORTUGAL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4065289" y="4221956"/>
            <a:ext cx="865188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latin typeface="Arial Unicode MS" pitchFamily="34" charset="-128"/>
              </a:rPr>
              <a:t>FRANCIA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3995439" y="2782093"/>
            <a:ext cx="1009650" cy="3603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Arial Unicode MS" pitchFamily="34" charset="-128"/>
              </a:rPr>
              <a:t>FINLANDIA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6011564" y="2493168"/>
            <a:ext cx="1223963" cy="3603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Arial Unicode MS" pitchFamily="34" charset="-128"/>
              </a:rPr>
              <a:t>AUSTRALIA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6046489" y="3356768"/>
            <a:ext cx="1223963" cy="3603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latin typeface="Arial Unicode MS" pitchFamily="34" charset="-128"/>
              </a:rPr>
              <a:t>SUECIA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5795664" y="2924968"/>
            <a:ext cx="1727200" cy="3603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Arial Unicode MS" pitchFamily="34" charset="-128"/>
              </a:rPr>
              <a:t>NUEVA ZELANDA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1833264" y="3212480"/>
            <a:ext cx="865188" cy="3603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latin typeface="Arial Unicode MS" pitchFamily="34" charset="-128"/>
              </a:rPr>
              <a:t>FRANCIA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258714" y="5372100"/>
            <a:ext cx="2089150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dirty="0">
                <a:solidFill>
                  <a:srgbClr val="002060"/>
                </a:solidFill>
                <a:latin typeface="Arial Unicode MS" pitchFamily="34" charset="-128"/>
              </a:rPr>
              <a:t>Ayudas Públicas</a:t>
            </a: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La experiencia en Australia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258888" y="3068785"/>
            <a:ext cx="7705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58888" y="2421085"/>
            <a:ext cx="7705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261938"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Presupuesto de 27 billones de euros (43 billones de AUD) a lo largo de 8 años (financiación pública-privada) para construcción de la red.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042988" y="3213248"/>
            <a:ext cx="8101011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431925">
              <a:defRPr>
                <a:solidFill>
                  <a:schemeClr val="tx1"/>
                </a:solidFill>
                <a:latin typeface="Arial" charset="0"/>
              </a:defRPr>
            </a:lvl2pPr>
            <a:lvl3pPr marL="1973263" indent="-361950">
              <a:defRPr>
                <a:solidFill>
                  <a:schemeClr val="tx1"/>
                </a:solidFill>
                <a:latin typeface="Arial" charset="0"/>
              </a:defRPr>
            </a:lvl3pPr>
            <a:lvl4pPr marL="2152650">
              <a:defRPr>
                <a:solidFill>
                  <a:schemeClr val="tx1"/>
                </a:solidFill>
                <a:latin typeface="Arial" charset="0"/>
              </a:defRPr>
            </a:lvl4pPr>
            <a:lvl5pPr marL="2332038">
              <a:defRPr>
                <a:solidFill>
                  <a:schemeClr val="tx1"/>
                </a:solidFill>
                <a:latin typeface="Arial" charset="0"/>
              </a:defRPr>
            </a:lvl5pPr>
            <a:lvl6pPr marL="2789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46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El 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Gobierno creó una compañía que construirá y operará una red de banda ancha </a:t>
            </a:r>
            <a:r>
              <a:rPr lang="es-ES" sz="1400" dirty="0" err="1">
                <a:solidFill>
                  <a:srgbClr val="002060"/>
                </a:solidFill>
                <a:latin typeface="+mj-lt"/>
              </a:rPr>
              <a:t>super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-rápida de servicios mayoristas (</a:t>
            </a:r>
            <a:r>
              <a:rPr lang="es-ES" sz="1400" dirty="0" err="1">
                <a:solidFill>
                  <a:srgbClr val="002060"/>
                </a:solidFill>
                <a:latin typeface="+mj-lt"/>
              </a:rPr>
              <a:t>National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s-ES" sz="1400" dirty="0" err="1">
                <a:solidFill>
                  <a:srgbClr val="002060"/>
                </a:solidFill>
                <a:latin typeface="+mj-lt"/>
              </a:rPr>
              <a:t>Broadband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 Network Co), de forma que, en 8 años: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s-ES" sz="1400" dirty="0">
                <a:solidFill>
                  <a:srgbClr val="002060"/>
                </a:solidFill>
                <a:latin typeface="+mj-lt"/>
              </a:rPr>
              <a:t>90% de los hogares, colegios y negocios estén conectados a BA a una velocidad de 100 Mb/s (mediante infraestructura de fibra).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s-ES" sz="1400" dirty="0">
                <a:solidFill>
                  <a:srgbClr val="002060"/>
                </a:solidFill>
                <a:latin typeface="+mj-lt"/>
              </a:rPr>
              <a:t>10% restante tendrán acceso a BA a velocidades de 12 Mb/s mediante tecnologías inalámbricas (móviles o satelitales).</a:t>
            </a:r>
          </a:p>
          <a:p>
            <a:pPr lvl="1">
              <a:spcBef>
                <a:spcPct val="50000"/>
              </a:spcBef>
            </a:pPr>
            <a:r>
              <a:rPr lang="es-ES" sz="1400" dirty="0">
                <a:solidFill>
                  <a:srgbClr val="002060"/>
                </a:solidFill>
                <a:latin typeface="+mj-lt"/>
              </a:rPr>
              <a:t>La compañía será pública hasta que la red esté construida y sea completamente operativa. En ese momento, la participación pública </a:t>
            </a:r>
          </a:p>
          <a:p>
            <a:pPr lvl="1">
              <a:spcBef>
                <a:spcPct val="50000"/>
              </a:spcBef>
            </a:pPr>
            <a:r>
              <a:rPr lang="es-ES" sz="1400" dirty="0">
                <a:solidFill>
                  <a:srgbClr val="002060"/>
                </a:solidFill>
                <a:latin typeface="+mj-lt"/>
              </a:rPr>
              <a:t>se pondría a la venta </a:t>
            </a:r>
            <a:r>
              <a:rPr lang="es-ES" sz="1400" dirty="0" err="1">
                <a:solidFill>
                  <a:srgbClr val="002060"/>
                </a:solidFill>
                <a:latin typeface="+mj-lt"/>
              </a:rPr>
              <a:t>Telstra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 obligada a separarse estructuralmente.</a:t>
            </a:r>
          </a:p>
          <a:p>
            <a:pPr lvl="1">
              <a:spcBef>
                <a:spcPct val="50000"/>
              </a:spcBef>
            </a:pPr>
            <a:r>
              <a:rPr lang="es-ES" sz="1400" dirty="0" err="1">
                <a:solidFill>
                  <a:srgbClr val="002060"/>
                </a:solidFill>
                <a:latin typeface="+mj-lt"/>
              </a:rPr>
              <a:t>Telstra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 y </a:t>
            </a:r>
            <a:r>
              <a:rPr lang="es-ES" sz="1400" dirty="0" err="1">
                <a:solidFill>
                  <a:srgbClr val="002060"/>
                </a:solidFill>
                <a:latin typeface="+mj-lt"/>
              </a:rPr>
              <a:t>Optus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 pueden aportar sus activos de fibra a cambio de una participación accionarial en la nueva compañía.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330325" y="1196752"/>
            <a:ext cx="7634288" cy="8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79388">
              <a:defRPr>
                <a:solidFill>
                  <a:schemeClr val="tx1"/>
                </a:solidFill>
                <a:latin typeface="Arial" charset="0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Desplegar una red de fibra óptica mayorista que permita el acceso a toda la población a velocidades de hasta de 100 Mb/s. </a:t>
            </a: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323850" y="1197693"/>
            <a:ext cx="719138" cy="1151187"/>
          </a:xfrm>
          <a:prstGeom prst="homePlate">
            <a:avLst>
              <a:gd name="adj" fmla="val 437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 rot="16200000">
            <a:off x="-156022" y="1618853"/>
            <a:ext cx="1296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rgbClr val="002060"/>
                </a:solidFill>
                <a:latin typeface="+mj-lt"/>
              </a:rPr>
              <a:t>OBJETIVO</a:t>
            </a: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323850" y="2667148"/>
            <a:ext cx="719138" cy="3597275"/>
          </a:xfrm>
          <a:prstGeom prst="homePlate">
            <a:avLst>
              <a:gd name="adj" fmla="val 437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 rot="16200000">
            <a:off x="-1492250" y="4305448"/>
            <a:ext cx="3959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solidFill>
                  <a:srgbClr val="002060"/>
                </a:solidFill>
                <a:latin typeface="+mj-lt"/>
              </a:rPr>
              <a:t>MECANISMO</a:t>
            </a:r>
          </a:p>
        </p:txBody>
      </p:sp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48098"/>
            <a:ext cx="1368425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La experiencia en Europa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71477" y="2924944"/>
            <a:ext cx="247233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1600" b="0" dirty="0">
                <a:solidFill>
                  <a:srgbClr val="002060"/>
                </a:solidFill>
                <a:latin typeface="+mj-lt"/>
              </a:rPr>
              <a:t>Requisitos de la ayuda estatal:</a:t>
            </a:r>
            <a:endParaRPr lang="es-ES" sz="1600" b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3427487" y="26368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2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887862" y="1746250"/>
            <a:ext cx="2930525" cy="252413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Sin servicio de B.A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902149" y="2032000"/>
            <a:ext cx="2922588" cy="252413"/>
          </a:xfrm>
          <a:prstGeom prst="rect">
            <a:avLst/>
          </a:prstGeom>
          <a:solidFill>
            <a:srgbClr val="80808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Sólo un proveedor de BA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903737" y="2330450"/>
            <a:ext cx="2930525" cy="252413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s-CO" sz="1600" dirty="0">
                <a:solidFill>
                  <a:schemeClr val="bg1"/>
                </a:solidFill>
                <a:latin typeface="+mj-lt"/>
              </a:rPr>
              <a:t>2 o más proveedores de BA</a:t>
            </a:r>
            <a:endParaRPr lang="es-E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859287" y="2651125"/>
            <a:ext cx="451485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Licitación abierta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3427487" y="1339850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1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859287" y="1339850"/>
            <a:ext cx="451485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Mapas de Cobertura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3427487" y="3108325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3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59287" y="3108325"/>
            <a:ext cx="451485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Oferta más ventajosa 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3427487" y="3565525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4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3859287" y="3565525"/>
            <a:ext cx="451485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Tecnológicamente neutral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3441774" y="4002088"/>
            <a:ext cx="3603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5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73574" y="4002088"/>
            <a:ext cx="451485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Uso de infraestructura existente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3433837" y="4430713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6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3865637" y="4430713"/>
            <a:ext cx="451485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Acceso mayorista (al menos 7 años)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3427487" y="489108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7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859287" y="4891088"/>
            <a:ext cx="451485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Análisis comparativo de precios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Oval 40"/>
          <p:cNvSpPr>
            <a:spLocks noChangeArrowheads="1"/>
          </p:cNvSpPr>
          <p:nvPr/>
        </p:nvSpPr>
        <p:spPr bwMode="auto">
          <a:xfrm>
            <a:off x="3429074" y="5335588"/>
            <a:ext cx="3603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sz="1600">
                <a:solidFill>
                  <a:srgbClr val="002060"/>
                </a:solidFill>
                <a:latin typeface="+mj-lt"/>
              </a:rPr>
              <a:t>8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860874" y="5335588"/>
            <a:ext cx="451485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CO" sz="1600">
                <a:solidFill>
                  <a:srgbClr val="002060"/>
                </a:solidFill>
                <a:latin typeface="+mj-lt"/>
              </a:rPr>
              <a:t>Cláusula de devolución</a:t>
            </a:r>
            <a:endParaRPr lang="es-ES" sz="1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0" y="5918200"/>
            <a:ext cx="914400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La revisión del 5/nov de la CE incluye a la BA como parte del servicio universal</a:t>
            </a: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76064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 smtClean="0">
                <a:solidFill>
                  <a:srgbClr val="002060"/>
                </a:solidFill>
              </a:rPr>
              <a:t>Índice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83880" cy="454799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El papel de la iniciativa privada en el desarrollo del sector en Latinoamérica</a:t>
            </a:r>
          </a:p>
          <a:p>
            <a:pPr marL="571500" indent="-571500">
              <a:buFont typeface="+mj-lt"/>
              <a:buAutoNum type="romanUcPeriod"/>
            </a:pPr>
            <a:endParaRPr lang="es-ES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Perspectivas de desarrollo de la región: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Breve repaso de la situación actual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Dinámicas del mercado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Nuevos desarrollos y nuevos actores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Iniciativas de redes públicas en el contexto actual: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Razones para la intervención pública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Estrategias de implementación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Impacto en el desarrollo económico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Algunas reflexiones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17713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La experiencia en Latinoamérica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11082" y="3162300"/>
          <a:ext cx="144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PBrush" r:id="rId3" imgW="2828571" imgH="600159" progId="">
                  <p:embed/>
                </p:oleObj>
              </mc:Choice>
              <mc:Fallback>
                <p:oleObj name="PBrush" r:id="rId3" imgW="2828571" imgH="600159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82" y="3162300"/>
                        <a:ext cx="144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2263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39574" y="2763849"/>
            <a:ext cx="612192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>
                <a:solidFill>
                  <a:srgbClr val="002060"/>
                </a:solidFill>
                <a:latin typeface="+mj-lt"/>
              </a:rPr>
              <a:t>4 MM conexiones Banda Ancha con 512Kbps </a:t>
            </a:r>
          </a:p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>
                <a:solidFill>
                  <a:srgbClr val="002060"/>
                </a:solidFill>
                <a:latin typeface="+mj-lt"/>
              </a:rPr>
              <a:t>100% de distritos con cobertura de banda ancha</a:t>
            </a:r>
            <a:r>
              <a:rPr lang="es-ES_tradnl" sz="1200">
                <a:solidFill>
                  <a:srgbClr val="002060"/>
                </a:solidFill>
                <a:latin typeface="+mj-lt"/>
              </a:rPr>
              <a:t> que conecte como mínimo a los colegios, y centros de salud públicos.</a:t>
            </a:r>
          </a:p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>
                <a:solidFill>
                  <a:srgbClr val="002060"/>
                </a:solidFill>
                <a:latin typeface="+mj-lt"/>
              </a:rPr>
              <a:t>500K conexiones de Banda Ancha con velocidad &gt; 4 Mbps</a:t>
            </a:r>
            <a:endParaRPr lang="es-E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03068" y="1450978"/>
            <a:ext cx="6444131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 dirty="0">
                <a:solidFill>
                  <a:srgbClr val="002060"/>
                </a:solidFill>
                <a:latin typeface="+mj-lt"/>
              </a:rPr>
              <a:t>90 MM de accesos de banda ancha,</a:t>
            </a:r>
            <a:r>
              <a:rPr lang="es-ES_tradnl" sz="1200" dirty="0">
                <a:solidFill>
                  <a:srgbClr val="002060"/>
                </a:solidFill>
                <a:latin typeface="+mj-lt"/>
              </a:rPr>
              <a:t> 30 MM de Banda Ancha Fija y 60 MM de Banda Ancha Móvil (terminales y módems).</a:t>
            </a:r>
          </a:p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 dirty="0">
                <a:solidFill>
                  <a:srgbClr val="002060"/>
                </a:solidFill>
                <a:latin typeface="+mj-lt"/>
              </a:rPr>
              <a:t>100% de los órganos de gobierno conectados</a:t>
            </a:r>
            <a:r>
              <a:rPr lang="es-ES_tradnl" sz="1200" dirty="0">
                <a:solidFill>
                  <a:srgbClr val="002060"/>
                </a:solidFill>
                <a:latin typeface="+mj-lt"/>
              </a:rPr>
              <a:t> con Banda Ancha.</a:t>
            </a:r>
            <a:endParaRPr lang="es-ES" sz="1200" dirty="0">
              <a:solidFill>
                <a:srgbClr val="002060"/>
              </a:solidFill>
              <a:latin typeface="+mj-lt"/>
            </a:endParaRPr>
          </a:p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200" dirty="0">
                <a:solidFill>
                  <a:srgbClr val="002060"/>
                </a:solidFill>
                <a:latin typeface="+mj-lt"/>
              </a:rPr>
              <a:t>Creación de  una </a:t>
            </a:r>
            <a:r>
              <a:rPr lang="es-ES" sz="1200" b="1" dirty="0">
                <a:solidFill>
                  <a:srgbClr val="002060"/>
                </a:solidFill>
                <a:latin typeface="+mj-lt"/>
              </a:rPr>
              <a:t>red nacional de telecomunicaciones gestionada por </a:t>
            </a:r>
            <a:r>
              <a:rPr lang="es-ES" sz="1200" b="1" dirty="0" err="1">
                <a:solidFill>
                  <a:srgbClr val="002060"/>
                </a:solidFill>
                <a:latin typeface="+mj-lt"/>
              </a:rPr>
              <a:t>Telebrás</a:t>
            </a:r>
            <a:r>
              <a:rPr lang="es-ES" sz="1200" b="1" dirty="0">
                <a:solidFill>
                  <a:srgbClr val="002060"/>
                </a:solidFill>
                <a:latin typeface="+mj-lt"/>
              </a:rPr>
              <a:t>,</a:t>
            </a:r>
            <a:r>
              <a:rPr lang="es-ES" sz="1200" dirty="0">
                <a:solidFill>
                  <a:srgbClr val="002060"/>
                </a:solidFill>
                <a:latin typeface="+mj-lt"/>
              </a:rPr>
              <a:t> utilizando redes de otras empresas estatales 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644419" y="1881188"/>
          <a:ext cx="14396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PBrush" r:id="rId5" imgW="8183117" imgH="3419952" progId="">
                  <p:embed/>
                </p:oleObj>
              </mc:Choice>
              <mc:Fallback>
                <p:oleObj name="PBrush" r:id="rId5" imgW="8183117" imgH="3419952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19" y="1881188"/>
                        <a:ext cx="143961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2263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647588" y="1630367"/>
          <a:ext cx="1433264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PBrush" r:id="rId7" imgW="5028571" imgH="876190" progId="">
                  <p:embed/>
                </p:oleObj>
              </mc:Choice>
              <mc:Fallback>
                <p:oleObj name="PBrush" r:id="rId7" imgW="5028571" imgH="87619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88" y="1630367"/>
                        <a:ext cx="1433264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2263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9" y="4241800"/>
            <a:ext cx="175864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628444" y="3802065"/>
            <a:ext cx="6118750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>
                <a:solidFill>
                  <a:srgbClr val="002060"/>
                </a:solidFill>
                <a:latin typeface="+mj-lt"/>
              </a:rPr>
              <a:t>Cuadriplicar el número de conexiones a Internet a través de la FO</a:t>
            </a:r>
          </a:p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>
                <a:solidFill>
                  <a:srgbClr val="002060"/>
                </a:solidFill>
                <a:latin typeface="+mj-lt"/>
              </a:rPr>
              <a:t>Expansión de la cobertura de la red nacional de FO</a:t>
            </a:r>
          </a:p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>
                <a:solidFill>
                  <a:srgbClr val="002060"/>
                </a:solidFill>
                <a:latin typeface="+mj-lt"/>
              </a:rPr>
              <a:t>Creación de Tecnocentros de acceso compartido</a:t>
            </a:r>
          </a:p>
          <a:p>
            <a:pPr marL="93663" indent="-9366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_tradnl" sz="1200" b="1">
                <a:solidFill>
                  <a:srgbClr val="002060"/>
                </a:solidFill>
                <a:latin typeface="+mj-lt"/>
              </a:rPr>
              <a:t>Planes Sociales de Internet para acceso a estratos bajos y poblaciones aisladas</a:t>
            </a:r>
            <a:endParaRPr lang="es-E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60222" y="1282701"/>
            <a:ext cx="1628651" cy="2154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002060"/>
                </a:solidFill>
                <a:latin typeface="+mj-lt"/>
              </a:rPr>
              <a:t>Brasil PNBL 2014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832536" y="2843214"/>
            <a:ext cx="960199" cy="2154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>
                <a:solidFill>
                  <a:srgbClr val="002060"/>
                </a:solidFill>
                <a:latin typeface="+mj-lt"/>
              </a:rPr>
              <a:t>Perú 2016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23999" y="3873501"/>
            <a:ext cx="1405834" cy="2154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>
                <a:solidFill>
                  <a:srgbClr val="002060"/>
                </a:solidFill>
                <a:latin typeface="+mj-lt"/>
              </a:rPr>
              <a:t>Colombia 2014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411092" y="2547938"/>
            <a:ext cx="833610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>
              <a:solidFill>
                <a:srgbClr val="043F52"/>
              </a:solidFill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484104" y="3586163"/>
            <a:ext cx="833610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>
              <a:solidFill>
                <a:srgbClr val="043F52"/>
              </a:solidFill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539656" y="4667250"/>
            <a:ext cx="833610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>
              <a:solidFill>
                <a:srgbClr val="043F52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729325" y="4814889"/>
            <a:ext cx="1452322" cy="2154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>
                <a:solidFill>
                  <a:srgbClr val="002060"/>
                </a:solidFill>
                <a:latin typeface="+mj-lt"/>
              </a:rPr>
              <a:t>Argentina 2015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00735" y="5340361"/>
            <a:ext cx="2266646" cy="2462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>
                <a:solidFill>
                  <a:srgbClr val="043F52"/>
                </a:solidFill>
                <a:latin typeface="Albertus Medium" pitchFamily="34" charset="0"/>
              </a:rPr>
              <a:t>“Argentina Conectada”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2628449" y="4926568"/>
            <a:ext cx="6247315" cy="73866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200" b="1">
                <a:solidFill>
                  <a:srgbClr val="002060"/>
                </a:solidFill>
                <a:latin typeface="+mj-lt"/>
              </a:rPr>
              <a:t>En 2015 cubrir todo el país con servicios universales de telefonía, Internet y televisión </a:t>
            </a: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200" b="1">
                <a:solidFill>
                  <a:srgbClr val="002060"/>
                </a:solidFill>
                <a:latin typeface="+mj-lt"/>
              </a:rPr>
              <a:t> El Estado construirá una red de fibra óptica de 35.000 kilómetros, con una financiación pública de US$ 2.024 millones 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90457" y="5883286"/>
            <a:ext cx="8356737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</a:rPr>
              <a:t>Los PNBA en la región se centran en la construcción de infraestructuras NGN/NGA, fundamentalmente de FO, no estableciendo mecanismos que promuevan la utilización de tecnologías inalámbricas</a:t>
            </a: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Interrogantes sobre las experiencias anteriores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764105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¿Está realmente justificada la intervención pública en un sector liberalizado?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¿Es realmente un problema de oferta? ¿Es sostenible el modelo de negocio?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¿Está asegurada la innovación, el desarrollo y la competitividad futuras?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83880" cy="454799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El papel de la iniciativa privada en el desarrollo del sector en Latinoamérica</a:t>
            </a:r>
          </a:p>
          <a:p>
            <a:pPr marL="571500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Perspectivas de desarrollo de la región: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Breve repaso de la situación actual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Dinámicas del mercado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Nuevos desarrollos y nuevos actores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Iniciativas de redes públicas en el contexto actual: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Razones para la intervención pública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Estrategias de implementación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Impacto en el desarrollo económico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Algunas reflexiones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4217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Objetivos de la intervención pública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242262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La Banda Ancha ha reavivado el carácter estratégico de las telecomunicaciones: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67744" y="3413899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Razones de equidad social</a:t>
            </a:r>
          </a:p>
          <a:p>
            <a:pPr marL="285750" indent="-285750">
              <a:buFont typeface="Courier New" pitchFamily="49" charset="0"/>
              <a:buChar char="o"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Ausencia de iniciativa privada</a:t>
            </a:r>
          </a:p>
          <a:p>
            <a:pPr marL="285750" indent="-285750">
              <a:buFont typeface="Courier New" pitchFamily="49" charset="0"/>
              <a:buChar char="o"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Razones de política industrial</a:t>
            </a:r>
          </a:p>
          <a:p>
            <a:pPr marL="285750" indent="-285750">
              <a:buFont typeface="Courier New" pitchFamily="49" charset="0"/>
              <a:buChar char="o"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Fomento de la economía</a:t>
            </a:r>
          </a:p>
        </p:txBody>
      </p:sp>
      <p:sp>
        <p:nvSpPr>
          <p:cNvPr id="2" name="1 Distinto de"/>
          <p:cNvSpPr/>
          <p:nvPr/>
        </p:nvSpPr>
        <p:spPr>
          <a:xfrm>
            <a:off x="3491880" y="1532709"/>
            <a:ext cx="504056" cy="4572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556792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Intervención pública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67944" y="1556792"/>
            <a:ext cx="4583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  <a:latin typeface="+mj-lt"/>
              </a:rPr>
              <a:t>Inversión y gestión pública directa</a:t>
            </a:r>
          </a:p>
        </p:txBody>
      </p:sp>
    </p:spTree>
    <p:extLst>
      <p:ext uri="{BB962C8B-B14F-4D97-AF65-F5344CB8AC3E}">
        <p14:creationId xmlns:p14="http://schemas.microsoft.com/office/powerpoint/2010/main" val="26879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Significado de la “cooperación público-privada”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V="1">
            <a:off x="3707904" y="4617137"/>
            <a:ext cx="2016125" cy="15827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5724029" y="4617137"/>
            <a:ext cx="2301875" cy="15827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5724029" y="1881875"/>
            <a:ext cx="0" cy="27352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23528" y="1556792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Necesidad de construcción de nuevas infraestructuras que requieren una financiación inmensa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600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El entorno de mercado no facilita la labor de la iniciativa privada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788024" y="155679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+mj-lt"/>
              </a:rPr>
              <a:t>L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a cooperación público-privada debe basarse en la </a:t>
            </a:r>
            <a:r>
              <a:rPr lang="es-ES" b="1" dirty="0" smtClean="0">
                <a:solidFill>
                  <a:srgbClr val="002060"/>
                </a:solidFill>
                <a:latin typeface="+mj-lt"/>
              </a:rPr>
              <a:t>compartición del riesgo inversor 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sobre la base de la </a:t>
            </a:r>
            <a:r>
              <a:rPr lang="es-ES" b="1" dirty="0" smtClean="0">
                <a:solidFill>
                  <a:srgbClr val="002060"/>
                </a:solidFill>
                <a:latin typeface="+mj-lt"/>
              </a:rPr>
              <a:t>complementariedad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899592" y="3668831"/>
            <a:ext cx="7126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Orientación de las medidas regulatorias a fomentar el uso de infraestructuras: derechos de acceso, construcción de obra civil, disponibilidad de ubicaciones en edificios públicos…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1600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Compensación por prestación de servicios de acceso y conectividad en zonas no rentables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1600" dirty="0" smtClean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Ayudas estatales directas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Medidas de estimulo de la demanda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3 Pentágono"/>
          <p:cNvSpPr/>
          <p:nvPr/>
        </p:nvSpPr>
        <p:spPr>
          <a:xfrm>
            <a:off x="323528" y="1412776"/>
            <a:ext cx="4608512" cy="183673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>
                <a:solidFill>
                  <a:srgbClr val="002060"/>
                </a:solidFill>
                <a:effectLst/>
              </a:rPr>
              <a:t>C</a:t>
            </a:r>
            <a:r>
              <a:rPr lang="es-ES" sz="2200" b="0" dirty="0" smtClean="0">
                <a:solidFill>
                  <a:srgbClr val="002060"/>
                </a:solidFill>
                <a:effectLst/>
              </a:rPr>
              <a:t>ooperación público-privada con éxito ya demostrado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600" y="1679897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</a:rPr>
              <a:t>En febrero 2009 Telefónica se adjudico el Proyecto 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BAS para </a:t>
            </a:r>
            <a:r>
              <a:rPr lang="es-ES" dirty="0">
                <a:solidFill>
                  <a:srgbClr val="002060"/>
                </a:solidFill>
                <a:latin typeface="+mj-lt"/>
              </a:rPr>
              <a:t>beneficiar a 1.7 Millones de personas en 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zonas rurales </a:t>
            </a:r>
            <a:r>
              <a:rPr lang="es-ES" dirty="0">
                <a:solidFill>
                  <a:srgbClr val="002060"/>
                </a:solidFill>
                <a:latin typeface="+mj-lt"/>
              </a:rPr>
              <a:t>con servicios de telecomunicaciones.</a:t>
            </a:r>
          </a:p>
          <a:p>
            <a:endParaRPr lang="es-ES" dirty="0">
              <a:solidFill>
                <a:srgbClr val="002060"/>
              </a:solidFill>
              <a:latin typeface="+mj-lt"/>
            </a:endParaRPr>
          </a:p>
          <a:p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+mj-lt"/>
              </a:rPr>
              <a:t>3,010 Teléfonos públicos.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+mj-lt"/>
              </a:rPr>
              <a:t>1,019 Cabinas de Internet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+mj-lt"/>
              </a:rPr>
              <a:t>497 localidades telefonía Residencial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+mj-lt"/>
              </a:rPr>
              <a:t>Financiamiento no reembolsable del </a:t>
            </a:r>
            <a:r>
              <a:rPr lang="es-ES" dirty="0" smtClean="0">
                <a:solidFill>
                  <a:srgbClr val="002060"/>
                </a:solidFill>
                <a:latin typeface="+mj-lt"/>
              </a:rPr>
              <a:t>Estado financiado </a:t>
            </a:r>
            <a:r>
              <a:rPr lang="es-ES" dirty="0">
                <a:solidFill>
                  <a:srgbClr val="002060"/>
                </a:solidFill>
                <a:latin typeface="+mj-lt"/>
              </a:rPr>
              <a:t>por FITEL de US$ 48.8 millones</a:t>
            </a: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Cambio en el modelo de competencia en infraestructuras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55679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+mj-lt"/>
              </a:rPr>
              <a:t>¿Ha de revisarse el paradigma central del 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  <a:latin typeface="+mj-lt"/>
              </a:rPr>
              <a:t>modelo de competencia en infraestructuras?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115616" y="2348880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Promoción de la inversión</a:t>
            </a:r>
          </a:p>
          <a:p>
            <a:endParaRPr lang="es-ES" dirty="0">
              <a:solidFill>
                <a:srgbClr val="002060"/>
              </a:solidFill>
              <a:latin typeface="+mj-lt"/>
            </a:endParaRPr>
          </a:p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Igualdad de condiciones</a:t>
            </a:r>
          </a:p>
          <a:p>
            <a:endParaRPr lang="es-ES" dirty="0">
              <a:solidFill>
                <a:srgbClr val="002060"/>
              </a:solidFill>
              <a:latin typeface="+mj-lt"/>
            </a:endParaRPr>
          </a:p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No discriminación </a:t>
            </a:r>
          </a:p>
          <a:p>
            <a:endParaRPr lang="es-ES" dirty="0">
              <a:solidFill>
                <a:srgbClr val="002060"/>
              </a:solidFill>
              <a:latin typeface="+mj-lt"/>
            </a:endParaRPr>
          </a:p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Transparencia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76056" y="2348880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Promoción de agentes no inversores (Virtuales)</a:t>
            </a:r>
          </a:p>
          <a:p>
            <a:endParaRPr lang="es-ES" dirty="0">
              <a:solidFill>
                <a:srgbClr val="002060"/>
              </a:solidFill>
              <a:latin typeface="+mj-lt"/>
            </a:endParaRPr>
          </a:p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Regulación asimétrica</a:t>
            </a:r>
          </a:p>
          <a:p>
            <a:endParaRPr lang="es-ES" dirty="0">
              <a:solidFill>
                <a:srgbClr val="002060"/>
              </a:solidFill>
              <a:latin typeface="+mj-lt"/>
            </a:endParaRPr>
          </a:p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Compartición de infraestructuras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249289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268016" y="5014917"/>
            <a:ext cx="70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+mj-lt"/>
              </a:rPr>
              <a:t>Resulta necesario hacer compatible la promoción de la competencia y la factibilidad económica de la misma</a:t>
            </a: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Objetivos del sector público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971600" y="1412776"/>
            <a:ext cx="71287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Eficiencia en el uso de recursos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No entrar en competencia con el sector privado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Servir de ayuda a los esfuerzos del sector privado para llevar el acceso a Internet a todo el territorio</a:t>
            </a:r>
            <a:endParaRPr lang="es-E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33569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+mj-lt"/>
              </a:rPr>
              <a:t>Es fundamental que la inversión pública en infraestructura de telecomunicaciones acoja algunos principios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413371" y="4293096"/>
            <a:ext cx="41036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Complementariedad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Neutralidad Tecnológica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Segmentación geográfica</a:t>
            </a:r>
            <a:endParaRPr lang="es-E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La retribución de la inversión como principio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259633" y="3284984"/>
            <a:ext cx="66247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El inversor privado debe poder afrontar los riesgos de la inversión en las mismas condiciones que el sector público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La inversión pública ha de realizarse siempre en condiciones de mercado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s-CO" dirty="0" smtClean="0">
                <a:solidFill>
                  <a:srgbClr val="002060"/>
                </a:solidFill>
                <a:latin typeface="+mj-lt"/>
              </a:rPr>
              <a:t>La inversión pública no puede estar regida por normas diferentes a la inversión privada </a:t>
            </a:r>
            <a:endParaRPr lang="es-E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155679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 smtClean="0">
                <a:solidFill>
                  <a:srgbClr val="002060"/>
                </a:solidFill>
                <a:latin typeface="+mj-lt"/>
              </a:rPr>
              <a:t>Los agentes inversores tiene derecho a una expectativa de rendimiento de la inversión razonable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  <a:latin typeface="+mj-lt"/>
              </a:rPr>
              <a:t>La inversión pública, en su régimen de complementariedad, debe regirse por las mismas normas que la inversión privada</a:t>
            </a:r>
          </a:p>
          <a:p>
            <a:pPr marL="342900" indent="-342900">
              <a:buFont typeface="+mj-lt"/>
              <a:buAutoNum type="arabicPeriod"/>
            </a:pPr>
            <a:endParaRPr lang="es-E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Papel de los poderes públicos: marco para el desarrollo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572000" y="2204864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  <a:ea typeface="+mn-ea"/>
              </a:rPr>
              <a:t>ESPECTRO RADIOELECTRICO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268016" y="1196752"/>
            <a:ext cx="70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+mj-lt"/>
              </a:rPr>
              <a:t>Principales ejes de intervención de los poderes públicos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827584" y="5157192"/>
            <a:ext cx="35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+mj-lt"/>
              </a:rPr>
              <a:t>Actuación directa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83568" y="1811106"/>
            <a:ext cx="35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+mj-lt"/>
              </a:rPr>
              <a:t>Política regulatoria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55576" y="3861048"/>
            <a:ext cx="35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+mj-lt"/>
              </a:rPr>
              <a:t>Estimulo de la demanda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572000" y="1772816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DESREGULACIÓN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572000" y="2694310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  <a:ea typeface="+mn-ea"/>
              </a:rPr>
              <a:t>CONVERGENCIA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572000" y="3198366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  <a:ea typeface="+mn-ea"/>
              </a:rPr>
              <a:t>REDUCCION DE CARGAS AL SECTOR PRIVADO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572000" y="3918446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FOMENTO DE USOS Y APLICACIONES:  “e-Citizen”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572000" y="4350494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FOMENTO DE PENETRACION DE DISPOSITIVOS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4572000" y="5142582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RED COMPLEMENTARIA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4572000" y="5589240"/>
            <a:ext cx="4320480" cy="3746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FOMENTO DE USO DE INSTALACIONES PUBLICAS</a:t>
            </a:r>
            <a:endParaRPr lang="en-GB" sz="1400" dirty="0">
              <a:solidFill>
                <a:schemeClr val="bg1"/>
              </a:solidFill>
              <a:ea typeface="+mn-ea"/>
            </a:endParaRPr>
          </a:p>
        </p:txBody>
      </p:sp>
      <p:cxnSp>
        <p:nvCxnSpPr>
          <p:cNvPr id="28" name="27 Conector recto"/>
          <p:cNvCxnSpPr/>
          <p:nvPr/>
        </p:nvCxnSpPr>
        <p:spPr>
          <a:xfrm flipV="1">
            <a:off x="611560" y="3717032"/>
            <a:ext cx="8352928" cy="32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V="1">
            <a:off x="611560" y="4941168"/>
            <a:ext cx="8352928" cy="32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83880" cy="454799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El papel de la iniciativa privada en el desarrollo del sector en Latinoamérica</a:t>
            </a:r>
          </a:p>
          <a:p>
            <a:pPr marL="571500" indent="-571500">
              <a:buFont typeface="+mj-lt"/>
              <a:buAutoNum type="romanUcPeriod"/>
            </a:pPr>
            <a:endParaRPr lang="es-ES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Perspectivas de desarrollo de la región: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Breve repaso de la situación actual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Dinámicas del mercado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Nuevos desarrollos y nuevos actores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Iniciativas de redes públicas en el contexto actual: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Razones para la intervención pública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Estrategias de implementación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Impacto en el desarrollo económico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Algunas reflexiones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42379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Conclusiones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196752"/>
            <a:ext cx="85689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¿Nos dirigimos hacia una mayor implicación de los Gobiernos?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163809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La implicación de los poderes públicos existe y debe existir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Pero debe adoptar la forma adecuada y no dar pasos atrás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2348880"/>
            <a:ext cx="85689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¿Qué contribución están haciendo las Autoridades locales?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79022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Salvo excepciones, las últimas intervenciones se alejan de los principios de la cooperación público-privada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528" y="3510300"/>
            <a:ext cx="85689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¿Cómo encajan los planes estatales en el actual marco regulatorio?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3528" y="39423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El marco regulatorio debe cambiar sustancialmente, eliminando las concepciones y tratamientos “tradicionales”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3528" y="4662428"/>
            <a:ext cx="85689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+mj-lt"/>
              </a:rPr>
              <a:t>¿Hasta qué punto alteran la organización del sector?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523849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Las intervenciones directas ponen en peligro el equilibrio del sector, ya de por sí muy amenazado. Se necesita previsibilidad, no más riesgo.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  <a:latin typeface="+mj-lt"/>
              </a:rPr>
              <a:t>Pero lo importante es el riesgo del futuro</a:t>
            </a: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2575" y="2613751"/>
            <a:ext cx="5235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+mj-lt"/>
              </a:rPr>
              <a:t>¡Gracias por su atención!</a:t>
            </a:r>
            <a:endParaRPr lang="es-E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78602" y="4500409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+mj-lt"/>
              </a:rPr>
              <a:t>Daniel_ar@dannue.es</a:t>
            </a:r>
            <a:endParaRPr lang="es-E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7" y="1687917"/>
            <a:ext cx="3595209" cy="226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576064"/>
          </a:xfrm>
        </p:spPr>
        <p:txBody>
          <a:bodyPr>
            <a:noAutofit/>
          </a:bodyPr>
          <a:lstStyle/>
          <a:p>
            <a:pPr algn="r"/>
            <a:r>
              <a:rPr lang="es-ES" sz="2200" dirty="0" smtClean="0">
                <a:solidFill>
                  <a:srgbClr val="002060"/>
                </a:solidFill>
              </a:rPr>
              <a:t>Telecomunicaciones en </a:t>
            </a:r>
            <a:r>
              <a:rPr lang="es-ES" sz="2200" dirty="0" err="1" smtClean="0">
                <a:solidFill>
                  <a:srgbClr val="002060"/>
                </a:solidFill>
              </a:rPr>
              <a:t>Latam</a:t>
            </a:r>
            <a:r>
              <a:rPr lang="es-ES" sz="2200" dirty="0" smtClean="0">
                <a:solidFill>
                  <a:srgbClr val="002060"/>
                </a:solidFill>
              </a:rPr>
              <a:t> en la última década: </a:t>
            </a:r>
            <a:br>
              <a:rPr lang="es-ES" sz="2200" dirty="0" smtClean="0">
                <a:solidFill>
                  <a:srgbClr val="002060"/>
                </a:solidFill>
              </a:rPr>
            </a:br>
            <a:r>
              <a:rPr lang="es-ES" sz="2200" dirty="0" smtClean="0">
                <a:solidFill>
                  <a:srgbClr val="002060"/>
                </a:solidFill>
              </a:rPr>
              <a:t>crecimiento cuantitativo sostenido</a:t>
            </a:r>
            <a:endParaRPr lang="es-ES" sz="2200" dirty="0">
              <a:solidFill>
                <a:srgbClr val="002060"/>
              </a:solidFill>
            </a:endParaRPr>
          </a:p>
        </p:txBody>
      </p:sp>
      <p:pic>
        <p:nvPicPr>
          <p:cNvPr id="6" name="Picture 25" descr="http://tbn3.google.com/images?q=tbn:YZr_6OdBD5l3qM:http://www.crid.or.cr/crid/idrc/banderas%2520de%2520paises/argentin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6" y="1687917"/>
            <a:ext cx="291757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tbn0.google.com/images?q=tbn:cVkEjhNMMhZVjM:http://elproyectomatriz.files.wordpress.com/2007/06/venezuel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55" y="2321659"/>
            <a:ext cx="291756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http://tbn2.google.com/images?q=tbn:r1p-2sYF4Lz2OM:http://eqaula.org/eva/file.php/921/chil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73" y="1860146"/>
            <a:ext cx="291756" cy="1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http://tbn1.google.com/images?q=tbn:nykpp2lTSxGVzM:http://www.rioporlavida.net/imagenes/colombi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18" y="2327971"/>
            <a:ext cx="293101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http://tbn1.google.com/images?q=tbn:B6ApHix5_RH-1M:http://www.bairexport.com/links/bandera-mexic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06" y="2777680"/>
            <a:ext cx="293101" cy="14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http://tbn1.google.com/images?q=tbn:xudt3Ap4Zg3GTM:http://www.riogrande.com.br/Clipart/bandeiras/BRASIL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90" y="2110897"/>
            <a:ext cx="263522" cy="1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1235700" y="1625130"/>
            <a:ext cx="2516904" cy="1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 CuadroTexto"/>
          <p:cNvSpPr txBox="1">
            <a:spLocks noChangeArrowheads="1"/>
          </p:cNvSpPr>
          <p:nvPr/>
        </p:nvSpPr>
        <p:spPr bwMode="auto">
          <a:xfrm>
            <a:off x="1177886" y="1196752"/>
            <a:ext cx="1411725" cy="3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s-ES" dirty="0">
                <a:solidFill>
                  <a:schemeClr val="tx2"/>
                </a:solidFill>
              </a:rPr>
              <a:t>Penetración Móvil</a:t>
            </a:r>
          </a:p>
          <a:p>
            <a:pPr algn="l" eaLnBrk="1" hangingPunct="1"/>
            <a:r>
              <a:rPr lang="es-ES" dirty="0">
                <a:solidFill>
                  <a:schemeClr val="tx2"/>
                </a:solidFill>
              </a:rPr>
              <a:t>Accesos / Población</a:t>
            </a:r>
          </a:p>
        </p:txBody>
      </p:sp>
      <p:sp>
        <p:nvSpPr>
          <p:cNvPr id="15" name="14 Elipse"/>
          <p:cNvSpPr/>
          <p:nvPr/>
        </p:nvSpPr>
        <p:spPr>
          <a:xfrm>
            <a:off x="191796" y="3518747"/>
            <a:ext cx="643243" cy="462342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16" name="27 CuadroTexto"/>
          <p:cNvSpPr txBox="1">
            <a:spLocks noChangeArrowheads="1"/>
          </p:cNvSpPr>
          <p:nvPr/>
        </p:nvSpPr>
        <p:spPr bwMode="auto">
          <a:xfrm>
            <a:off x="191796" y="3547921"/>
            <a:ext cx="563902" cy="4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s-ES" sz="1000">
                <a:solidFill>
                  <a:schemeClr val="bg1"/>
                </a:solidFill>
              </a:rPr>
              <a:t>Media Latam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3878162" y="2499208"/>
            <a:ext cx="524355" cy="2751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979734" y="2529046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s-ES" sz="1400" dirty="0" smtClean="0"/>
              <a:t>99%</a:t>
            </a:r>
            <a:endParaRPr lang="es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0072" y="1588725"/>
            <a:ext cx="3312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Durante los últimos años, el crecimiento del sector ha sido formidable</a:t>
            </a:r>
          </a:p>
          <a:p>
            <a:endParaRPr lang="es-ES" sz="14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La telefonía móvil ha sido el “fenómeno rey”, superando otras regiones del mundo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4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La </a:t>
            </a:r>
            <a:r>
              <a:rPr lang="es-ES" sz="1400" dirty="0" err="1" smtClean="0">
                <a:solidFill>
                  <a:srgbClr val="002060"/>
                </a:solidFill>
                <a:latin typeface="+mj-lt"/>
              </a:rPr>
              <a:t>teledensidad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 media de la región es cercana al 100%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  <a:latin typeface="+mj-lt"/>
              </a:rPr>
              <a:t>La telefonía fija 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mantiene estable su </a:t>
            </a:r>
            <a:r>
              <a:rPr lang="es-ES" sz="1400" dirty="0" err="1" smtClean="0">
                <a:solidFill>
                  <a:srgbClr val="002060"/>
                </a:solidFill>
                <a:latin typeface="+mj-lt"/>
              </a:rPr>
              <a:t>su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penetración, en un entorno hostil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400" dirty="0" smtClean="0">
              <a:solidFill>
                <a:srgbClr val="002060"/>
              </a:solidFill>
              <a:latin typeface="+mj-lt"/>
            </a:endParaRPr>
          </a:p>
          <a:p>
            <a:endParaRPr lang="es-ES" sz="1600" dirty="0">
              <a:solidFill>
                <a:srgbClr val="002060"/>
              </a:solidFill>
              <a:latin typeface="+mj-lt"/>
            </a:endParaRPr>
          </a:p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En segmentos poblacionales C, D y E los progresos son aún más espectaculares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7" y="4197113"/>
            <a:ext cx="3566621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6 CuadroTexto"/>
          <p:cNvSpPr txBox="1">
            <a:spLocks noChangeArrowheads="1"/>
          </p:cNvSpPr>
          <p:nvPr/>
        </p:nvSpPr>
        <p:spPr bwMode="auto">
          <a:xfrm>
            <a:off x="1349395" y="4175059"/>
            <a:ext cx="168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s-ES" dirty="0">
                <a:solidFill>
                  <a:schemeClr val="tx2"/>
                </a:solidFill>
              </a:rPr>
              <a:t>Penetración </a:t>
            </a:r>
            <a:r>
              <a:rPr lang="es-ES" dirty="0" smtClean="0">
                <a:solidFill>
                  <a:schemeClr val="tx2"/>
                </a:solidFill>
              </a:rPr>
              <a:t>Fija</a:t>
            </a:r>
            <a:endParaRPr lang="es-ES" dirty="0">
              <a:solidFill>
                <a:schemeClr val="tx2"/>
              </a:solidFill>
            </a:endParaRPr>
          </a:p>
          <a:p>
            <a:pPr algn="l" eaLnBrk="1" hangingPunct="1"/>
            <a:r>
              <a:rPr lang="es-ES" dirty="0">
                <a:solidFill>
                  <a:schemeClr val="tx2"/>
                </a:solidFill>
              </a:rPr>
              <a:t>Accesos / Población</a:t>
            </a:r>
          </a:p>
        </p:txBody>
      </p:sp>
      <p:sp>
        <p:nvSpPr>
          <p:cNvPr id="25" name="24 Elipse"/>
          <p:cNvSpPr/>
          <p:nvPr/>
        </p:nvSpPr>
        <p:spPr>
          <a:xfrm>
            <a:off x="62245" y="5128018"/>
            <a:ext cx="643243" cy="462342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26" name="27 CuadroTexto"/>
          <p:cNvSpPr txBox="1">
            <a:spLocks noChangeArrowheads="1"/>
          </p:cNvSpPr>
          <p:nvPr/>
        </p:nvSpPr>
        <p:spPr bwMode="auto">
          <a:xfrm>
            <a:off x="62245" y="5157192"/>
            <a:ext cx="563902" cy="4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s-ES" sz="1000">
                <a:solidFill>
                  <a:schemeClr val="bg1"/>
                </a:solidFill>
              </a:rPr>
              <a:t>Media Latam</a:t>
            </a:r>
          </a:p>
        </p:txBody>
      </p:sp>
      <p:pic>
        <p:nvPicPr>
          <p:cNvPr id="27" name="Picture 25" descr="http://tbn3.google.com/images?q=tbn:YZr_6OdBD5l3qM:http://www.crid.or.cr/crid/idrc/banderas%2520de%2520paises/argentin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55" y="4465487"/>
            <a:ext cx="291757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http://tbn0.google.com/images?q=tbn:cVkEjhNMMhZVjM:http://elproyectomatriz.files.wordpress.com/2007/06/venezuel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54" y="4278501"/>
            <a:ext cx="291756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http://tbn2.google.com/images?q=tbn:r1p-2sYF4Lz2OM:http://eqaula.org/eva/file.php/921/chil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97" y="4614432"/>
            <a:ext cx="291756" cy="1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1" descr="http://tbn1.google.com/images?q=tbn:nykpp2lTSxGVzM:http://www.rioporlavida.net/imagenes/colombia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07" y="5318741"/>
            <a:ext cx="293101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5" descr="http://tbn1.google.com/images?q=tbn:B6ApHix5_RH-1M:http://www.bairexport.com/links/bandera-mexic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69" y="5295858"/>
            <a:ext cx="293101" cy="14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http://tbn1.google.com/images?q=tbn:xudt3Ap4Zg3GTM:http://www.riogrande.com.br/Clipart/bandeiras/BRASIL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14265"/>
            <a:ext cx="263522" cy="1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3897092" y="5079714"/>
            <a:ext cx="524355" cy="2751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996903" y="5123663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s-ES" sz="1400" dirty="0" smtClean="0"/>
              <a:t>18%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088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7544" y="620688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Telecomunicaciones en </a:t>
            </a:r>
            <a:r>
              <a:rPr lang="es-ES" sz="2200" b="0" dirty="0" err="1" smtClean="0">
                <a:solidFill>
                  <a:srgbClr val="002060"/>
                </a:solidFill>
                <a:effectLst/>
              </a:rPr>
              <a:t>Latam</a:t>
            </a:r>
            <a:r>
              <a:rPr lang="es-ES" sz="2200" b="0" dirty="0" smtClean="0">
                <a:solidFill>
                  <a:srgbClr val="002060"/>
                </a:solidFill>
                <a:effectLst/>
              </a:rPr>
              <a:t> en la última década: </a:t>
            </a:r>
            <a:br>
              <a:rPr lang="es-ES" sz="2200" b="0" dirty="0" smtClean="0">
                <a:solidFill>
                  <a:srgbClr val="002060"/>
                </a:solidFill>
                <a:effectLst/>
              </a:rPr>
            </a:br>
            <a:r>
              <a:rPr lang="es-ES" sz="2200" b="0" dirty="0" smtClean="0">
                <a:solidFill>
                  <a:srgbClr val="002060"/>
                </a:solidFill>
                <a:effectLst/>
              </a:rPr>
              <a:t>crecimiento cualitativo radical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73214913"/>
              </p:ext>
            </p:extLst>
          </p:nvPr>
        </p:nvGraphicFramePr>
        <p:xfrm>
          <a:off x="462253" y="1212463"/>
          <a:ext cx="3461676" cy="250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-5400000">
            <a:off x="-1179387" y="2711584"/>
            <a:ext cx="31527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574675" indent="-574675" defTabSz="895350"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95350"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95350"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95350"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95350"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s-ES_tradnl" sz="800" b="0" dirty="0">
                <a:solidFill>
                  <a:srgbClr val="002060"/>
                </a:solidFill>
              </a:rPr>
              <a:t>	Fuente:	</a:t>
            </a:r>
            <a:r>
              <a:rPr lang="es-ES_tradnl" sz="800" b="0" dirty="0" err="1" smtClean="0">
                <a:solidFill>
                  <a:srgbClr val="002060"/>
                </a:solidFill>
              </a:rPr>
              <a:t>Elab</a:t>
            </a:r>
            <a:r>
              <a:rPr lang="es-ES_tradnl" sz="800" b="0" dirty="0" smtClean="0">
                <a:solidFill>
                  <a:srgbClr val="002060"/>
                </a:solidFill>
              </a:rPr>
              <a:t>. Ernesto Flores</a:t>
            </a:r>
            <a:endParaRPr lang="es-ES_tradnl" sz="800" b="0" dirty="0">
              <a:solidFill>
                <a:srgbClr val="002060"/>
              </a:solidFill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803955238"/>
              </p:ext>
            </p:extLst>
          </p:nvPr>
        </p:nvGraphicFramePr>
        <p:xfrm>
          <a:off x="4856982" y="1205972"/>
          <a:ext cx="3891481" cy="288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92" y="2681486"/>
            <a:ext cx="292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27" y="2681486"/>
            <a:ext cx="2619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04" y="2681486"/>
            <a:ext cx="292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44" y="2537470"/>
            <a:ext cx="292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84" y="2492896"/>
            <a:ext cx="292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84" y="2852936"/>
            <a:ext cx="2921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88" y="2371725"/>
            <a:ext cx="289768" cy="19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64" y="1925960"/>
            <a:ext cx="310344" cy="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67544" y="4427820"/>
            <a:ext cx="828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Las privatizaciones alcanzaron metas de calidad desconocidas hasta el momento: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 rot="16200000">
            <a:off x="3156247" y="252425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2060"/>
                </a:solidFill>
              </a:rPr>
              <a:t>Fuente: UIT – Informe “</a:t>
            </a:r>
            <a:r>
              <a:rPr lang="es-ES" sz="900" i="1" dirty="0" smtClean="0">
                <a:solidFill>
                  <a:srgbClr val="002060"/>
                </a:solidFill>
              </a:rPr>
              <a:t>Perfiles Estadísticos de la Sociedad de la Información 2009</a:t>
            </a:r>
            <a:r>
              <a:rPr lang="es-ES" sz="900" dirty="0" smtClean="0">
                <a:solidFill>
                  <a:srgbClr val="002060"/>
                </a:solidFill>
              </a:rPr>
              <a:t>”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19944" y="4890646"/>
            <a:ext cx="82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Reducción y eliminación de las listas de esperas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Eliminación del gap temporal para la introducción de servicios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Estandarización de parámetros de calidad de los servicios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Economías de escala regionales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Globalización</a:t>
            </a:r>
          </a:p>
          <a:p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89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" name="Picture 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72" y="1988840"/>
            <a:ext cx="39243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67544" y="620688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Telecomunicaciones en </a:t>
            </a:r>
            <a:r>
              <a:rPr lang="es-ES" sz="2200" b="0" dirty="0" err="1" smtClean="0">
                <a:solidFill>
                  <a:srgbClr val="002060"/>
                </a:solidFill>
                <a:effectLst/>
              </a:rPr>
              <a:t>Latam</a:t>
            </a:r>
            <a:r>
              <a:rPr lang="es-ES" sz="2200" b="0" dirty="0" smtClean="0">
                <a:solidFill>
                  <a:srgbClr val="002060"/>
                </a:solidFill>
                <a:effectLst/>
              </a:rPr>
              <a:t> en la última década: </a:t>
            </a:r>
            <a:br>
              <a:rPr lang="es-ES" sz="2200" b="0" dirty="0" smtClean="0">
                <a:solidFill>
                  <a:srgbClr val="002060"/>
                </a:solidFill>
                <a:effectLst/>
              </a:rPr>
            </a:br>
            <a:r>
              <a:rPr lang="es-ES" sz="2200" b="0" dirty="0" smtClean="0">
                <a:solidFill>
                  <a:srgbClr val="002060"/>
                </a:solidFill>
                <a:effectLst/>
              </a:rPr>
              <a:t>tendencia a la baja de los precios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529191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+mj-lt"/>
              </a:rPr>
              <a:t>Según la UIT, la Cesta de </a:t>
            </a:r>
            <a:r>
              <a:rPr lang="es-ES" sz="1600" b="1" dirty="0">
                <a:solidFill>
                  <a:srgbClr val="002060"/>
                </a:solidFill>
                <a:latin typeface="+mj-lt"/>
              </a:rPr>
              <a:t>Precios TIC </a:t>
            </a:r>
            <a:r>
              <a:rPr lang="es-ES" sz="1600" b="1" dirty="0" smtClean="0">
                <a:solidFill>
                  <a:srgbClr val="002060"/>
                </a:solidFill>
                <a:latin typeface="+mj-lt"/>
              </a:rPr>
              <a:t>de 2008 </a:t>
            </a:r>
            <a:r>
              <a:rPr lang="es-ES" sz="1600" b="1" dirty="0">
                <a:solidFill>
                  <a:srgbClr val="002060"/>
                </a:solidFill>
                <a:latin typeface="+mj-lt"/>
              </a:rPr>
              <a:t>en </a:t>
            </a:r>
            <a:r>
              <a:rPr lang="es-ES" sz="1600" b="1" dirty="0" smtClean="0">
                <a:solidFill>
                  <a:srgbClr val="002060"/>
                </a:solidFill>
                <a:latin typeface="+mj-lt"/>
              </a:rPr>
              <a:t>América es apreciablemente menos costosa (</a:t>
            </a:r>
            <a:r>
              <a:rPr lang="es-ES" sz="1600" b="1" dirty="0">
                <a:solidFill>
                  <a:srgbClr val="002060"/>
                </a:solidFill>
                <a:latin typeface="+mj-lt"/>
              </a:rPr>
              <a:t>7,5%) en comparación con la media mundial (15%) </a:t>
            </a:r>
          </a:p>
        </p:txBody>
      </p:sp>
      <p:sp>
        <p:nvSpPr>
          <p:cNvPr id="8" name="Text Box 71"/>
          <p:cNvSpPr txBox="1">
            <a:spLocks noChangeArrowheads="1"/>
          </p:cNvSpPr>
          <p:nvPr/>
        </p:nvSpPr>
        <p:spPr bwMode="auto">
          <a:xfrm>
            <a:off x="5724128" y="1772816"/>
            <a:ext cx="3017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>
                <a:solidFill>
                  <a:srgbClr val="002060"/>
                </a:solidFill>
                <a:latin typeface="+mj-lt"/>
              </a:rPr>
              <a:t>Inflación Media </a:t>
            </a:r>
            <a:r>
              <a:rPr lang="es-ES" sz="1200" dirty="0" smtClean="0">
                <a:solidFill>
                  <a:srgbClr val="002060"/>
                </a:solidFill>
                <a:latin typeface="+mj-lt"/>
              </a:rPr>
              <a:t>2005-2010 </a:t>
            </a:r>
            <a:r>
              <a:rPr lang="es-ES" sz="1200" dirty="0">
                <a:solidFill>
                  <a:srgbClr val="002060"/>
                </a:solidFill>
                <a:latin typeface="+mj-lt"/>
              </a:rPr>
              <a:t>(%)</a:t>
            </a:r>
          </a:p>
          <a:p>
            <a:pPr algn="ctr">
              <a:spcBef>
                <a:spcPct val="50000"/>
              </a:spcBef>
            </a:pPr>
            <a:endParaRPr lang="es-ES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218113" y="4664336"/>
            <a:ext cx="3716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>
                <a:solidFill>
                  <a:srgbClr val="002060"/>
                </a:solidFill>
                <a:latin typeface="+mj-lt"/>
              </a:rPr>
              <a:t>Disminución media del ARPM</a:t>
            </a:r>
            <a:br>
              <a:rPr lang="es-ES" sz="1200" dirty="0">
                <a:solidFill>
                  <a:srgbClr val="002060"/>
                </a:solidFill>
                <a:latin typeface="+mj-lt"/>
              </a:rPr>
            </a:br>
            <a:r>
              <a:rPr lang="es-ES" sz="1200" dirty="0">
                <a:solidFill>
                  <a:srgbClr val="002060"/>
                </a:solidFill>
                <a:latin typeface="+mj-lt"/>
              </a:rPr>
              <a:t>en el periodo </a:t>
            </a:r>
            <a:r>
              <a:rPr lang="es-ES" sz="1200" dirty="0" smtClean="0">
                <a:solidFill>
                  <a:srgbClr val="002060"/>
                </a:solidFill>
                <a:latin typeface="+mj-lt"/>
              </a:rPr>
              <a:t>2005-2010 </a:t>
            </a:r>
            <a:r>
              <a:rPr lang="es-ES" sz="1200" dirty="0">
                <a:solidFill>
                  <a:srgbClr val="002060"/>
                </a:solidFill>
                <a:latin typeface="+mj-lt"/>
              </a:rPr>
              <a:t>(%)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6112" y="1268760"/>
            <a:ext cx="817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+mj-lt"/>
              </a:rPr>
              <a:t>Reducciones de </a:t>
            </a:r>
            <a:r>
              <a:rPr lang="es-ES" dirty="0">
                <a:solidFill>
                  <a:srgbClr val="002060"/>
                </a:solidFill>
                <a:latin typeface="+mj-lt"/>
              </a:rPr>
              <a:t>precios en un entorno generalizado de inflación </a:t>
            </a:r>
          </a:p>
        </p:txBody>
      </p:sp>
      <p:pic>
        <p:nvPicPr>
          <p:cNvPr id="3187" name="Picture 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1061"/>
            <a:ext cx="4680520" cy="26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5" descr="http://tbn3.google.com/images?q=tbn:YZr_6OdBD5l3qM:http://www.crid.or.cr/crid/idrc/banderas%2520de%2520paises/argentina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24" y="3289002"/>
            <a:ext cx="291757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 descr="http://tbn0.google.com/images?q=tbn:cVkEjhNMMhZVjM:http://elproyectomatriz.files.wordpress.com/2007/06/venezuel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564904"/>
            <a:ext cx="291756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http://tbn2.google.com/images?q=tbn:r1p-2sYF4Lz2OM:http://eqaula.org/eva/file.php/921/chile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8" y="4077072"/>
            <a:ext cx="291756" cy="1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http://tbn1.google.com/images?q=tbn:nykpp2lTSxGVzM:http://www.rioporlavida.net/imagenes/colombia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99" y="3639282"/>
            <a:ext cx="293101" cy="1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5" descr="http://tbn1.google.com/images?q=tbn:B6ApHix5_RH-1M:http://www.bairexport.com/links/bandera-mexico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48" y="3639282"/>
            <a:ext cx="293101" cy="14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http://tbn1.google.com/images?q=tbn:xudt3Ap4Zg3GTM:http://www.riogrande.com.br/Clipart/bandeiras/BRASIL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56" y="3814517"/>
            <a:ext cx="263522" cy="1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5850067" y="5867980"/>
            <a:ext cx="524355" cy="5132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3996903" y="5123663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s-ES" sz="1400" dirty="0" smtClean="0"/>
              <a:t>18%</a:t>
            </a:r>
            <a:endParaRPr lang="es-ES" sz="1400" dirty="0"/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6529433" y="5876691"/>
            <a:ext cx="2614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 smtClean="0">
                <a:solidFill>
                  <a:srgbClr val="002060"/>
                </a:solidFill>
                <a:latin typeface="+mj-lt"/>
              </a:rPr>
              <a:t>Ingresos Telecomunicaciones Móviles en 2010</a:t>
            </a:r>
            <a:endParaRPr lang="es-ES" sz="1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620688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s-ES"/>
            </a:defPPr>
            <a:lvl1pPr algn="r">
              <a:spcBef>
                <a:spcPct val="0"/>
              </a:spcBef>
              <a:buNone/>
              <a:defRPr kumimoji="0" sz="2200" b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Telecomunicaciones en </a:t>
            </a:r>
            <a:r>
              <a:rPr lang="es-ES" dirty="0" err="1"/>
              <a:t>Latam</a:t>
            </a:r>
            <a:r>
              <a:rPr lang="es-ES" dirty="0"/>
              <a:t> en la última década: </a:t>
            </a:r>
            <a:br>
              <a:rPr lang="es-ES" dirty="0"/>
            </a:br>
            <a:r>
              <a:rPr lang="es-ES" dirty="0" smtClean="0"/>
              <a:t>ritmo sostenido </a:t>
            </a:r>
            <a:r>
              <a:rPr lang="es-ES" dirty="0"/>
              <a:t>de inversiones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796"/>
            <a:ext cx="4451980" cy="322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3" y="3720554"/>
            <a:ext cx="3926961" cy="26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123032" y="1996385"/>
            <a:ext cx="3481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Latinoamérica ostenta una posición privilegiada en inversiones dentro del sector:</a:t>
            </a:r>
          </a:p>
          <a:p>
            <a:endParaRPr lang="es-ES" sz="16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400" dirty="0">
                <a:solidFill>
                  <a:srgbClr val="002060"/>
                </a:solidFill>
                <a:latin typeface="+mj-lt"/>
              </a:rPr>
              <a:t>Entre 1990 y 2007, 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el 47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% de la inversión privada en infraestructura en la región fue en el sector de 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telecomunicaciones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140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La inversión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, como porcentaje del PIB, 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ha sido superior a </a:t>
            </a:r>
            <a:r>
              <a:rPr lang="es-ES" sz="1400" dirty="0">
                <a:solidFill>
                  <a:srgbClr val="002060"/>
                </a:solidFill>
                <a:latin typeface="+mj-lt"/>
              </a:rPr>
              <a:t>la invertida en </a:t>
            </a:r>
            <a:r>
              <a:rPr lang="es-ES" sz="1400" dirty="0" smtClean="0">
                <a:solidFill>
                  <a:srgbClr val="002060"/>
                </a:solidFill>
                <a:latin typeface="+mj-lt"/>
              </a:rPr>
              <a:t>otras regiones</a:t>
            </a:r>
            <a:endParaRPr lang="es-ES" sz="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404664"/>
            <a:ext cx="8183880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200" b="0" dirty="0" smtClean="0">
                <a:solidFill>
                  <a:srgbClr val="002060"/>
                </a:solidFill>
                <a:effectLst/>
              </a:rPr>
              <a:t>Sin embargo, aún queda mucho por hacer</a:t>
            </a:r>
            <a:endParaRPr lang="es-ES" sz="22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885" y="1301859"/>
            <a:ext cx="358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El celular se ha convertido en el medio de acceso a la conectividad de la población en </a:t>
            </a:r>
            <a:r>
              <a:rPr lang="es-ES" sz="1600" dirty="0" err="1" smtClean="0">
                <a:solidFill>
                  <a:srgbClr val="002060"/>
                </a:solidFill>
                <a:latin typeface="+mj-lt"/>
              </a:rPr>
              <a:t>Latam</a:t>
            </a:r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389414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  <a:latin typeface="+mj-lt"/>
              </a:rPr>
              <a:t>El acceso a Internet aún mantiene bajas tasas de desarrollo  </a:t>
            </a:r>
            <a:endParaRPr lang="es-ES"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91" y="1301859"/>
            <a:ext cx="3694758" cy="25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90" y="3900771"/>
            <a:ext cx="3910782" cy="240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18366" y="2060848"/>
            <a:ext cx="142764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Penetración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Cobertura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Precio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Competencia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Capacidad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Servicios y aplicaciones</a:t>
            </a:r>
            <a:endParaRPr lang="es-ES" sz="11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99592" y="4439577"/>
            <a:ext cx="142764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Penetración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Cobertura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Precio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Competencia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Capacidad</a:t>
            </a:r>
          </a:p>
          <a:p>
            <a:pPr>
              <a:lnSpc>
                <a:spcPct val="150000"/>
              </a:lnSpc>
            </a:pPr>
            <a:r>
              <a:rPr lang="es-ES" sz="1100" dirty="0" smtClean="0">
                <a:solidFill>
                  <a:srgbClr val="002060"/>
                </a:solidFill>
                <a:latin typeface="+mj-lt"/>
              </a:rPr>
              <a:t>Servicios y aplicaciones</a:t>
            </a:r>
            <a:endParaRPr lang="es-ES" sz="11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280260" y="4581128"/>
            <a:ext cx="131500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2280260" y="4797152"/>
            <a:ext cx="131500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280260" y="5085184"/>
            <a:ext cx="131500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2280260" y="5301208"/>
            <a:ext cx="131500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/>
          </a:p>
        </p:txBody>
      </p:sp>
      <p:sp>
        <p:nvSpPr>
          <p:cNvPr id="25" name="24 Rectángulo redondeado"/>
          <p:cNvSpPr/>
          <p:nvPr/>
        </p:nvSpPr>
        <p:spPr>
          <a:xfrm>
            <a:off x="2280260" y="5589240"/>
            <a:ext cx="131500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2280260" y="5877272"/>
            <a:ext cx="131500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ES"/>
          </a:p>
        </p:txBody>
      </p:sp>
      <p:pic>
        <p:nvPicPr>
          <p:cNvPr id="9220" name="Picture 4" descr="C:\Users\Daniel\AppData\Local\Microsoft\Windows\Temporary Internet Files\Content.IE5\BGMZ8Y1I\MC9004235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8220" y="3046780"/>
            <a:ext cx="45719" cy="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aniel\AppData\Local\Microsoft\Windows\Temporary Internet Files\Content.IE5\L3UMCPZW\MC90043158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72" y="2060848"/>
            <a:ext cx="319981" cy="3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Daniel\AppData\Local\Microsoft\Windows\Temporary Internet Files\Content.IE5\L3UMCPZW\MC90043158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16931"/>
            <a:ext cx="319981" cy="3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Daniel\AppData\Local\Microsoft\Windows\Temporary Internet Files\Content.IE5\L3UMCPZW\MC90043158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4963"/>
            <a:ext cx="319981" cy="3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Daniel\AppData\Local\Microsoft\Windows\Temporary Internet Files\Content.IE5\L3UMCPZW\MC90043158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319981" cy="3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Daniel\AppData\Local\Microsoft\Windows\Temporary Internet Files\Content.IE5\8EYSPXXK\MC90041132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378" y="3217947"/>
            <a:ext cx="348382" cy="2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Daniel\AppData\Local\Microsoft\Windows\Temporary Internet Files\Content.IE5\BGMZ8Y1I\MC9004235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8220" y="3356992"/>
            <a:ext cx="45719" cy="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Daniel\AppData\Local\Microsoft\Windows\Temporary Internet Files\Content.IE5\8EYSPXXK\MC90041132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378" y="3528159"/>
            <a:ext cx="348382" cy="2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Daniel\AppData\Local\Microsoft\Windows\Temporary Internet Files\Content.IE5\L3UMCPZW\MC90042356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4478922"/>
            <a:ext cx="176270" cy="2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Daniel\AppData\Local\Microsoft\Windows\Temporary Internet Files\Content.IE5\L3UMCPZW\MC90042356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4694946"/>
            <a:ext cx="176270" cy="2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Daniel\AppData\Local\Microsoft\Windows\Temporary Internet Files\Content.IE5\L3UMCPZW\MC90042356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5805264"/>
            <a:ext cx="176270" cy="2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83880" cy="454799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El papel de la iniciativa privada en el desarrollo del sector en Latinoamérica</a:t>
            </a:r>
          </a:p>
          <a:p>
            <a:pPr marL="571500" indent="-571500">
              <a:buFont typeface="+mj-lt"/>
              <a:buAutoNum type="romanUcPeriod"/>
            </a:pPr>
            <a:endParaRPr lang="es-ES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Perspectivas de desarrollo de la región: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Breve repaso de la situación actual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Dinámicas del mercado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rgbClr val="002060"/>
                </a:solidFill>
                <a:latin typeface="Arial Rounded MT Bold" pitchFamily="34" charset="0"/>
              </a:rPr>
              <a:t>Nuevos desarrollos y nuevos actores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Iniciativas de redes públicas en el contexto actual: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Razones para la intervención pública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Estrategias de implementación</a:t>
            </a:r>
          </a:p>
          <a:p>
            <a:pPr marL="1092708" lvl="2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Impacto en el desarrollo económico</a:t>
            </a:r>
          </a:p>
          <a:p>
            <a:pPr marL="1092708" lvl="2" indent="-571500">
              <a:buFont typeface="+mj-lt"/>
              <a:buAutoNum type="romanUcPeriod"/>
            </a:pPr>
            <a:endParaRPr lang="es-ES" sz="1800" dirty="0" smtClean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s-ES" sz="18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Algunas reflexiones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4217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DqZQCT0kil7irTDlZ1KA"/>
  <p:tag name="RESIZE" val="Ye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3662</TotalTime>
  <Words>2755</Words>
  <Application>Microsoft Office PowerPoint</Application>
  <PresentationFormat>Presentación en pantalla (4:3)</PresentationFormat>
  <Paragraphs>454</Paragraphs>
  <Slides>31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Origen</vt:lpstr>
      <vt:lpstr>Diseño personalizado</vt:lpstr>
      <vt:lpstr>Gráfico</vt:lpstr>
      <vt:lpstr>PBrush</vt:lpstr>
      <vt:lpstr>La cooperación publico-privada frente a la iniciativa de redes públicas</vt:lpstr>
      <vt:lpstr>Índice</vt:lpstr>
      <vt:lpstr>Presentación de PowerPoint</vt:lpstr>
      <vt:lpstr>Telecomunicaciones en Latam en la última década:  crecimiento cuantitativo sostenido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cooperación publico-privada frente a la iniciativa de redes públicas</dc:title>
  <dc:creator>Daniel</dc:creator>
  <cp:lastModifiedBy>Daniel</cp:lastModifiedBy>
  <cp:revision>97</cp:revision>
  <dcterms:created xsi:type="dcterms:W3CDTF">2011-07-12T19:07:10Z</dcterms:created>
  <dcterms:modified xsi:type="dcterms:W3CDTF">2011-07-12T19:11:13Z</dcterms:modified>
</cp:coreProperties>
</file>